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753B2-C1F2-46DD-A266-B31788078FA1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8B59D-64F9-4C2F-9EC0-5776B0543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F780F-01C9-48E4-BB60-09B1A0E82844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22B0C-5998-4147-86F4-97D6EB4CA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95F2C-75B5-44FE-89C0-81BB978B1F6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696E8-1E74-4CC7-A76D-8DB999E45A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6075F-1C7B-4D94-9B21-BAE63D1090F2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15E3B-5408-41F5-9898-E37C644D6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8B45D-DE27-469D-BD8F-64815B4AF40F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0789-F548-48BF-ADD8-CC4160C3D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8A727-9257-4049-98AA-7E5116DC1D8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F2EF7-398F-4624-9AFC-795C03DDD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3E1F4-107B-4BDD-9188-E3CE80AEB4D5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B2A4-A9F6-406A-84F9-263C6D866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63FFF-C800-467A-980F-D2DC4A6CCD23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440D9-9696-4CAE-992B-2C298833D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0B913-5E06-4582-AEAD-3A90EFEC7BFA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8E731-19FB-40C9-AACB-77202DB7B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8D5F7-9EC7-459E-94F5-5A490CFB8038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3A68A-B4D8-4EAB-AAEC-EBC11528D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2ADB8-CCAB-43F1-8D2E-A0F06E44E157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C60A4-D882-4D85-A460-03CE38E84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6200B53B-2A15-4D5A-BEEF-4C9CFE395943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1DF6F2E4-F1A5-4086-819A-CBB7C1B0A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3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8%D0%BD%D0%B0%D0%BD%D1%81%D0%BE%D0%B2%D1%8B%D0%B9_%D1%80%D1%8B%D0%BD%D0%BE%D0%BA" TargetMode="External"/><Relationship Id="rId2" Type="http://schemas.openxmlformats.org/officeDocument/2006/relationships/hyperlink" Target="http://ru.wikipedia.org/wiki/%D0%9C%D0%B8%D1%80%D0%BE%D0%B2%D0%BE%D0%B9_%D1%80%D1%8B%D0%BD%D0%BE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0%D1%81%D1%81%D0%BE%D1%80%D1%82%D0%B8%D0%BC%D0%B5%D0%BD%D1%8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D%D0%BA%D0%B2%D0%B8%D0%B2%D0%B0%D0%BB%D0%B5%D0%BD%D1%82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://ru.wikipedia.org/wiki/%D0%A2%D0%BE%D0%B2%D0%B0%D1%8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ru.wikipedia.org/wiki/%D0%A1%D1%82%D0%BE%D0%B8%D0%BC%D0%BE%D1%81%D1%82%D1%8C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F%D1%80%D0%BE%D1%81" TargetMode="External"/><Relationship Id="rId3" Type="http://schemas.openxmlformats.org/officeDocument/2006/relationships/hyperlink" Target="http://ru.wikipedia.org/wiki/%D0%9F%D0%B5%D1%80%D1%83" TargetMode="External"/><Relationship Id="rId7" Type="http://schemas.openxmlformats.org/officeDocument/2006/relationships/hyperlink" Target="http://ru.wikipedia.org/wiki/XVI_%D0%B2%D0%B5%D0%BA" TargetMode="External"/><Relationship Id="rId2" Type="http://schemas.openxmlformats.org/officeDocument/2006/relationships/hyperlink" Target="http://ru.wikipedia.org/wiki/%D0%98%D1%81%D0%BF%D0%B0%D0%BD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0%D1%82%D1%8C%D0%B5%D0%BD%D1%81%D0%BE,_%D0%A5%D1%83%D0%B0%D0%BD_%D0%B4%D0%B5" TargetMode="External"/><Relationship Id="rId5" Type="http://schemas.openxmlformats.org/officeDocument/2006/relationships/hyperlink" Target="http://ru.wikipedia.org/wiki/%D0%AD%D0%BA%D0%BE%D0%BD%D0%BE%D0%BC%D0%B8%D1%81%D1%82" TargetMode="External"/><Relationship Id="rId4" Type="http://schemas.openxmlformats.org/officeDocument/2006/relationships/hyperlink" Target="http://ru.wikipedia.org/wiki/%D0%AE%D1%80%D0%B8%D1%81%D1%82" TargetMode="External"/><Relationship Id="rId9" Type="http://schemas.openxmlformats.org/officeDocument/2006/relationships/hyperlink" Target="http://ru.wikipedia.org/wiki/%D0%9F%D1%80%D0%B5%D0%B4%D0%BB%D0%BE%D0%B6%D0%B5%D0%BD%D0%B8%D0%B5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-285776"/>
            <a:ext cx="7772400" cy="159067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Рынок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857232"/>
            <a:ext cx="7645400" cy="548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агетная рамка 4"/>
          <p:cNvSpPr/>
          <p:nvPr/>
        </p:nvSpPr>
        <p:spPr>
          <a:xfrm>
            <a:off x="3357554" y="6357958"/>
            <a:ext cx="3000396" cy="50004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229600" cy="1600200"/>
          </a:xfrm>
        </p:spPr>
        <p:txBody>
          <a:bodyPr/>
          <a:lstStyle/>
          <a:p>
            <a:r>
              <a:rPr lang="ru-RU" b="1" dirty="0" smtClean="0"/>
              <a:t>Классификации рынков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25963"/>
          </a:xfrm>
        </p:spPr>
        <p:txBody>
          <a:bodyPr rtlCol="0">
            <a:noAutofit/>
          </a:bodyPr>
          <a:lstStyle/>
          <a:p>
            <a:r>
              <a:rPr lang="ru-RU" sz="1100" b="1" dirty="0" smtClean="0"/>
              <a:t>По территориальному признаку:</a:t>
            </a:r>
          </a:p>
          <a:p>
            <a:r>
              <a:rPr lang="ru-RU" sz="1100" dirty="0" smtClean="0"/>
              <a:t>местный</a:t>
            </a:r>
          </a:p>
          <a:p>
            <a:r>
              <a:rPr lang="ru-RU" sz="1100" dirty="0" smtClean="0"/>
              <a:t>региональный</a:t>
            </a:r>
          </a:p>
          <a:p>
            <a:r>
              <a:rPr lang="ru-RU" sz="1100" dirty="0" smtClean="0"/>
              <a:t>национальный</a:t>
            </a:r>
          </a:p>
          <a:p>
            <a:r>
              <a:rPr lang="ru-RU" sz="1100" dirty="0" smtClean="0">
                <a:hlinkClick r:id="rId2" tooltip="Мировой рынок"/>
              </a:rPr>
              <a:t>мировой</a:t>
            </a:r>
            <a:endParaRPr lang="ru-RU" sz="1100" dirty="0" smtClean="0"/>
          </a:p>
          <a:p>
            <a:r>
              <a:rPr lang="ru-RU" sz="1100" b="1" dirty="0" smtClean="0"/>
              <a:t>По субъектам, вступающим в обмен:</a:t>
            </a:r>
          </a:p>
          <a:p>
            <a:r>
              <a:rPr lang="ru-RU" sz="1100" dirty="0" smtClean="0"/>
              <a:t>рынок потребителей</a:t>
            </a:r>
          </a:p>
          <a:p>
            <a:r>
              <a:rPr lang="ru-RU" sz="1100" dirty="0" smtClean="0"/>
              <a:t>производителей</a:t>
            </a:r>
          </a:p>
          <a:p>
            <a:r>
              <a:rPr lang="ru-RU" sz="1100" dirty="0" smtClean="0"/>
              <a:t>промежуточных продавцов</a:t>
            </a:r>
          </a:p>
          <a:p>
            <a:r>
              <a:rPr lang="ru-RU" sz="1100" dirty="0" smtClean="0"/>
              <a:t>государственных учреждений</a:t>
            </a:r>
          </a:p>
          <a:p>
            <a:r>
              <a:rPr lang="ru-RU" sz="1100" b="1" dirty="0" smtClean="0"/>
              <a:t>По объектам обмена:</a:t>
            </a:r>
          </a:p>
          <a:p>
            <a:r>
              <a:rPr lang="ru-RU" sz="1100" dirty="0" smtClean="0"/>
              <a:t>рынки средств производства</a:t>
            </a:r>
          </a:p>
          <a:p>
            <a:r>
              <a:rPr lang="ru-RU" sz="1100" dirty="0" smtClean="0"/>
              <a:t>рынок товаров и услуг</a:t>
            </a:r>
          </a:p>
          <a:p>
            <a:r>
              <a:rPr lang="ru-RU" sz="1100" dirty="0" smtClean="0">
                <a:hlinkClick r:id="rId3" tooltip="Финансовый рынок"/>
              </a:rPr>
              <a:t>финансовый</a:t>
            </a:r>
            <a:endParaRPr lang="ru-RU" sz="1100" dirty="0" smtClean="0"/>
          </a:p>
          <a:p>
            <a:r>
              <a:rPr lang="ru-RU" sz="1100" dirty="0" smtClean="0"/>
              <a:t>рынок интеллектуальной собственности</a:t>
            </a:r>
          </a:p>
          <a:p>
            <a:r>
              <a:rPr lang="ru-RU" sz="1100" b="1" dirty="0" smtClean="0"/>
              <a:t>С учетом </a:t>
            </a:r>
            <a:r>
              <a:rPr lang="ru-RU" sz="1100" b="1" dirty="0" smtClean="0">
                <a:hlinkClick r:id="rId4" tooltip="Ассортимент"/>
              </a:rPr>
              <a:t>ассортимента</a:t>
            </a:r>
            <a:r>
              <a:rPr lang="ru-RU" sz="1100" b="1" dirty="0" smtClean="0"/>
              <a:t>:</a:t>
            </a:r>
          </a:p>
          <a:p>
            <a:r>
              <a:rPr lang="ru-RU" sz="1100" dirty="0" smtClean="0"/>
              <a:t>замкнутый</a:t>
            </a:r>
          </a:p>
          <a:p>
            <a:r>
              <a:rPr lang="ru-RU" sz="1100" dirty="0" smtClean="0"/>
              <a:t>насыщенный</a:t>
            </a:r>
          </a:p>
          <a:p>
            <a:r>
              <a:rPr lang="ru-RU" sz="1100" dirty="0" smtClean="0"/>
              <a:t>смешанный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8584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/>
              <a:t>план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1.что такое рынок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</a:t>
            </a: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деньги</a:t>
            </a:r>
            <a:endParaRPr lang="en-US" sz="3600" b="1" dirty="0" smtClean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банки</a:t>
            </a:r>
            <a:endParaRPr lang="en-US" sz="3600" b="1" dirty="0" smtClean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развития понятия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5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Что такое рынок</a:t>
            </a:r>
            <a:endParaRPr lang="ru-RU" dirty="0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196975"/>
            <a:ext cx="7645400" cy="5480050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рынок?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u="sng" dirty="0" smtClean="0">
                <a:solidFill>
                  <a:srgbClr val="FF0000"/>
                </a:solidFill>
              </a:rPr>
              <a:t>Рынок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– это система экономических отношений, связанная с обменом товаров и услуг, место торговли.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u="sng" dirty="0" smtClean="0">
                <a:solidFill>
                  <a:srgbClr val="FF0000"/>
                </a:solidFill>
              </a:rPr>
              <a:t>Торговля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– это обмен товарами и услугами путем купли-продажи</a:t>
            </a:r>
            <a:endParaRPr lang="ru-RU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Кто здесь покупатель?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Кто продавец?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Что является товаром?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От чего зависит цена на товар?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РЕКЛАМА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–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открытое оповещение покупателей о качестве, достоинствах, преимуществах какого-либо товара.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8584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Деньги</a:t>
            </a:r>
            <a:endParaRPr lang="ru-RU" dirty="0"/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sz="3200" b="1" dirty="0" smtClean="0"/>
              <a:t>Деньги</a:t>
            </a:r>
            <a:r>
              <a:rPr lang="ru-RU" sz="3200" dirty="0" smtClean="0"/>
              <a:t> — специфический </a:t>
            </a:r>
            <a:r>
              <a:rPr lang="ru-RU" sz="3200" dirty="0" smtClean="0">
                <a:hlinkClick r:id="rId2" tooltip="Товар"/>
              </a:rPr>
              <a:t>товар</a:t>
            </a:r>
            <a:r>
              <a:rPr lang="ru-RU" sz="3200" dirty="0" smtClean="0"/>
              <a:t>, который является универсальным </a:t>
            </a:r>
            <a:r>
              <a:rPr lang="ru-RU" sz="3200" dirty="0" smtClean="0">
                <a:hlinkClick r:id="rId3" tooltip="Эквивалент"/>
              </a:rPr>
              <a:t>эквивалентом</a:t>
            </a:r>
            <a:r>
              <a:rPr lang="ru-RU" sz="3200" dirty="0" smtClean="0"/>
              <a:t> </a:t>
            </a:r>
            <a:r>
              <a:rPr lang="ru-RU" sz="3200" dirty="0" smtClean="0">
                <a:hlinkClick r:id="rId4" tooltip="Стоимость"/>
              </a:rPr>
              <a:t>стоимости</a:t>
            </a:r>
            <a:r>
              <a:rPr lang="ru-RU" sz="3200" dirty="0" smtClean="0"/>
              <a:t> других товаров или услуг.</a:t>
            </a:r>
            <a:endParaRPr lang="ru-RU" sz="3200" dirty="0" smtClean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075" y="4005263"/>
            <a:ext cx="27844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1975" y="4005263"/>
            <a:ext cx="3062288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3778250"/>
            <a:ext cx="367030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0"/>
            <a:ext cx="50958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3116"/>
            <a:ext cx="5715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2971800"/>
            <a:ext cx="7620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5112" y="0"/>
            <a:ext cx="5338888" cy="303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02818"/>
            <a:ext cx="5214942" cy="285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600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u="sng" dirty="0" smtClean="0"/>
              <a:t>История развития понятия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25963"/>
          </a:xfrm>
        </p:spPr>
        <p:txBody>
          <a:bodyPr rtlCol="0">
            <a:normAutofit fontScale="77500" lnSpcReduction="20000"/>
          </a:bodyPr>
          <a:lstStyle/>
          <a:p>
            <a:r>
              <a:rPr lang="ru-RU" sz="3600" dirty="0" smtClean="0"/>
              <a:t>Впервые детальное описание и анализ свободного рынка предпринял </a:t>
            </a:r>
            <a:r>
              <a:rPr lang="ru-RU" sz="3600" dirty="0" smtClean="0">
                <a:hlinkClick r:id="rId2" tooltip="Испания"/>
              </a:rPr>
              <a:t>испанский</a:t>
            </a:r>
            <a:r>
              <a:rPr lang="ru-RU" sz="3600" dirty="0" smtClean="0"/>
              <a:t> и </a:t>
            </a:r>
            <a:r>
              <a:rPr lang="ru-RU" sz="3600" dirty="0" smtClean="0">
                <a:hlinkClick r:id="rId3" tooltip="Перу"/>
              </a:rPr>
              <a:t>перуанский</a:t>
            </a:r>
            <a:r>
              <a:rPr lang="ru-RU" sz="3600" dirty="0" smtClean="0"/>
              <a:t> </a:t>
            </a:r>
            <a:r>
              <a:rPr lang="ru-RU" sz="3600" dirty="0" smtClean="0">
                <a:hlinkClick r:id="rId4" tooltip="Юрист"/>
              </a:rPr>
              <a:t>юрист</a:t>
            </a:r>
            <a:r>
              <a:rPr lang="ru-RU" sz="3600" dirty="0" smtClean="0"/>
              <a:t> и </a:t>
            </a:r>
            <a:r>
              <a:rPr lang="ru-RU" sz="3600" dirty="0" smtClean="0">
                <a:hlinkClick r:id="rId5" tooltip="Экономист"/>
              </a:rPr>
              <a:t>экономист</a:t>
            </a:r>
            <a:r>
              <a:rPr lang="ru-RU" sz="3600" dirty="0" smtClean="0"/>
              <a:t> </a:t>
            </a:r>
            <a:r>
              <a:rPr lang="ru-RU" sz="3600" dirty="0" smtClean="0">
                <a:hlinkClick r:id="rId6" tooltip="Матьенсо, Хуан де"/>
              </a:rPr>
              <a:t>Хуан де </a:t>
            </a:r>
            <a:r>
              <a:rPr lang="ru-RU" sz="3600" dirty="0" err="1" smtClean="0">
                <a:hlinkClick r:id="rId6" tooltip="Матьенсо, Хуан де"/>
              </a:rPr>
              <a:t>Матьенсо</a:t>
            </a:r>
            <a:r>
              <a:rPr lang="ru-RU" sz="3600" dirty="0" smtClean="0"/>
              <a:t> во второй трети </a:t>
            </a:r>
            <a:r>
              <a:rPr lang="ru-RU" sz="3600" dirty="0" smtClean="0">
                <a:hlinkClick r:id="rId7" tooltip="XVI век"/>
              </a:rPr>
              <a:t>XVI века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В своей </a:t>
            </a:r>
            <a:r>
              <a:rPr lang="ru-RU" sz="3600" i="1" dirty="0" smtClean="0"/>
              <a:t>теории субъективной стоимости</a:t>
            </a:r>
            <a:r>
              <a:rPr lang="ru-RU" sz="3600" dirty="0" smtClean="0"/>
              <a:t> он различает элементы </a:t>
            </a:r>
            <a:r>
              <a:rPr lang="ru-RU" sz="3600" dirty="0" smtClean="0">
                <a:hlinkClick r:id="rId8" tooltip="Спрос"/>
              </a:rPr>
              <a:t>спроса</a:t>
            </a:r>
            <a:r>
              <a:rPr lang="ru-RU" sz="3600" dirty="0" smtClean="0"/>
              <a:t> и </a:t>
            </a:r>
            <a:r>
              <a:rPr lang="ru-RU" sz="3600" dirty="0" smtClean="0">
                <a:hlinkClick r:id="rId9" tooltip="Предложение"/>
              </a:rPr>
              <a:t>предложения</a:t>
            </a:r>
            <a:r>
              <a:rPr lang="ru-RU" sz="3600" dirty="0" smtClean="0"/>
              <a:t> внутри рынка. </a:t>
            </a:r>
            <a:r>
              <a:rPr lang="ru-RU" sz="3600" dirty="0" err="1" smtClean="0"/>
              <a:t>Матьенсо</a:t>
            </a:r>
            <a:r>
              <a:rPr lang="ru-RU" sz="3600" dirty="0" smtClean="0"/>
              <a:t> использует термин «</a:t>
            </a:r>
            <a:r>
              <a:rPr lang="ru-RU" sz="3600" i="1" dirty="0" smtClean="0"/>
              <a:t>конкуренция</a:t>
            </a:r>
            <a:r>
              <a:rPr lang="ru-RU" sz="3600" dirty="0" smtClean="0"/>
              <a:t>», чтобы описать соперничество внутри свободного рынка. Через это он определяет понятие публичных торгов.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600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Функции рынков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r>
              <a:rPr lang="ru-RU" sz="3200" dirty="0" smtClean="0"/>
              <a:t>информационная — рынок дает его участникам информацию о необходимом количестве товаров и услуг, их ассортименте и качестве;</a:t>
            </a:r>
          </a:p>
          <a:p>
            <a:r>
              <a:rPr lang="ru-RU" sz="3200" dirty="0" smtClean="0"/>
              <a:t>посредническая — рынок выступает посредником между производителем и потребителем;</a:t>
            </a:r>
          </a:p>
          <a:p>
            <a:r>
              <a:rPr lang="ru-RU" sz="3200" dirty="0" err="1" smtClean="0"/>
              <a:t>ценообразующая</a:t>
            </a:r>
            <a:r>
              <a:rPr lang="ru-RU" sz="3200" dirty="0" smtClean="0"/>
              <a:t> — цена складывается на рынке на основе взаимодействия спроса и предложения, с учетом конкуренции;</a:t>
            </a:r>
          </a:p>
          <a:p>
            <a:r>
              <a:rPr lang="ru-RU" sz="3200" dirty="0" smtClean="0"/>
              <a:t>регулирующая — рынок приводит в равновесие спрос и предложение;</a:t>
            </a:r>
          </a:p>
          <a:p>
            <a:r>
              <a:rPr lang="ru-RU" sz="3200" dirty="0" smtClean="0"/>
              <a:t>координирующая — рынок побуждает производителей создавать нужные обществу экономические блага с наименьшими затратами и получать достаточную прибыль.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43</TotalTime>
  <Words>194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Palatino Linotype</vt:lpstr>
      <vt:lpstr>Arial</vt:lpstr>
      <vt:lpstr>Century Gothic</vt:lpstr>
      <vt:lpstr>Courier New</vt:lpstr>
      <vt:lpstr>Calibri</vt:lpstr>
      <vt:lpstr>Исполнительная</vt:lpstr>
      <vt:lpstr>Рынок</vt:lpstr>
      <vt:lpstr>план</vt:lpstr>
      <vt:lpstr>Что такое рынок</vt:lpstr>
      <vt:lpstr>Что такое рынок? </vt:lpstr>
      <vt:lpstr>Слайд 5</vt:lpstr>
      <vt:lpstr>Деньги</vt:lpstr>
      <vt:lpstr>Слайд 7</vt:lpstr>
      <vt:lpstr>История развития понятия  </vt:lpstr>
      <vt:lpstr>Функции рынков   </vt:lpstr>
      <vt:lpstr>Классификации рынков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Admin</cp:lastModifiedBy>
  <cp:revision>5</cp:revision>
  <dcterms:created xsi:type="dcterms:W3CDTF">2011-11-22T13:54:27Z</dcterms:created>
  <dcterms:modified xsi:type="dcterms:W3CDTF">2011-12-09T09:35:47Z</dcterms:modified>
</cp:coreProperties>
</file>