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56" r:id="rId3"/>
    <p:sldId id="263" r:id="rId4"/>
    <p:sldId id="257" r:id="rId5"/>
    <p:sldId id="261" r:id="rId6"/>
    <p:sldId id="258" r:id="rId7"/>
    <p:sldId id="259" r:id="rId8"/>
    <p:sldId id="262" r:id="rId9"/>
    <p:sldId id="265" r:id="rId10"/>
    <p:sldId id="266" r:id="rId11"/>
    <p:sldId id="264" r:id="rId12"/>
    <p:sldId id="267" r:id="rId13"/>
    <p:sldId id="268" r:id="rId14"/>
    <p:sldId id="269" r:id="rId15"/>
    <p:sldId id="271" r:id="rId16"/>
    <p:sldId id="272" r:id="rId17"/>
    <p:sldId id="26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44" y="-4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D1AEE8-8D2D-4534-A072-93E6C243F174}" type="datetimeFigureOut">
              <a:rPr lang="ru-RU" smtClean="0"/>
              <a:pPr/>
              <a:t>10.09.2012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F0B9A3-5B98-4C43-9BBB-C3635951ED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1477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F0B9A3-5B98-4C43-9BBB-C3635951ED9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2271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F0B9A3-5B98-4C43-9BBB-C3635951ED92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856750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F0B9A3-5B98-4C43-9BBB-C3635951ED92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70410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F0B9A3-5B98-4C43-9BBB-C3635951ED92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20368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F0B9A3-5B98-4C43-9BBB-C3635951ED92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966904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F0B9A3-5B98-4C43-9BBB-C3635951ED92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84669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F0B9A3-5B98-4C43-9BBB-C3635951ED92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37565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F0B9A3-5B98-4C43-9BBB-C3635951ED92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46559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F0B9A3-5B98-4C43-9BBB-C3635951ED92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793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F0B9A3-5B98-4C43-9BBB-C3635951ED92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1374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7CECA6DB-4B24-4C7F-8EBC-A644E4358201}" type="slidenum">
              <a:rPr lang="ru-RU">
                <a:solidFill>
                  <a:prstClr val="black"/>
                </a:solidFill>
              </a:rPr>
              <a:pPr eaLnBrk="1" hangingPunct="1"/>
              <a:t>4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F0B9A3-5B98-4C43-9BBB-C3635951ED9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83737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F0B9A3-5B98-4C43-9BBB-C3635951ED9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28397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F0B9A3-5B98-4C43-9BBB-C3635951ED9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6049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F0B9A3-5B98-4C43-9BBB-C3635951ED92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29126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F0B9A3-5B98-4C43-9BBB-C3635951ED92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32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7408-9308-438F-8F6C-B81EE0D43BE1}" type="datetimeFigureOut">
              <a:rPr lang="ru-RU" smtClean="0"/>
              <a:pPr/>
              <a:t>10.09.2012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AE60C-4A56-42AA-9893-56011CC8E3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2888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7408-9308-438F-8F6C-B81EE0D43BE1}" type="datetimeFigureOut">
              <a:rPr lang="ru-RU" smtClean="0"/>
              <a:pPr/>
              <a:t>10.09.2012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AE60C-4A56-42AA-9893-56011CC8E3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0158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7408-9308-438F-8F6C-B81EE0D43BE1}" type="datetimeFigureOut">
              <a:rPr lang="ru-RU" smtClean="0"/>
              <a:pPr/>
              <a:t>10.09.2012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AE60C-4A56-42AA-9893-56011CC8E3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53208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BD6FE2-D34E-4020-B7ED-4FD2B891D5A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6896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F8F52E-1013-4714-8163-BD46753B6EB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9585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8FF99A-BEEB-48AC-B3F7-F94B9358C50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1208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52354E-60D9-427C-B8C0-A6762A1258A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5890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93E7BA-C896-47BB-9B43-24E1F15ECC1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323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2CC227-3E0C-4D60-83A4-70A5FF1A89A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9396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BBE1A8-6166-4E30-8DF5-AB33DFD0437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8800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7EE19D-0500-45F4-8E46-39DA95B153D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0242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7408-9308-438F-8F6C-B81EE0D43BE1}" type="datetimeFigureOut">
              <a:rPr lang="ru-RU" smtClean="0"/>
              <a:pPr/>
              <a:t>10.09.2012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AE60C-4A56-42AA-9893-56011CC8E3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1422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5044A9-705A-4961-800F-E9CB54A144E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2714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E4EA1E-B25C-48DD-AA5D-21FAB7C607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9630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6C2278-FBA0-419B-951F-9714EF71869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9345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7408-9308-438F-8F6C-B81EE0D43BE1}" type="datetimeFigureOut">
              <a:rPr lang="ru-RU" smtClean="0"/>
              <a:pPr/>
              <a:t>10.09.2012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AE60C-4A56-42AA-9893-56011CC8E3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1211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7408-9308-438F-8F6C-B81EE0D43BE1}" type="datetimeFigureOut">
              <a:rPr lang="ru-RU" smtClean="0"/>
              <a:pPr/>
              <a:t>10.09.2012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AE60C-4A56-42AA-9893-56011CC8E3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2636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7408-9308-438F-8F6C-B81EE0D43BE1}" type="datetimeFigureOut">
              <a:rPr lang="ru-RU" smtClean="0"/>
              <a:pPr/>
              <a:t>10.09.2012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AE60C-4A56-42AA-9893-56011CC8E3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424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7408-9308-438F-8F6C-B81EE0D43BE1}" type="datetimeFigureOut">
              <a:rPr lang="ru-RU" smtClean="0"/>
              <a:pPr/>
              <a:t>10.09.2012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AE60C-4A56-42AA-9893-56011CC8E3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2710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7408-9308-438F-8F6C-B81EE0D43BE1}" type="datetimeFigureOut">
              <a:rPr lang="ru-RU" smtClean="0"/>
              <a:pPr/>
              <a:t>10.09.2012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AE60C-4A56-42AA-9893-56011CC8E3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5498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7408-9308-438F-8F6C-B81EE0D43BE1}" type="datetimeFigureOut">
              <a:rPr lang="ru-RU" smtClean="0"/>
              <a:pPr/>
              <a:t>10.09.2012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AE60C-4A56-42AA-9893-56011CC8E3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1400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7408-9308-438F-8F6C-B81EE0D43BE1}" type="datetimeFigureOut">
              <a:rPr lang="ru-RU" smtClean="0"/>
              <a:pPr/>
              <a:t>10.09.2012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AE60C-4A56-42AA-9893-56011CC8E3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5272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BD7408-9308-438F-8F6C-B81EE0D43BE1}" type="datetimeFigureOut">
              <a:rPr lang="ru-RU" smtClean="0"/>
              <a:pPr/>
              <a:t>10.09.2012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CAE60C-4A56-42AA-9893-56011CC8E3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494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BBE126-D615-47EA-939A-FDADD36EE7D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1394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zooeco.com/0-mlek/0-mlek00113-19-1.html" TargetMode="External"/><Relationship Id="rId13" Type="http://schemas.openxmlformats.org/officeDocument/2006/relationships/hyperlink" Target="http://histrev.ucoz.ru/drevnij/per1.htm" TargetMode="External"/><Relationship Id="rId18" Type="http://schemas.openxmlformats.org/officeDocument/2006/relationships/hyperlink" Target="http://kuomak.prjazha-v.ru/foto-pervobytnyh-lyudei.html" TargetMode="External"/><Relationship Id="rId3" Type="http://schemas.openxmlformats.org/officeDocument/2006/relationships/hyperlink" Target="http://superaltai.ru/cave_denisova2.html" TargetMode="External"/><Relationship Id="rId7" Type="http://schemas.openxmlformats.org/officeDocument/2006/relationships/hyperlink" Target="http://cymdigitalamerica.wordpress.com/2011/04/17/thrift-3/ancient-people/" TargetMode="External"/><Relationship Id="rId12" Type="http://schemas.openxmlformats.org/officeDocument/2006/relationships/hyperlink" Target="http://acceleight.wordpress.com/2011/11/24/manusia-purba-homo/" TargetMode="External"/><Relationship Id="rId17" Type="http://schemas.openxmlformats.org/officeDocument/2006/relationships/hyperlink" Target="http://festival.1september.ru/articles/557315/" TargetMode="External"/><Relationship Id="rId2" Type="http://schemas.openxmlformats.org/officeDocument/2006/relationships/notesSlide" Target="../notesSlides/notesSlide16.xml"/><Relationship Id="rId16" Type="http://schemas.openxmlformats.org/officeDocument/2006/relationships/hyperlink" Target="http://www.husain-off.ru/hg7n/hg7-a1-12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membrana.ru/particle/4235" TargetMode="External"/><Relationship Id="rId11" Type="http://schemas.openxmlformats.org/officeDocument/2006/relationships/hyperlink" Target="http://scienceblog.ru/tag/homo-sapiens/" TargetMode="External"/><Relationship Id="rId5" Type="http://schemas.openxmlformats.org/officeDocument/2006/relationships/hyperlink" Target="http://www.infozoom.ru/tag/priroda" TargetMode="External"/><Relationship Id="rId15" Type="http://schemas.openxmlformats.org/officeDocument/2006/relationships/hyperlink" Target="http://www.husain-off.ru/hg7n/hg7-a1-11.html" TargetMode="External"/><Relationship Id="rId10" Type="http://schemas.openxmlformats.org/officeDocument/2006/relationships/hyperlink" Target="http://stoletnik.narod.ru/enc/t2/2_11.html" TargetMode="External"/><Relationship Id="rId19" Type="http://schemas.openxmlformats.org/officeDocument/2006/relationships/hyperlink" Target="http://www.rodovoidom.info/stat/25/narodopravstvo.php" TargetMode="External"/><Relationship Id="rId4" Type="http://schemas.openxmlformats.org/officeDocument/2006/relationships/hyperlink" Target="http://www.vokrugsveta.ru/vs/article/6170/" TargetMode="External"/><Relationship Id="rId9" Type="http://schemas.openxmlformats.org/officeDocument/2006/relationships/hyperlink" Target="http://900igr.net/photo/istorija/Pervobytnye-ljudi-1.files/001-Pervobytnye-ljudi.html" TargetMode="External"/><Relationship Id="rId14" Type="http://schemas.openxmlformats.org/officeDocument/2006/relationships/hyperlink" Target="http://school.xvatit.com/index.php?title=%D0%9F%D1%80%D0%BE%D0%B8%D1%81%D1%85%D0%BE%D0%B6%D0%B4%D0%B5%D0%BD%D0%B8%D0%B5_%D0%B8_%D1%80%D0%B0%D0%B7%D0%B2%D0%B8%D1%82%D0%B8%D0%B5_%D1%87%D0%B5%D0%BB%D0%BE%D0%B2%D0%B5%D0%BA%D0%B0_(6_%D0%BA%D0%BB%D0%B0%D1%81%D1%81)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7" Type="http://schemas.openxmlformats.org/officeDocument/2006/relationships/image" Target="../media/image11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7624" y="5517232"/>
            <a:ext cx="6336704" cy="1080120"/>
          </a:xfrm>
          <a:prstGeom prst="rect">
            <a:avLst/>
          </a:prstGeom>
          <a:solidFill>
            <a:schemeClr val="accent6">
              <a:lumMod val="20000"/>
              <a:lumOff val="80000"/>
              <a:alpha val="41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Plain">
              <a:avLst>
                <a:gd name="adj" fmla="val 48714"/>
              </a:avLst>
            </a:prstTxWarp>
            <a:no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Происхождение и развитие человека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Чупров Л.А. МКОУ СОШ №3 с. Камень-Рыболов </a:t>
            </a:r>
            <a:r>
              <a:rPr lang="ru-RU" sz="1050" dirty="0" err="1" smtClean="0">
                <a:latin typeface="Times New Roman" pitchFamily="18" charset="0"/>
                <a:cs typeface="Times New Roman" pitchFamily="18" charset="0"/>
              </a:rPr>
              <a:t>Ханкайского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 района Приморского края.</a:t>
            </a:r>
            <a:endParaRPr lang="ru-RU" sz="105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0427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16632"/>
            <a:ext cx="90364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Разговаривая, люди сообщают друг другу свои мысли, чувства, просьбы.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566" y="5949280"/>
            <a:ext cx="90364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u="sng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 языка человеческое общество и цивилизация не могли бы существовать.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40027" y="764704"/>
            <a:ext cx="4491500" cy="295232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51472" y="511745"/>
            <a:ext cx="3864943" cy="289870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7544" y="3284984"/>
            <a:ext cx="3615416" cy="293141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139952" y="3012194"/>
            <a:ext cx="4778896" cy="301866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30531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32741" y="116632"/>
            <a:ext cx="80437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смену человеческому стаду пришла родовая община.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6557" y="1013264"/>
            <a:ext cx="496351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Эта  форма  объединения 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древни</a:t>
            </a:r>
          </a:p>
          <a:p>
            <a:pPr algn="ctr"/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людей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 была  более устойчивой. Она была основана на кровном родстве, коллективном труде и уравнительном распределении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909402" y="578298"/>
            <a:ext cx="3970949" cy="280892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6557" y="5949280"/>
            <a:ext cx="87799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Около  8—10 тыс. лет назад человек совершил переход от собирательства и  охоты  к земледелию  и скотоводству. 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57960" y="3377080"/>
            <a:ext cx="6667500" cy="25146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80138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61" y="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 присвоения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 продуктов  природы  в  готовом  виде  люди  </a:t>
            </a:r>
            <a:endParaRPr lang="ru-RU" sz="24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перешли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их производству. </a:t>
            </a:r>
            <a:endParaRPr lang="ru-RU" sz="24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Они стали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совместными  усилиями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изменять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преобразовать окружающий мир,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окультуривать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его.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0872" y="1916832"/>
            <a:ext cx="4824537" cy="4680520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/>
            </a:glow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570310" y="2780928"/>
            <a:ext cx="2709913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72618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16632"/>
            <a:ext cx="889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Разделение труда привело к появлению ремесел.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45639" y="836713"/>
            <a:ext cx="2777886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3212977"/>
            <a:ext cx="48792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Возникают  города,  государства. </a:t>
            </a:r>
            <a:endParaRPr lang="ru-RU" dirty="0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804273" y="836713"/>
            <a:ext cx="1326453" cy="2088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511349" y="900859"/>
            <a:ext cx="1832154" cy="1952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56525" y="3724894"/>
            <a:ext cx="4341235" cy="2868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860032" y="3724894"/>
            <a:ext cx="4097594" cy="2868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55692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97" y="5630281"/>
            <a:ext cx="9042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0" dirty="0" smtClean="0">
                <a:effectLst/>
                <a:latin typeface="Times New Roman" pitchFamily="18" charset="0"/>
                <a:cs typeface="Times New Roman" pitchFamily="18" charset="0"/>
              </a:rPr>
              <a:t>    Обычаи,  традиции,  религия,  законы  становятся  основой  нравственных,  религиозных  и  правовых  норм жизни  человека  в  обществе.  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" y="116632"/>
            <a:ext cx="901147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Люди  все  больше  времени  отдают  искусству,  науке,  образованию. </a:t>
            </a:r>
            <a:endParaRPr lang="ru-RU" sz="2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824" y="4581128"/>
            <a:ext cx="90464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Создаются правила, регулирующие поведение человека в обществе.   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28664" y="1017699"/>
            <a:ext cx="2182813" cy="1963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9512" y="692696"/>
            <a:ext cx="2174036" cy="2378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877910" y="836712"/>
            <a:ext cx="3333750" cy="30765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88660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3024" y="18661"/>
            <a:ext cx="8920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Все  это  —  составляющие  элементы  культуры. 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-35701" y="6023858"/>
            <a:ext cx="90364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u="sng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Культура превращается  во вторую среду существования человека.</a:t>
            </a:r>
            <a:endParaRPr lang="ru-RU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5229"/>
          <a:stretch/>
        </p:blipFill>
        <p:spPr bwMode="auto">
          <a:xfrm>
            <a:off x="647056" y="624880"/>
            <a:ext cx="7620000" cy="524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15274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32656"/>
            <a:ext cx="276235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3"/>
              </a:rPr>
              <a:t>http://superaltai.ru/cave_denisova2.html</a:t>
            </a:r>
            <a:endParaRPr lang="ru-RU" sz="1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758510"/>
            <a:ext cx="29508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4"/>
              </a:rPr>
              <a:t>http://www.vokrugsveta.ru/vs/article/6170/</a:t>
            </a:r>
            <a:endParaRPr lang="ru-RU" sz="1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1213" y="1196752"/>
            <a:ext cx="24931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5"/>
              </a:rPr>
              <a:t>http://www.infozoom.ru/tag/priroda</a:t>
            </a:r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1212" y="1556792"/>
            <a:ext cx="27227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6"/>
              </a:rPr>
              <a:t>http://www.membrana.ru/particle/4235</a:t>
            </a:r>
            <a:endParaRPr lang="ru-RU" sz="1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1213" y="1841637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>
                <a:hlinkClick r:id="rId7"/>
              </a:rPr>
              <a:t>http://cymdigitalamerica.wordpress.com/2011/04/17/thrift-3/ancient-people/</a:t>
            </a:r>
            <a:endParaRPr lang="ru-RU" sz="1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711" y="2303302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>
                <a:hlinkClick r:id="rId8"/>
              </a:rPr>
              <a:t>http://www.zooeco.com/0-mlek/0-mlek00113-19-1.html</a:t>
            </a:r>
            <a:endParaRPr lang="ru-RU" sz="1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1212" y="2782669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>
                <a:hlinkClick r:id="rId9"/>
              </a:rPr>
              <a:t>http://900igr.net/photo/istorija/Pervobytnye-ljudi-1.files/001-Pervobytnye-ljudi.html</a:t>
            </a:r>
            <a:endParaRPr lang="ru-RU" sz="1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1213" y="3428609"/>
            <a:ext cx="2884508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>
                <a:hlinkClick r:id="rId10"/>
              </a:rPr>
              <a:t>http://stoletnik.narod.ru/enc/t2/2_11.html</a:t>
            </a:r>
            <a:endParaRPr lang="ru-RU" sz="1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14681" y="3861048"/>
            <a:ext cx="2764218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>
                <a:hlinkClick r:id="rId11"/>
              </a:rPr>
              <a:t>http://scienceblog.ru/tag/homo-sapiens/</a:t>
            </a:r>
            <a:endParaRPr lang="ru-RU" sz="1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14681" y="4365104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>
                <a:hlinkClick r:id="rId12"/>
              </a:rPr>
              <a:t>http://acceleight.wordpress.com/2011/11/24/manusia-purba-homo/</a:t>
            </a:r>
            <a:endParaRPr lang="ru-RU" sz="1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20496" y="4797152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/>
              <a:t>http://www.booksite.ru/fulltext/secr/etof/vol/ogda/drawing/17i.jpg</a:t>
            </a:r>
            <a:endParaRPr lang="ru-RU" sz="1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20496" y="5301208"/>
            <a:ext cx="263617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13"/>
              </a:rPr>
              <a:t>http://histrev.ucoz.ru/drevnij/per1.htm</a:t>
            </a:r>
            <a:endParaRPr lang="ru-RU" sz="1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004048" y="319589"/>
            <a:ext cx="3851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4"/>
              </a:rPr>
              <a:t>http://school.xvatit.com/index.php?title=%D0%9F%D1%80%D0%BE%D0%B8%D1%81%D1%85%D0%BE%D0%B6%D0%B4%D0%B5%D0%BD%D0%B8%D0%B5_%D0%B8_%D1%80%D0%B0%D0%B7%D0%B2%D0%B8%D1%82%D0%B8%D0%B5_%D1%87%D0%B5%D0%BB%D0%BE%D0%B2%D0%B5%D0%BA%D0%B0_(6_%D0%BA%D0%BB%D0%B0%D1%81%D1%81)</a:t>
            </a:r>
            <a:endParaRPr lang="ru-RU" sz="12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20496" y="5733256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>
                <a:hlinkClick r:id="rId15"/>
              </a:rPr>
              <a:t>http://www.husain-off.ru/hg7n/hg7-a1-11.html</a:t>
            </a:r>
            <a:endParaRPr lang="ru-RU" sz="1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20496" y="6093296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>
                <a:hlinkClick r:id="rId16"/>
              </a:rPr>
              <a:t>http://www.husain-off.ru/hg7n/hg7-a1-12.html</a:t>
            </a:r>
            <a:endParaRPr lang="ru-RU" sz="1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012365" y="1980136"/>
            <a:ext cx="38836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7"/>
              </a:rPr>
              <a:t>http://festival.1september.ru/articles/557315/</a:t>
            </a:r>
            <a:endParaRPr lang="ru-RU" sz="1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018991" y="2441801"/>
            <a:ext cx="41316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8"/>
              </a:rPr>
              <a:t>http://kuomak.prjazha-v.ru/foto-pervobytnyh-lyudei.html</a:t>
            </a:r>
            <a:endParaRPr lang="ru-RU" sz="1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018991" y="3013501"/>
            <a:ext cx="415266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9"/>
              </a:rPr>
              <a:t>http://www.rodovoidom.info/stat/25/narodopravstvo.php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2313944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628800"/>
            <a:ext cx="64858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4000" b="1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Происхождение человека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2996952"/>
            <a:ext cx="52825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indent="-742950">
              <a:buFont typeface="+mj-lt"/>
              <a:buAutoNum type="arabicPeriod" startAt="2"/>
            </a:pPr>
            <a:r>
              <a:rPr lang="ru-RU" sz="4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Развитие человека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63888" y="413253"/>
            <a:ext cx="15953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План:</a:t>
            </a:r>
          </a:p>
        </p:txBody>
      </p:sp>
    </p:spTree>
    <p:extLst>
      <p:ext uri="{BB962C8B-B14F-4D97-AF65-F5344CB8AC3E}">
        <p14:creationId xmlns:p14="http://schemas.microsoft.com/office/powerpoint/2010/main" xmlns="" val="1688360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7537" y="3284984"/>
            <a:ext cx="914400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Если  мы мысленно посмотрим на пройденный им путь, то увидим, какие  огромные  изменения  произошли  в  образе  жизни людей, в их внешнем облике, формах общения и в окружающей среде.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" y="60166"/>
            <a:ext cx="91439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момента появления на  Земле и до начала XXI  века человек  прошел  длительный путь  развития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891163"/>
            <a:ext cx="2880320" cy="216024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-365"/>
          <a:stretch/>
        </p:blipFill>
        <p:spPr bwMode="auto">
          <a:xfrm>
            <a:off x="3893802" y="1256027"/>
            <a:ext cx="3933825" cy="1648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45714" y="4963739"/>
            <a:ext cx="2626086" cy="1750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75856" y="4991489"/>
            <a:ext cx="2384275" cy="172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300192" y="4991489"/>
            <a:ext cx="2618656" cy="1693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78732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Freeform 5" descr="Белый мрамор"/>
          <p:cNvSpPr>
            <a:spLocks/>
          </p:cNvSpPr>
          <p:nvPr/>
        </p:nvSpPr>
        <p:spPr bwMode="auto">
          <a:xfrm>
            <a:off x="3449638" y="315913"/>
            <a:ext cx="4651375" cy="5984875"/>
          </a:xfrm>
          <a:custGeom>
            <a:avLst/>
            <a:gdLst>
              <a:gd name="T0" fmla="*/ 1202 w 2930"/>
              <a:gd name="T1" fmla="*/ 287 h 3770"/>
              <a:gd name="T2" fmla="*/ 1319 w 2930"/>
              <a:gd name="T3" fmla="*/ 449 h 3770"/>
              <a:gd name="T4" fmla="*/ 1382 w 2930"/>
              <a:gd name="T5" fmla="*/ 647 h 3770"/>
              <a:gd name="T6" fmla="*/ 1517 w 2930"/>
              <a:gd name="T7" fmla="*/ 746 h 3770"/>
              <a:gd name="T8" fmla="*/ 1706 w 2930"/>
              <a:gd name="T9" fmla="*/ 944 h 3770"/>
              <a:gd name="T10" fmla="*/ 1823 w 2930"/>
              <a:gd name="T11" fmla="*/ 980 h 3770"/>
              <a:gd name="T12" fmla="*/ 1904 w 2930"/>
              <a:gd name="T13" fmla="*/ 1142 h 3770"/>
              <a:gd name="T14" fmla="*/ 1931 w 2930"/>
              <a:gd name="T15" fmla="*/ 1277 h 3770"/>
              <a:gd name="T16" fmla="*/ 2264 w 2930"/>
              <a:gd name="T17" fmla="*/ 1313 h 3770"/>
              <a:gd name="T18" fmla="*/ 2372 w 2930"/>
              <a:gd name="T19" fmla="*/ 1277 h 3770"/>
              <a:gd name="T20" fmla="*/ 2624 w 2930"/>
              <a:gd name="T21" fmla="*/ 1241 h 3770"/>
              <a:gd name="T22" fmla="*/ 2822 w 2930"/>
              <a:gd name="T23" fmla="*/ 1178 h 3770"/>
              <a:gd name="T24" fmla="*/ 2921 w 2930"/>
              <a:gd name="T25" fmla="*/ 1304 h 3770"/>
              <a:gd name="T26" fmla="*/ 2867 w 2930"/>
              <a:gd name="T27" fmla="*/ 1439 h 3770"/>
              <a:gd name="T28" fmla="*/ 2795 w 2930"/>
              <a:gd name="T29" fmla="*/ 1619 h 3770"/>
              <a:gd name="T30" fmla="*/ 2687 w 2930"/>
              <a:gd name="T31" fmla="*/ 1781 h 3770"/>
              <a:gd name="T32" fmla="*/ 2516 w 2930"/>
              <a:gd name="T33" fmla="*/ 2114 h 3770"/>
              <a:gd name="T34" fmla="*/ 2237 w 2930"/>
              <a:gd name="T35" fmla="*/ 2384 h 3770"/>
              <a:gd name="T36" fmla="*/ 1949 w 2930"/>
              <a:gd name="T37" fmla="*/ 2618 h 3770"/>
              <a:gd name="T38" fmla="*/ 1895 w 2930"/>
              <a:gd name="T39" fmla="*/ 2663 h 3770"/>
              <a:gd name="T40" fmla="*/ 1733 w 2930"/>
              <a:gd name="T41" fmla="*/ 2816 h 3770"/>
              <a:gd name="T42" fmla="*/ 1490 w 2930"/>
              <a:gd name="T43" fmla="*/ 3131 h 3770"/>
              <a:gd name="T44" fmla="*/ 1382 w 2930"/>
              <a:gd name="T45" fmla="*/ 3284 h 3770"/>
              <a:gd name="T46" fmla="*/ 1319 w 2930"/>
              <a:gd name="T47" fmla="*/ 3410 h 3770"/>
              <a:gd name="T48" fmla="*/ 1346 w 2930"/>
              <a:gd name="T49" fmla="*/ 3590 h 3770"/>
              <a:gd name="T50" fmla="*/ 1247 w 2930"/>
              <a:gd name="T51" fmla="*/ 3743 h 3770"/>
              <a:gd name="T52" fmla="*/ 779 w 2930"/>
              <a:gd name="T53" fmla="*/ 3734 h 3770"/>
              <a:gd name="T54" fmla="*/ 257 w 2930"/>
              <a:gd name="T55" fmla="*/ 3743 h 3770"/>
              <a:gd name="T56" fmla="*/ 41 w 2930"/>
              <a:gd name="T57" fmla="*/ 3698 h 3770"/>
              <a:gd name="T58" fmla="*/ 59 w 2930"/>
              <a:gd name="T59" fmla="*/ 3266 h 3770"/>
              <a:gd name="T60" fmla="*/ 86 w 2930"/>
              <a:gd name="T61" fmla="*/ 1151 h 3770"/>
              <a:gd name="T62" fmla="*/ 32 w 2930"/>
              <a:gd name="T63" fmla="*/ 242 h 3770"/>
              <a:gd name="T64" fmla="*/ 779 w 2930"/>
              <a:gd name="T65" fmla="*/ 80 h 3770"/>
              <a:gd name="T66" fmla="*/ 1103 w 2930"/>
              <a:gd name="T67" fmla="*/ 44 h 377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2930"/>
              <a:gd name="T103" fmla="*/ 0 h 3770"/>
              <a:gd name="T104" fmla="*/ 2930 w 2930"/>
              <a:gd name="T105" fmla="*/ 3770 h 377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2930" h="3770">
                <a:moveTo>
                  <a:pt x="1103" y="44"/>
                </a:moveTo>
                <a:cubicBezTo>
                  <a:pt x="1121" y="152"/>
                  <a:pt x="1137" y="201"/>
                  <a:pt x="1202" y="287"/>
                </a:cubicBezTo>
                <a:cubicBezTo>
                  <a:pt x="1216" y="328"/>
                  <a:pt x="1252" y="364"/>
                  <a:pt x="1283" y="395"/>
                </a:cubicBezTo>
                <a:cubicBezTo>
                  <a:pt x="1302" y="453"/>
                  <a:pt x="1277" y="390"/>
                  <a:pt x="1319" y="449"/>
                </a:cubicBezTo>
                <a:cubicBezTo>
                  <a:pt x="1333" y="469"/>
                  <a:pt x="1342" y="492"/>
                  <a:pt x="1355" y="512"/>
                </a:cubicBezTo>
                <a:cubicBezTo>
                  <a:pt x="1358" y="539"/>
                  <a:pt x="1360" y="619"/>
                  <a:pt x="1382" y="647"/>
                </a:cubicBezTo>
                <a:cubicBezTo>
                  <a:pt x="1397" y="667"/>
                  <a:pt x="1435" y="705"/>
                  <a:pt x="1463" y="719"/>
                </a:cubicBezTo>
                <a:cubicBezTo>
                  <a:pt x="1504" y="739"/>
                  <a:pt x="1478" y="714"/>
                  <a:pt x="1517" y="746"/>
                </a:cubicBezTo>
                <a:cubicBezTo>
                  <a:pt x="1546" y="770"/>
                  <a:pt x="1558" y="797"/>
                  <a:pt x="1589" y="818"/>
                </a:cubicBezTo>
                <a:cubicBezTo>
                  <a:pt x="1621" y="865"/>
                  <a:pt x="1653" y="918"/>
                  <a:pt x="1706" y="944"/>
                </a:cubicBezTo>
                <a:cubicBezTo>
                  <a:pt x="1721" y="952"/>
                  <a:pt x="1755" y="958"/>
                  <a:pt x="1769" y="962"/>
                </a:cubicBezTo>
                <a:cubicBezTo>
                  <a:pt x="1787" y="967"/>
                  <a:pt x="1823" y="980"/>
                  <a:pt x="1823" y="980"/>
                </a:cubicBezTo>
                <a:cubicBezTo>
                  <a:pt x="1834" y="996"/>
                  <a:pt x="1884" y="1082"/>
                  <a:pt x="1886" y="1088"/>
                </a:cubicBezTo>
                <a:cubicBezTo>
                  <a:pt x="1892" y="1106"/>
                  <a:pt x="1904" y="1142"/>
                  <a:pt x="1904" y="1142"/>
                </a:cubicBezTo>
                <a:cubicBezTo>
                  <a:pt x="1869" y="1154"/>
                  <a:pt x="1853" y="1160"/>
                  <a:pt x="1841" y="1196"/>
                </a:cubicBezTo>
                <a:cubicBezTo>
                  <a:pt x="1859" y="1250"/>
                  <a:pt x="1893" y="1245"/>
                  <a:pt x="1931" y="1277"/>
                </a:cubicBezTo>
                <a:cubicBezTo>
                  <a:pt x="1968" y="1307"/>
                  <a:pt x="2001" y="1328"/>
                  <a:pt x="2048" y="1340"/>
                </a:cubicBezTo>
                <a:cubicBezTo>
                  <a:pt x="2127" y="1393"/>
                  <a:pt x="2189" y="1330"/>
                  <a:pt x="2264" y="1313"/>
                </a:cubicBezTo>
                <a:cubicBezTo>
                  <a:pt x="2289" y="1307"/>
                  <a:pt x="2321" y="1307"/>
                  <a:pt x="2345" y="1295"/>
                </a:cubicBezTo>
                <a:cubicBezTo>
                  <a:pt x="2355" y="1290"/>
                  <a:pt x="2361" y="1279"/>
                  <a:pt x="2372" y="1277"/>
                </a:cubicBezTo>
                <a:cubicBezTo>
                  <a:pt x="2401" y="1270"/>
                  <a:pt x="2432" y="1271"/>
                  <a:pt x="2462" y="1268"/>
                </a:cubicBezTo>
                <a:cubicBezTo>
                  <a:pt x="2534" y="1220"/>
                  <a:pt x="2449" y="1270"/>
                  <a:pt x="2624" y="1241"/>
                </a:cubicBezTo>
                <a:cubicBezTo>
                  <a:pt x="2635" y="1239"/>
                  <a:pt x="2641" y="1227"/>
                  <a:pt x="2651" y="1223"/>
                </a:cubicBezTo>
                <a:cubicBezTo>
                  <a:pt x="2704" y="1203"/>
                  <a:pt x="2767" y="1186"/>
                  <a:pt x="2822" y="1178"/>
                </a:cubicBezTo>
                <a:cubicBezTo>
                  <a:pt x="2877" y="1160"/>
                  <a:pt x="2901" y="1188"/>
                  <a:pt x="2930" y="1232"/>
                </a:cubicBezTo>
                <a:cubicBezTo>
                  <a:pt x="2927" y="1256"/>
                  <a:pt x="2929" y="1281"/>
                  <a:pt x="2921" y="1304"/>
                </a:cubicBezTo>
                <a:cubicBezTo>
                  <a:pt x="2917" y="1316"/>
                  <a:pt x="2900" y="1320"/>
                  <a:pt x="2894" y="1331"/>
                </a:cubicBezTo>
                <a:cubicBezTo>
                  <a:pt x="2879" y="1362"/>
                  <a:pt x="2883" y="1407"/>
                  <a:pt x="2867" y="1439"/>
                </a:cubicBezTo>
                <a:cubicBezTo>
                  <a:pt x="2857" y="1458"/>
                  <a:pt x="2843" y="1475"/>
                  <a:pt x="2831" y="1493"/>
                </a:cubicBezTo>
                <a:cubicBezTo>
                  <a:pt x="2811" y="1523"/>
                  <a:pt x="2806" y="1585"/>
                  <a:pt x="2795" y="1619"/>
                </a:cubicBezTo>
                <a:cubicBezTo>
                  <a:pt x="2780" y="1664"/>
                  <a:pt x="2751" y="1691"/>
                  <a:pt x="2723" y="1727"/>
                </a:cubicBezTo>
                <a:cubicBezTo>
                  <a:pt x="2710" y="1744"/>
                  <a:pt x="2687" y="1781"/>
                  <a:pt x="2687" y="1781"/>
                </a:cubicBezTo>
                <a:cubicBezTo>
                  <a:pt x="2671" y="1845"/>
                  <a:pt x="2637" y="1884"/>
                  <a:pt x="2615" y="1943"/>
                </a:cubicBezTo>
                <a:cubicBezTo>
                  <a:pt x="2592" y="2003"/>
                  <a:pt x="2572" y="2077"/>
                  <a:pt x="2516" y="2114"/>
                </a:cubicBezTo>
                <a:cubicBezTo>
                  <a:pt x="2491" y="2188"/>
                  <a:pt x="2534" y="2074"/>
                  <a:pt x="2453" y="2195"/>
                </a:cubicBezTo>
                <a:cubicBezTo>
                  <a:pt x="2406" y="2266"/>
                  <a:pt x="2308" y="2337"/>
                  <a:pt x="2237" y="2384"/>
                </a:cubicBezTo>
                <a:cubicBezTo>
                  <a:pt x="2169" y="2429"/>
                  <a:pt x="2109" y="2511"/>
                  <a:pt x="2030" y="2537"/>
                </a:cubicBezTo>
                <a:cubicBezTo>
                  <a:pt x="2005" y="2571"/>
                  <a:pt x="1976" y="2586"/>
                  <a:pt x="1949" y="2618"/>
                </a:cubicBezTo>
                <a:cubicBezTo>
                  <a:pt x="1942" y="2626"/>
                  <a:pt x="1939" y="2638"/>
                  <a:pt x="1931" y="2645"/>
                </a:cubicBezTo>
                <a:cubicBezTo>
                  <a:pt x="1921" y="2654"/>
                  <a:pt x="1905" y="2655"/>
                  <a:pt x="1895" y="2663"/>
                </a:cubicBezTo>
                <a:cubicBezTo>
                  <a:pt x="1865" y="2687"/>
                  <a:pt x="1846" y="2723"/>
                  <a:pt x="1814" y="2744"/>
                </a:cubicBezTo>
                <a:cubicBezTo>
                  <a:pt x="1782" y="2766"/>
                  <a:pt x="1758" y="2779"/>
                  <a:pt x="1733" y="2816"/>
                </a:cubicBezTo>
                <a:cubicBezTo>
                  <a:pt x="1683" y="2892"/>
                  <a:pt x="1626" y="2961"/>
                  <a:pt x="1571" y="3032"/>
                </a:cubicBezTo>
                <a:cubicBezTo>
                  <a:pt x="1539" y="3073"/>
                  <a:pt x="1531" y="3103"/>
                  <a:pt x="1490" y="3131"/>
                </a:cubicBezTo>
                <a:cubicBezTo>
                  <a:pt x="1466" y="3166"/>
                  <a:pt x="1472" y="3179"/>
                  <a:pt x="1436" y="3203"/>
                </a:cubicBezTo>
                <a:cubicBezTo>
                  <a:pt x="1423" y="3241"/>
                  <a:pt x="1404" y="3253"/>
                  <a:pt x="1382" y="3284"/>
                </a:cubicBezTo>
                <a:cubicBezTo>
                  <a:pt x="1338" y="3346"/>
                  <a:pt x="1386" y="3293"/>
                  <a:pt x="1355" y="3356"/>
                </a:cubicBezTo>
                <a:cubicBezTo>
                  <a:pt x="1345" y="3375"/>
                  <a:pt x="1319" y="3410"/>
                  <a:pt x="1319" y="3410"/>
                </a:cubicBezTo>
                <a:cubicBezTo>
                  <a:pt x="1322" y="3452"/>
                  <a:pt x="1322" y="3494"/>
                  <a:pt x="1328" y="3536"/>
                </a:cubicBezTo>
                <a:cubicBezTo>
                  <a:pt x="1331" y="3555"/>
                  <a:pt x="1346" y="3590"/>
                  <a:pt x="1346" y="3590"/>
                </a:cubicBezTo>
                <a:cubicBezTo>
                  <a:pt x="1350" y="3622"/>
                  <a:pt x="1371" y="3727"/>
                  <a:pt x="1337" y="3752"/>
                </a:cubicBezTo>
                <a:cubicBezTo>
                  <a:pt x="1313" y="3770"/>
                  <a:pt x="1277" y="3746"/>
                  <a:pt x="1247" y="3743"/>
                </a:cubicBezTo>
                <a:cubicBezTo>
                  <a:pt x="1205" y="3729"/>
                  <a:pt x="1163" y="3730"/>
                  <a:pt x="1121" y="3716"/>
                </a:cubicBezTo>
                <a:cubicBezTo>
                  <a:pt x="965" y="3722"/>
                  <a:pt x="910" y="3719"/>
                  <a:pt x="779" y="3734"/>
                </a:cubicBezTo>
                <a:cubicBezTo>
                  <a:pt x="731" y="3739"/>
                  <a:pt x="635" y="3752"/>
                  <a:pt x="635" y="3752"/>
                </a:cubicBezTo>
                <a:cubicBezTo>
                  <a:pt x="509" y="3749"/>
                  <a:pt x="383" y="3751"/>
                  <a:pt x="257" y="3743"/>
                </a:cubicBezTo>
                <a:cubicBezTo>
                  <a:pt x="0" y="3727"/>
                  <a:pt x="329" y="3732"/>
                  <a:pt x="176" y="3707"/>
                </a:cubicBezTo>
                <a:cubicBezTo>
                  <a:pt x="132" y="3700"/>
                  <a:pt x="86" y="3701"/>
                  <a:pt x="41" y="3698"/>
                </a:cubicBezTo>
                <a:cubicBezTo>
                  <a:pt x="55" y="3657"/>
                  <a:pt x="45" y="3621"/>
                  <a:pt x="32" y="3581"/>
                </a:cubicBezTo>
                <a:cubicBezTo>
                  <a:pt x="37" y="3475"/>
                  <a:pt x="38" y="3370"/>
                  <a:pt x="59" y="3266"/>
                </a:cubicBezTo>
                <a:cubicBezTo>
                  <a:pt x="66" y="2806"/>
                  <a:pt x="44" y="2337"/>
                  <a:pt x="95" y="1880"/>
                </a:cubicBezTo>
                <a:cubicBezTo>
                  <a:pt x="79" y="1584"/>
                  <a:pt x="79" y="1544"/>
                  <a:pt x="86" y="1151"/>
                </a:cubicBezTo>
                <a:cubicBezTo>
                  <a:pt x="84" y="1026"/>
                  <a:pt x="167" y="575"/>
                  <a:pt x="50" y="341"/>
                </a:cubicBezTo>
                <a:cubicBezTo>
                  <a:pt x="46" y="308"/>
                  <a:pt x="32" y="276"/>
                  <a:pt x="32" y="242"/>
                </a:cubicBezTo>
                <a:cubicBezTo>
                  <a:pt x="32" y="0"/>
                  <a:pt x="74" y="71"/>
                  <a:pt x="347" y="62"/>
                </a:cubicBezTo>
                <a:cubicBezTo>
                  <a:pt x="477" y="19"/>
                  <a:pt x="642" y="57"/>
                  <a:pt x="779" y="80"/>
                </a:cubicBezTo>
                <a:cubicBezTo>
                  <a:pt x="881" y="77"/>
                  <a:pt x="983" y="77"/>
                  <a:pt x="1085" y="71"/>
                </a:cubicBezTo>
                <a:cubicBezTo>
                  <a:pt x="1123" y="69"/>
                  <a:pt x="1113" y="64"/>
                  <a:pt x="1103" y="44"/>
                </a:cubicBezTo>
                <a:close/>
              </a:path>
            </a:pathLst>
          </a:custGeom>
          <a:blipFill dpi="0" rotWithShape="1">
            <a:blip r:embed="rId4" cstate="email">
              <a:alphaModFix amt="26000"/>
            </a:blip>
            <a:srcRect/>
            <a:tile tx="0" ty="0" sx="100000" sy="100000" flip="none" algn="tl"/>
          </a:blip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9462" name="Freeform 6" descr="Белый мрамор"/>
          <p:cNvSpPr>
            <a:spLocks/>
          </p:cNvSpPr>
          <p:nvPr/>
        </p:nvSpPr>
        <p:spPr bwMode="auto">
          <a:xfrm>
            <a:off x="5003800" y="404813"/>
            <a:ext cx="3925888" cy="1700212"/>
          </a:xfrm>
          <a:custGeom>
            <a:avLst/>
            <a:gdLst>
              <a:gd name="T0" fmla="*/ 522 w 2473"/>
              <a:gd name="T1" fmla="*/ 0 h 1071"/>
              <a:gd name="T2" fmla="*/ 612 w 2473"/>
              <a:gd name="T3" fmla="*/ 90 h 1071"/>
              <a:gd name="T4" fmla="*/ 657 w 2473"/>
              <a:gd name="T5" fmla="*/ 225 h 1071"/>
              <a:gd name="T6" fmla="*/ 711 w 2473"/>
              <a:gd name="T7" fmla="*/ 270 h 1071"/>
              <a:gd name="T8" fmla="*/ 792 w 2473"/>
              <a:gd name="T9" fmla="*/ 405 h 1071"/>
              <a:gd name="T10" fmla="*/ 855 w 2473"/>
              <a:gd name="T11" fmla="*/ 549 h 1071"/>
              <a:gd name="T12" fmla="*/ 873 w 2473"/>
              <a:gd name="T13" fmla="*/ 603 h 1071"/>
              <a:gd name="T14" fmla="*/ 900 w 2473"/>
              <a:gd name="T15" fmla="*/ 765 h 1071"/>
              <a:gd name="T16" fmla="*/ 909 w 2473"/>
              <a:gd name="T17" fmla="*/ 846 h 1071"/>
              <a:gd name="T18" fmla="*/ 927 w 2473"/>
              <a:gd name="T19" fmla="*/ 900 h 1071"/>
              <a:gd name="T20" fmla="*/ 1107 w 2473"/>
              <a:gd name="T21" fmla="*/ 1017 h 1071"/>
              <a:gd name="T22" fmla="*/ 1242 w 2473"/>
              <a:gd name="T23" fmla="*/ 954 h 1071"/>
              <a:gd name="T24" fmla="*/ 1269 w 2473"/>
              <a:gd name="T25" fmla="*/ 927 h 1071"/>
              <a:gd name="T26" fmla="*/ 1323 w 2473"/>
              <a:gd name="T27" fmla="*/ 900 h 1071"/>
              <a:gd name="T28" fmla="*/ 1575 w 2473"/>
              <a:gd name="T29" fmla="*/ 855 h 1071"/>
              <a:gd name="T30" fmla="*/ 1719 w 2473"/>
              <a:gd name="T31" fmla="*/ 792 h 1071"/>
              <a:gd name="T32" fmla="*/ 1773 w 2473"/>
              <a:gd name="T33" fmla="*/ 765 h 1071"/>
              <a:gd name="T34" fmla="*/ 1827 w 2473"/>
              <a:gd name="T35" fmla="*/ 720 h 1071"/>
              <a:gd name="T36" fmla="*/ 1881 w 2473"/>
              <a:gd name="T37" fmla="*/ 702 h 1071"/>
              <a:gd name="T38" fmla="*/ 2034 w 2473"/>
              <a:gd name="T39" fmla="*/ 648 h 1071"/>
              <a:gd name="T40" fmla="*/ 2088 w 2473"/>
              <a:gd name="T41" fmla="*/ 567 h 1071"/>
              <a:gd name="T42" fmla="*/ 2223 w 2473"/>
              <a:gd name="T43" fmla="*/ 468 h 1071"/>
              <a:gd name="T44" fmla="*/ 2277 w 2473"/>
              <a:gd name="T45" fmla="*/ 441 h 1071"/>
              <a:gd name="T46" fmla="*/ 2430 w 2473"/>
              <a:gd name="T47" fmla="*/ 432 h 1071"/>
              <a:gd name="T48" fmla="*/ 2430 w 2473"/>
              <a:gd name="T49" fmla="*/ 72 h 1071"/>
              <a:gd name="T50" fmla="*/ 2412 w 2473"/>
              <a:gd name="T51" fmla="*/ 18 h 1071"/>
              <a:gd name="T52" fmla="*/ 603 w 2473"/>
              <a:gd name="T53" fmla="*/ 27 h 1071"/>
              <a:gd name="T54" fmla="*/ 646 w 2473"/>
              <a:gd name="T55" fmla="*/ 21 h 1071"/>
              <a:gd name="T56" fmla="*/ 621 w 2473"/>
              <a:gd name="T57" fmla="*/ 9 h 1071"/>
              <a:gd name="T58" fmla="*/ 522 w 2473"/>
              <a:gd name="T59" fmla="*/ 0 h 1071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2473"/>
              <a:gd name="T91" fmla="*/ 0 h 1071"/>
              <a:gd name="T92" fmla="*/ 2473 w 2473"/>
              <a:gd name="T93" fmla="*/ 1071 h 1071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2473" h="1071">
                <a:moveTo>
                  <a:pt x="522" y="0"/>
                </a:moveTo>
                <a:cubicBezTo>
                  <a:pt x="594" y="48"/>
                  <a:pt x="564" y="18"/>
                  <a:pt x="612" y="90"/>
                </a:cubicBezTo>
                <a:cubicBezTo>
                  <a:pt x="634" y="123"/>
                  <a:pt x="644" y="186"/>
                  <a:pt x="657" y="225"/>
                </a:cubicBezTo>
                <a:cubicBezTo>
                  <a:pt x="662" y="240"/>
                  <a:pt x="699" y="262"/>
                  <a:pt x="711" y="270"/>
                </a:cubicBezTo>
                <a:cubicBezTo>
                  <a:pt x="747" y="324"/>
                  <a:pt x="744" y="357"/>
                  <a:pt x="792" y="405"/>
                </a:cubicBezTo>
                <a:cubicBezTo>
                  <a:pt x="813" y="467"/>
                  <a:pt x="816" y="491"/>
                  <a:pt x="855" y="549"/>
                </a:cubicBezTo>
                <a:cubicBezTo>
                  <a:pt x="866" y="565"/>
                  <a:pt x="873" y="603"/>
                  <a:pt x="873" y="603"/>
                </a:cubicBezTo>
                <a:cubicBezTo>
                  <a:pt x="879" y="660"/>
                  <a:pt x="882" y="711"/>
                  <a:pt x="900" y="765"/>
                </a:cubicBezTo>
                <a:cubicBezTo>
                  <a:pt x="903" y="792"/>
                  <a:pt x="904" y="819"/>
                  <a:pt x="909" y="846"/>
                </a:cubicBezTo>
                <a:cubicBezTo>
                  <a:pt x="913" y="865"/>
                  <a:pt x="927" y="900"/>
                  <a:pt x="927" y="900"/>
                </a:cubicBezTo>
                <a:cubicBezTo>
                  <a:pt x="940" y="1071"/>
                  <a:pt x="921" y="1029"/>
                  <a:pt x="1107" y="1017"/>
                </a:cubicBezTo>
                <a:cubicBezTo>
                  <a:pt x="1148" y="990"/>
                  <a:pt x="1198" y="976"/>
                  <a:pt x="1242" y="954"/>
                </a:cubicBezTo>
                <a:cubicBezTo>
                  <a:pt x="1253" y="948"/>
                  <a:pt x="1258" y="934"/>
                  <a:pt x="1269" y="927"/>
                </a:cubicBezTo>
                <a:cubicBezTo>
                  <a:pt x="1286" y="916"/>
                  <a:pt x="1304" y="907"/>
                  <a:pt x="1323" y="900"/>
                </a:cubicBezTo>
                <a:cubicBezTo>
                  <a:pt x="1407" y="869"/>
                  <a:pt x="1485" y="861"/>
                  <a:pt x="1575" y="855"/>
                </a:cubicBezTo>
                <a:cubicBezTo>
                  <a:pt x="1619" y="826"/>
                  <a:pt x="1672" y="816"/>
                  <a:pt x="1719" y="792"/>
                </a:cubicBezTo>
                <a:cubicBezTo>
                  <a:pt x="1789" y="757"/>
                  <a:pt x="1705" y="788"/>
                  <a:pt x="1773" y="765"/>
                </a:cubicBezTo>
                <a:cubicBezTo>
                  <a:pt x="1790" y="748"/>
                  <a:pt x="1804" y="730"/>
                  <a:pt x="1827" y="720"/>
                </a:cubicBezTo>
                <a:cubicBezTo>
                  <a:pt x="1844" y="712"/>
                  <a:pt x="1881" y="702"/>
                  <a:pt x="1881" y="702"/>
                </a:cubicBezTo>
                <a:cubicBezTo>
                  <a:pt x="1931" y="665"/>
                  <a:pt x="1975" y="663"/>
                  <a:pt x="2034" y="648"/>
                </a:cubicBezTo>
                <a:cubicBezTo>
                  <a:pt x="2081" y="617"/>
                  <a:pt x="2055" y="606"/>
                  <a:pt x="2088" y="567"/>
                </a:cubicBezTo>
                <a:cubicBezTo>
                  <a:pt x="2127" y="522"/>
                  <a:pt x="2174" y="501"/>
                  <a:pt x="2223" y="468"/>
                </a:cubicBezTo>
                <a:cubicBezTo>
                  <a:pt x="2240" y="456"/>
                  <a:pt x="2255" y="443"/>
                  <a:pt x="2277" y="441"/>
                </a:cubicBezTo>
                <a:cubicBezTo>
                  <a:pt x="2328" y="436"/>
                  <a:pt x="2379" y="435"/>
                  <a:pt x="2430" y="432"/>
                </a:cubicBezTo>
                <a:cubicBezTo>
                  <a:pt x="2473" y="303"/>
                  <a:pt x="2451" y="378"/>
                  <a:pt x="2430" y="72"/>
                </a:cubicBezTo>
                <a:cubicBezTo>
                  <a:pt x="2429" y="53"/>
                  <a:pt x="2412" y="18"/>
                  <a:pt x="2412" y="18"/>
                </a:cubicBezTo>
                <a:cubicBezTo>
                  <a:pt x="1809" y="21"/>
                  <a:pt x="0" y="27"/>
                  <a:pt x="603" y="27"/>
                </a:cubicBezTo>
                <a:cubicBezTo>
                  <a:pt x="617" y="25"/>
                  <a:pt x="636" y="31"/>
                  <a:pt x="646" y="21"/>
                </a:cubicBezTo>
                <a:cubicBezTo>
                  <a:pt x="653" y="14"/>
                  <a:pt x="630" y="11"/>
                  <a:pt x="621" y="9"/>
                </a:cubicBezTo>
                <a:cubicBezTo>
                  <a:pt x="588" y="3"/>
                  <a:pt x="555" y="3"/>
                  <a:pt x="522" y="0"/>
                </a:cubicBezTo>
                <a:close/>
              </a:path>
            </a:pathLst>
          </a:custGeom>
          <a:blipFill dpi="0" rotWithShape="1">
            <a:blip r:embed="rId4" cstate="email"/>
            <a:srcRect/>
            <a:tile tx="0" ty="0" sx="100000" sy="100000" flip="none" algn="tl"/>
          </a:blip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6300788" y="620713"/>
            <a:ext cx="23749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b="1">
                <a:solidFill>
                  <a:srgbClr val="000000"/>
                </a:solidFill>
              </a:rPr>
              <a:t>Саудовская Аравия</a:t>
            </a: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4932363" y="4292600"/>
            <a:ext cx="10080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b="1">
                <a:solidFill>
                  <a:srgbClr val="000000"/>
                </a:solidFill>
              </a:rPr>
              <a:t>Кения</a:t>
            </a: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4067175" y="5445125"/>
            <a:ext cx="1225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b="1">
                <a:solidFill>
                  <a:srgbClr val="000000"/>
                </a:solidFill>
              </a:rPr>
              <a:t>Танзания</a:t>
            </a:r>
          </a:p>
        </p:txBody>
      </p:sp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5219700" y="2420938"/>
            <a:ext cx="12969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b="1">
                <a:solidFill>
                  <a:srgbClr val="000000"/>
                </a:solidFill>
              </a:rPr>
              <a:t>Эфиопия</a:t>
            </a:r>
          </a:p>
        </p:txBody>
      </p: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3635375" y="2205038"/>
            <a:ext cx="10080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b="1">
                <a:solidFill>
                  <a:srgbClr val="000000"/>
                </a:solidFill>
              </a:rPr>
              <a:t>Судан</a:t>
            </a:r>
          </a:p>
        </p:txBody>
      </p:sp>
      <p:sp>
        <p:nvSpPr>
          <p:cNvPr id="4105" name="Text Box 14"/>
          <p:cNvSpPr txBox="1">
            <a:spLocks noChangeArrowheads="1"/>
          </p:cNvSpPr>
          <p:nvPr/>
        </p:nvSpPr>
        <p:spPr bwMode="auto">
          <a:xfrm>
            <a:off x="6516688" y="5013325"/>
            <a:ext cx="2159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9471" name="Text Box 15"/>
          <p:cNvSpPr txBox="1">
            <a:spLocks noChangeArrowheads="1"/>
          </p:cNvSpPr>
          <p:nvPr/>
        </p:nvSpPr>
        <p:spPr bwMode="auto">
          <a:xfrm rot="-2294556">
            <a:off x="6227763" y="4581525"/>
            <a:ext cx="25193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b="1">
                <a:solidFill>
                  <a:srgbClr val="000000"/>
                </a:solidFill>
              </a:rPr>
              <a:t>Индийский океан</a:t>
            </a:r>
          </a:p>
        </p:txBody>
      </p:sp>
      <p:sp>
        <p:nvSpPr>
          <p:cNvPr id="19472" name="Text Box 16"/>
          <p:cNvSpPr txBox="1">
            <a:spLocks noChangeArrowheads="1"/>
          </p:cNvSpPr>
          <p:nvPr/>
        </p:nvSpPr>
        <p:spPr bwMode="auto">
          <a:xfrm rot="3460823">
            <a:off x="4934744" y="1266032"/>
            <a:ext cx="2520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b="1">
                <a:solidFill>
                  <a:srgbClr val="000000"/>
                </a:solidFill>
              </a:rPr>
              <a:t>Красное море</a:t>
            </a:r>
          </a:p>
        </p:txBody>
      </p:sp>
      <p:pic>
        <p:nvPicPr>
          <p:cNvPr id="19475" name="Picture 19" descr="cave02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635375" y="2316874"/>
            <a:ext cx="3331369" cy="2204582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6" name="Picture 20" descr="cave13"/>
          <p:cNvPicPr>
            <a:picLocks noChangeAspect="1" noChangeArrowheads="1" noCrop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060701" y="4336120"/>
            <a:ext cx="2807494" cy="1736699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7" name="Picture 21" descr="cave19"/>
          <p:cNvPicPr>
            <a:picLocks noChangeAspect="1" noChangeArrowheads="1" noCrop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449638" y="315913"/>
            <a:ext cx="2232221" cy="2105025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80" name="Text Box 24"/>
          <p:cNvSpPr txBox="1">
            <a:spLocks noChangeArrowheads="1"/>
          </p:cNvSpPr>
          <p:nvPr/>
        </p:nvSpPr>
        <p:spPr bwMode="auto">
          <a:xfrm>
            <a:off x="251520" y="4474319"/>
            <a:ext cx="273685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0" algn="ctr" eaLnBrk="1" hangingPunct="1"/>
            <a:r>
              <a:rPr lang="ru-RU" sz="2400" b="1" dirty="0">
                <a:solidFill>
                  <a:prstClr val="black"/>
                </a:solidFill>
                <a:cs typeface="Times New Roman" pitchFamily="18" charset="0"/>
              </a:rPr>
              <a:t>Первые люди появились 2—3 млн лет назад. </a:t>
            </a:r>
          </a:p>
          <a:p>
            <a:pPr lvl="0" algn="ctr" eaLnBrk="1" hangingPunct="1"/>
            <a:r>
              <a:rPr lang="ru-RU" sz="2400" b="1" dirty="0">
                <a:solidFill>
                  <a:prstClr val="black"/>
                </a:solidFill>
                <a:cs typeface="Times New Roman" pitchFamily="18" charset="0"/>
              </a:rPr>
              <a:t>Прародиной человечества является Африка. </a:t>
            </a:r>
          </a:p>
        </p:txBody>
      </p:sp>
    </p:spTree>
    <p:extLst>
      <p:ext uri="{BB962C8B-B14F-4D97-AF65-F5344CB8AC3E}">
        <p14:creationId xmlns:p14="http://schemas.microsoft.com/office/powerpoint/2010/main" xmlns="" val="2190457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with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withGroup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with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withGroup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withGroup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withGroup">
                            <p:stCondLst>
                              <p:cond delay="7500"/>
                            </p:stCondLst>
                            <p:childTnLst>
                              <p:par>
                                <p:cTn id="6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withGroup">
                            <p:stCondLst>
                              <p:cond delay="8500"/>
                            </p:stCondLst>
                            <p:childTnLst>
                              <p:par>
                                <p:cTn id="6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withGroup">
                            <p:stCondLst>
                              <p:cond delay="9500"/>
                            </p:stCondLst>
                            <p:childTnLst>
                              <p:par>
                                <p:cTn id="7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animBg="1"/>
      <p:bldP spid="19462" grpId="0" animBg="1"/>
      <p:bldP spid="19463" grpId="0"/>
      <p:bldP spid="19465" grpId="0"/>
      <p:bldP spid="19466" grpId="0"/>
      <p:bldP spid="19467" grpId="0"/>
      <p:bldP spid="19468" grpId="0"/>
      <p:bldP spid="19471" grpId="0"/>
      <p:bldP spid="19472" grpId="0"/>
      <p:bldP spid="1948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1546" y="2060848"/>
            <a:ext cx="3985390" cy="284313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525" y="5877272"/>
            <a:ext cx="91344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Font typeface="Wingdings" pitchFamily="2" charset="2"/>
              <a:buChar char="Ø"/>
            </a:pPr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 характере биологических потребностей: в пище, потомстве, безопасности и др.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62090" y="1961724"/>
            <a:ext cx="4454774" cy="294225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89210" y="116632"/>
            <a:ext cx="8375104" cy="461665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algn="ctr"/>
            <a:r>
              <a:rPr lang="ru-RU" sz="2400" b="1" u="sng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Человек – существо биосоциальное.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25" y="897623"/>
            <a:ext cx="91344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Как природное </a:t>
            </a: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биологическое</a:t>
            </a: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существо человек имел много  общего  с 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животными: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5224889"/>
            <a:ext cx="35883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Font typeface="Wingdings" pitchFamily="2" charset="2"/>
              <a:buChar char="Ø"/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строении организма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792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998" y="620688"/>
            <a:ext cx="611817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Первобытные люди не умели говорить, обладали меньшим по объему мозгом, чем  современный  человек, некоторыми звероподобными чертами внешности.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13557"/>
          <a:stretch/>
        </p:blipFill>
        <p:spPr bwMode="auto">
          <a:xfrm>
            <a:off x="6372200" y="14266"/>
            <a:ext cx="2542456" cy="312646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4901" y="3573016"/>
            <a:ext cx="4608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жили  и  трудились  сообща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237" y="3002904"/>
            <a:ext cx="13436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  они: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4901" y="4140864"/>
            <a:ext cx="77259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отличались от животных умением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изготавливать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 использовать  простейшие  орудия  труда.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65174" y="5066103"/>
            <a:ext cx="2172883" cy="1631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987824" y="5046359"/>
            <a:ext cx="2311983" cy="1631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814353" y="5076312"/>
            <a:ext cx="2366538" cy="1631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43671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88640"/>
            <a:ext cx="31025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2. Развитие человека</a:t>
            </a:r>
            <a:endParaRPr 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809189"/>
            <a:ext cx="88204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Около 40 тыс. лет назад появился человек, который напоминал внешне  современных  людей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«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человек  разумный», «</a:t>
            </a:r>
            <a:r>
              <a:rPr lang="ru-RU" sz="2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Homo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sapiens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».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2564904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Прямая походка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3273092"/>
            <a:ext cx="44644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Усовершенствованная рука</a:t>
            </a:r>
            <a:endParaRPr lang="ru-RU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7050" y="4065681"/>
            <a:ext cx="4032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Увеличился объем мозга</a:t>
            </a:r>
            <a:endParaRPr lang="ru-RU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4941168"/>
            <a:ext cx="4032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Членораздельная речь</a:t>
            </a:r>
            <a:endParaRPr lang="ru-RU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004048" y="2184346"/>
            <a:ext cx="3512605" cy="44775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56484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988189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  коллективной трудовой деятельности человек развивался как существо общественное, </a:t>
            </a:r>
            <a:r>
              <a:rPr lang="ru-RU" sz="24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социальное.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10142" y="0"/>
            <a:ext cx="7632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Изменилась  и  жизнь «человека разумного»: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7557" y="493221"/>
            <a:ext cx="84823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Он научился изготавливать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новые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орудия труда из дерева, кремня, кости.</a:t>
            </a:r>
            <a:endParaRPr lang="ru-RU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4235" y="3284984"/>
            <a:ext cx="80288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научился  добывать  огонь шить одежду и строить жилище. 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8518376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755576" y="3844498"/>
            <a:ext cx="3134122" cy="1976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895123" y="3930824"/>
            <a:ext cx="2917237" cy="1889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98282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5733256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0" dirty="0" smtClean="0"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Однако в процессе эволюции у людей развилась особая система общения - </a:t>
            </a:r>
            <a:r>
              <a:rPr lang="ru-RU" sz="2400" b="1" i="0" u="sng" dirty="0" smtClean="0"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язык</a:t>
            </a:r>
            <a:r>
              <a:rPr lang="ru-RU" sz="2400" b="1" i="0" dirty="0" smtClean="0"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позволявший выражать мысли с помощью слов и предложений.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16632"/>
            <a:ext cx="87129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Первобытные люди жили небольшими группами, охотились и работали вместе. </a:t>
            </a:r>
            <a:endParaRPr lang="ru-RU" sz="24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Чтобы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совместная охота была успешной, им необходимо было согласовывать свои действия, то есть каким-то образом общаться между собой.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3367" y="4472786"/>
            <a:ext cx="56886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Многие животные, живущие стаями, обращаются друг к другу при помощи рычания, телодвижений и крика.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796136" y="1797308"/>
            <a:ext cx="3251755" cy="4151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2609" y="2055624"/>
            <a:ext cx="3250448" cy="242102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03848" y="2204864"/>
            <a:ext cx="2291504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84906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407</Words>
  <Application>Microsoft Office PowerPoint</Application>
  <PresentationFormat>Экран (4:3)</PresentationFormat>
  <Paragraphs>88</Paragraphs>
  <Slides>16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Олег</cp:lastModifiedBy>
  <cp:revision>67</cp:revision>
  <dcterms:created xsi:type="dcterms:W3CDTF">2012-09-10T10:14:59Z</dcterms:created>
  <dcterms:modified xsi:type="dcterms:W3CDTF">2012-09-10T16:45:44Z</dcterms:modified>
</cp:coreProperties>
</file>