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62" r:id="rId15"/>
    <p:sldId id="263" r:id="rId16"/>
    <p:sldId id="264" r:id="rId17"/>
    <p:sldId id="275" r:id="rId18"/>
    <p:sldId id="276" r:id="rId19"/>
    <p:sldId id="277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006600"/>
    <a:srgbClr val="660033"/>
    <a:srgbClr val="000099"/>
    <a:srgbClr val="663300"/>
    <a:srgbClr val="33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0004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Arial Black" pitchFamily="34" charset="0"/>
              </a:rPr>
              <a:t>Политическая элита и политическое лидерство.</a:t>
            </a:r>
            <a:endParaRPr lang="ru-RU" dirty="0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57430"/>
            <a:ext cx="5616624" cy="378621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660033"/>
                </a:solidFill>
              </a:rPr>
              <a:t>План урока:</a:t>
            </a:r>
          </a:p>
          <a:p>
            <a:pPr marL="514350" indent="-514350" algn="just">
              <a:buAutoNum type="arabicPeriod"/>
            </a:pPr>
            <a:r>
              <a:rPr lang="ru-RU" sz="2800" b="1" dirty="0" smtClean="0">
                <a:solidFill>
                  <a:srgbClr val="660033"/>
                </a:solidFill>
              </a:rPr>
              <a:t>Политическая элита.</a:t>
            </a:r>
          </a:p>
          <a:p>
            <a:pPr marL="514350" indent="-514350" algn="just">
              <a:buAutoNum type="arabicPeriod"/>
            </a:pPr>
            <a:r>
              <a:rPr lang="ru-RU" sz="2800" b="1" dirty="0" smtClean="0">
                <a:solidFill>
                  <a:srgbClr val="660033"/>
                </a:solidFill>
              </a:rPr>
              <a:t>Политическое лидерство.</a:t>
            </a:r>
          </a:p>
          <a:p>
            <a:pPr marL="514350" indent="-514350" algn="just">
              <a:buAutoNum type="arabicPeriod"/>
            </a:pPr>
            <a:r>
              <a:rPr lang="ru-RU" sz="2800" b="1" dirty="0">
                <a:solidFill>
                  <a:srgbClr val="660033"/>
                </a:solidFill>
              </a:rPr>
              <a:t>Роль политического лидера.</a:t>
            </a:r>
          </a:p>
          <a:p>
            <a:pPr marL="514350" indent="-514350" algn="just">
              <a:buAutoNum type="arabicPeriod"/>
            </a:pPr>
            <a:r>
              <a:rPr lang="ru-RU" sz="2800" b="1" dirty="0">
                <a:solidFill>
                  <a:srgbClr val="660033"/>
                </a:solidFill>
              </a:rPr>
              <a:t>Типы лидерства.</a:t>
            </a:r>
          </a:p>
          <a:p>
            <a:pPr marL="514350" indent="-514350" algn="just">
              <a:buAutoNum type="arabicPeriod"/>
            </a:pPr>
            <a:r>
              <a:rPr lang="ru-RU" sz="2800" b="1" dirty="0">
                <a:solidFill>
                  <a:srgbClr val="660033"/>
                </a:solidFill>
              </a:rPr>
              <a:t>Группы давления.</a:t>
            </a:r>
          </a:p>
          <a:p>
            <a:pPr marL="514350" indent="-514350" algn="just"/>
            <a:r>
              <a:rPr lang="ru-RU" sz="2800" b="1" dirty="0" smtClean="0">
                <a:solidFill>
                  <a:srgbClr val="660033"/>
                </a:solidFill>
              </a:rPr>
              <a:t>Д\з: § 16.</a:t>
            </a:r>
            <a:endParaRPr lang="ru-RU" sz="2800" b="1" dirty="0">
              <a:solidFill>
                <a:srgbClr val="660033"/>
              </a:solidFill>
            </a:endParaRPr>
          </a:p>
        </p:txBody>
      </p:sp>
      <p:pic>
        <p:nvPicPr>
          <p:cNvPr id="1026" name="Picture 2" descr="D:\Мамина папка\Разное\Вставки\Политические элиты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742759"/>
            <a:ext cx="3000396" cy="248540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0099"/>
                </a:solidFill>
              </a:rPr>
              <a:t>Виды элит:</a:t>
            </a:r>
            <a:endParaRPr lang="ru-RU" sz="4800" b="1" dirty="0">
              <a:solidFill>
                <a:srgbClr val="000099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928670"/>
          <a:ext cx="8715436" cy="574183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728311"/>
                <a:gridCol w="5987125"/>
              </a:tblGrid>
              <a:tr h="53180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333300"/>
                          </a:solidFill>
                        </a:rPr>
                        <a:t>Наименование элиты</a:t>
                      </a:r>
                      <a:endParaRPr lang="ru-RU" sz="2800" dirty="0">
                        <a:solidFill>
                          <a:srgbClr val="33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333300"/>
                          </a:solidFill>
                        </a:rPr>
                        <a:t>Кто входил</a:t>
                      </a:r>
                      <a:endParaRPr lang="ru-RU" sz="2800" dirty="0">
                        <a:solidFill>
                          <a:srgbClr val="33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Экономическая 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Владельцы крупнейших корпораций, банков, президенты финансово-промышленных групп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Военная 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Высший генералитет, командующие военными округами, родами войск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Информационная 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Владельцы</a:t>
                      </a:r>
                      <a:r>
                        <a:rPr lang="ru-RU" sz="2000" b="1" baseline="0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 и редакторы многотиражных газет и журналов, радиостанций, телеканалов, ведущие политические обозреватели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Административная (бюрократическая)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Высшие чиновники государственного аппарата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0099"/>
                </a:solidFill>
              </a:rPr>
              <a:t>Виды элит:</a:t>
            </a:r>
            <a:endParaRPr lang="ru-RU" sz="4800" b="1" dirty="0">
              <a:solidFill>
                <a:srgbClr val="000099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928670"/>
          <a:ext cx="8715436" cy="574183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728311"/>
                <a:gridCol w="5987125"/>
              </a:tblGrid>
              <a:tr h="53180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333300"/>
                          </a:solidFill>
                        </a:rPr>
                        <a:t>Наименование элиты</a:t>
                      </a:r>
                      <a:endParaRPr lang="ru-RU" sz="2800" dirty="0">
                        <a:solidFill>
                          <a:srgbClr val="33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333300"/>
                          </a:solidFill>
                        </a:rPr>
                        <a:t>Кто входил</a:t>
                      </a:r>
                      <a:endParaRPr lang="ru-RU" sz="2800" dirty="0">
                        <a:solidFill>
                          <a:srgbClr val="33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Экономическая 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Владельцы крупнейших корпораций, банков, президенты финансово-промышленных групп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Военная 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Высший генералитет, командующие военными округами, родами войск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Информационная 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Владельцы</a:t>
                      </a:r>
                      <a:r>
                        <a:rPr lang="ru-RU" sz="2000" b="1" baseline="0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 и редакторы многотиражных газет и журналов, радиостанций, телеканалов, ведущие политические обозреватели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Административная (бюрократическая)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Высшие чиновники государственного аппарата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Научная 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Ведущие ученые, руководители научных центров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660033"/>
                </a:solidFill>
              </a:rPr>
              <a:t>Формирование элиты</a:t>
            </a:r>
            <a:endParaRPr lang="ru-RU" sz="5400" b="1" dirty="0">
              <a:solidFill>
                <a:srgbClr val="660033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357686" y="1071546"/>
            <a:ext cx="857256" cy="500066"/>
          </a:xfrm>
          <a:prstGeom prst="downArrow">
            <a:avLst>
              <a:gd name="adj1" fmla="val 0"/>
              <a:gd name="adj2" fmla="val 74086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1428736"/>
            <a:ext cx="49196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Система отбора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428992" y="2357430"/>
            <a:ext cx="2357454" cy="362554"/>
            <a:chOff x="3500430" y="2352066"/>
            <a:chExt cx="2428891" cy="291117"/>
          </a:xfrm>
        </p:grpSpPr>
        <p:cxnSp>
          <p:nvCxnSpPr>
            <p:cNvPr id="7" name="Прямая со стрелкой 6"/>
            <p:cNvCxnSpPr>
              <a:stCxn id="5" idx="2"/>
            </p:cNvCxnSpPr>
            <p:nvPr/>
          </p:nvCxnSpPr>
          <p:spPr>
            <a:xfrm rot="5400000">
              <a:off x="3977570" y="1874927"/>
              <a:ext cx="291116" cy="1245395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>
              <a:stCxn id="5" idx="2"/>
            </p:cNvCxnSpPr>
            <p:nvPr/>
          </p:nvCxnSpPr>
          <p:spPr>
            <a:xfrm rot="16200000" flipH="1">
              <a:off x="5192015" y="1905875"/>
              <a:ext cx="291116" cy="1183497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Прямоугольник 10"/>
          <p:cNvSpPr/>
          <p:nvPr/>
        </p:nvSpPr>
        <p:spPr>
          <a:xfrm>
            <a:off x="0" y="2357430"/>
            <a:ext cx="340670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закрытая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90811" y="2357430"/>
            <a:ext cx="34531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открытая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1285852" y="2928934"/>
            <a:ext cx="857256" cy="500066"/>
          </a:xfrm>
          <a:prstGeom prst="downArrow">
            <a:avLst>
              <a:gd name="adj1" fmla="val 0"/>
              <a:gd name="adj2" fmla="val 74086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3500438"/>
            <a:ext cx="36433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Традиционные общества, авторитарные и диктаторские режимы</a:t>
            </a:r>
            <a:endParaRPr lang="ru-RU" sz="2000" b="1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1357290" y="4429132"/>
            <a:ext cx="857256" cy="500066"/>
          </a:xfrm>
          <a:prstGeom prst="downArrow">
            <a:avLst>
              <a:gd name="adj1" fmla="val 0"/>
              <a:gd name="adj2" fmla="val 74086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28596" y="5000636"/>
            <a:ext cx="32147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 возраст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 образование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 успешность карьеры</a:t>
            </a:r>
            <a:endParaRPr lang="ru-RU" sz="2000" b="1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7000892" y="2928934"/>
            <a:ext cx="857256" cy="500066"/>
          </a:xfrm>
          <a:prstGeom prst="downArrow">
            <a:avLst>
              <a:gd name="adj1" fmla="val 0"/>
              <a:gd name="adj2" fmla="val 74086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500694" y="3500438"/>
            <a:ext cx="36433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Демократические             режимы</a:t>
            </a:r>
            <a:endParaRPr lang="ru-RU" sz="2000" b="1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0" y="6357958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6643686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Стрелка вниз 21"/>
          <p:cNvSpPr/>
          <p:nvPr/>
        </p:nvSpPr>
        <p:spPr>
          <a:xfrm>
            <a:off x="7000892" y="4286256"/>
            <a:ext cx="857256" cy="500066"/>
          </a:xfrm>
          <a:prstGeom prst="downArrow">
            <a:avLst>
              <a:gd name="adj1" fmla="val 0"/>
              <a:gd name="adj2" fmla="val 74086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5214942" y="4929198"/>
            <a:ext cx="39290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 значение выборов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 возможность продвижения из любых слоев общества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 высокая </a:t>
            </a:r>
            <a:r>
              <a:rPr lang="ru-RU" sz="2000" b="1" dirty="0" err="1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конкурентность</a:t>
            </a:r>
            <a:endParaRPr lang="ru-RU" sz="2000" b="1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D:\Мамина папка\Разное\Вставки\Политические элиты\iCA9O1V3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3000372"/>
            <a:ext cx="2257875" cy="150019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22" grpId="0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C0066"/>
                </a:solidFill>
                <a:latin typeface="Arial Black" pitchFamily="34" charset="0"/>
              </a:rPr>
              <a:t>Политическое лидерство.</a:t>
            </a:r>
            <a:endParaRPr lang="ru-RU" b="1" dirty="0">
              <a:solidFill>
                <a:srgbClr val="CC0066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2214578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Особенности политического лидерства:</a:t>
            </a: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rgbClr val="663300"/>
                </a:solidFill>
              </a:rPr>
              <a:t>постоянное;</a:t>
            </a: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rgbClr val="663300"/>
                </a:solidFill>
              </a:rPr>
              <a:t>однонаправленное (от лидера на объект);</a:t>
            </a: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rgbClr val="663300"/>
                </a:solidFill>
              </a:rPr>
              <a:t>широкое;</a:t>
            </a: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rgbClr val="663300"/>
                </a:solidFill>
              </a:rPr>
              <a:t>опирается на авторитет лидера.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928934"/>
            <a:ext cx="614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006600"/>
                </a:solidFill>
                <a:effectLst>
                  <a:reflection blurRad="12700" stA="50000" endPos="50000" dist="5000" dir="5400000" sy="-100000" rotWithShape="0"/>
                </a:effectLst>
              </a:rPr>
              <a:t>П</a:t>
            </a:r>
            <a:r>
              <a:rPr lang="ru-RU" sz="2800" cap="all" spc="0" dirty="0" smtClean="0">
                <a:ln w="0"/>
                <a:solidFill>
                  <a:srgbClr val="0066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олитический лидер:</a:t>
            </a:r>
            <a:endParaRPr lang="ru-RU" sz="5400" cap="all" spc="0" dirty="0">
              <a:ln w="0"/>
              <a:solidFill>
                <a:srgbClr val="006600"/>
              </a:solidFill>
              <a:effectLst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786190"/>
            <a:ext cx="4000528" cy="8572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является политическим деятелем</a:t>
            </a:r>
            <a:endParaRPr lang="ru-RU" sz="24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786322"/>
            <a:ext cx="4000528" cy="8572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опирается на политическую </a:t>
            </a:r>
            <a:r>
              <a:rPr lang="ru-RU" sz="2400" b="1" dirty="0" err="1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орг-ю</a:t>
            </a:r>
            <a:endParaRPr lang="ru-RU" sz="24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3786190"/>
            <a:ext cx="4429156" cy="8572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формальное закрепление полномочий и прав </a:t>
            </a:r>
            <a:endParaRPr lang="ru-RU" sz="24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4786322"/>
            <a:ext cx="4429156" cy="8572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имеет многочисленных сторонников </a:t>
            </a:r>
            <a:endParaRPr lang="ru-RU" sz="24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786454"/>
            <a:ext cx="9144000" cy="107154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Политическое лидерство </a:t>
            </a:r>
            <a:r>
              <a:rPr lang="ru-RU" sz="20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– это влияние на большие группы людей, связанное с личными качествами и авторитетом лидера, с его формально должностным статусом</a:t>
            </a:r>
            <a:endParaRPr lang="ru-RU" sz="20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91276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Arial Black" pitchFamily="34" charset="0"/>
              </a:rPr>
              <a:t>Ролевые функции политического лидера:</a:t>
            </a:r>
            <a:endParaRPr lang="ru-RU" b="1" dirty="0">
              <a:solidFill>
                <a:srgbClr val="6633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Анализ и оценка состояния общества.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Формулирование целей, выбор средств их достижения, разработка программы действий.</a:t>
            </a:r>
          </a:p>
          <a:p>
            <a:pPr marL="514350" indent="-514350" algn="ctr">
              <a:buNone/>
            </a:pPr>
            <a:endParaRPr lang="ru-RU" b="1" dirty="0" smtClean="0"/>
          </a:p>
          <a:p>
            <a:pPr marL="514350" indent="-514350" algn="ctr">
              <a:buNone/>
            </a:pPr>
            <a:r>
              <a:rPr lang="ru-RU" b="1" dirty="0" smtClean="0"/>
              <a:t>На основании текста пункта «Роль политического лидера» продолжите данный список. </a:t>
            </a:r>
            <a:endParaRPr lang="ru-RU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357958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643686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7170" name="Picture 2" descr="D:\Мамина папка\Разное\Вставки\Политические элиты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85918" cy="135729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428604"/>
            <a:ext cx="6758006" cy="5697559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b="1" dirty="0" smtClean="0"/>
              <a:t>3. Укрепление связи власти и народа.</a:t>
            </a:r>
          </a:p>
          <a:p>
            <a:pPr>
              <a:buNone/>
            </a:pPr>
            <a:r>
              <a:rPr lang="ru-RU" sz="3600" b="1" dirty="0" smtClean="0"/>
              <a:t>4. Забота о сплочении и единстве своих сторонников.</a:t>
            </a:r>
          </a:p>
          <a:p>
            <a:pPr>
              <a:buNone/>
            </a:pPr>
            <a:r>
              <a:rPr lang="ru-RU" sz="3600" b="1" dirty="0" smtClean="0"/>
              <a:t>5. Охрана общества от раскола и конфронтации. Поддержка законности и порядка.</a:t>
            </a:r>
          </a:p>
          <a:p>
            <a:pPr>
              <a:buNone/>
            </a:pPr>
            <a:r>
              <a:rPr lang="ru-RU" sz="3600" b="1" dirty="0" smtClean="0"/>
              <a:t>6. Выступает от имени государства как внутри страны, так и на международной арене. </a:t>
            </a:r>
            <a:endParaRPr lang="ru-RU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357958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643686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7" name="Picture 2" descr="D:\Мамина папка\Разное\Вставки\Политические элиты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85918" cy="135729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0099"/>
                </a:solidFill>
                <a:latin typeface="Arial Black" pitchFamily="34" charset="0"/>
              </a:rPr>
              <a:t>Качества политического лидера:</a:t>
            </a:r>
            <a:endParaRPr lang="ru-RU" sz="3200" dirty="0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5357850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660033"/>
                </a:solidFill>
              </a:rPr>
              <a:t>острый ум;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660033"/>
                </a:solidFill>
              </a:rPr>
              <a:t> аналитические способности;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660033"/>
                </a:solidFill>
              </a:rPr>
              <a:t> твердая воля;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660033"/>
                </a:solidFill>
              </a:rPr>
              <a:t> смелость и решительность;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660033"/>
                </a:solidFill>
              </a:rPr>
              <a:t> честность;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660033"/>
                </a:solidFill>
              </a:rPr>
              <a:t> верность общественному долгу;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660033"/>
                </a:solidFill>
              </a:rPr>
              <a:t> забота об общественном благе и справедливости;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660033"/>
                </a:solidFill>
              </a:rPr>
              <a:t> интуиция;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660033"/>
                </a:solidFill>
              </a:rPr>
              <a:t> управленческие способности;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660033"/>
                </a:solidFill>
              </a:rPr>
              <a:t> образованность и компетентность;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660033"/>
                </a:solidFill>
              </a:rPr>
              <a:t> политическая мудрость и гибкость;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660033"/>
                </a:solidFill>
              </a:rPr>
              <a:t>ораторское  искусство, чувство юмора и т.д.</a:t>
            </a: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357958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643686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latin typeface="Arial Black" pitchFamily="34" charset="0"/>
              </a:rPr>
              <a:t>Типы лидерства:</a:t>
            </a:r>
            <a:endParaRPr lang="ru-RU" b="1" dirty="0">
              <a:solidFill>
                <a:srgbClr val="006600"/>
              </a:solidFill>
              <a:latin typeface="Arial Black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357958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643686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3" y="1142984"/>
          <a:ext cx="8715435" cy="507348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905145"/>
                <a:gridCol w="3381398"/>
                <a:gridCol w="2428892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Наименование типа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Условия появления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Основание 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02529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86661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86661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latin typeface="Arial Black" pitchFamily="34" charset="0"/>
              </a:rPr>
              <a:t>Типы лидерства:</a:t>
            </a:r>
            <a:endParaRPr lang="ru-RU" b="1" dirty="0">
              <a:solidFill>
                <a:srgbClr val="006600"/>
              </a:solidFill>
              <a:latin typeface="Arial Black" pitchFamily="34" charset="0"/>
            </a:endParaRPr>
          </a:p>
        </p:txBody>
      </p:sp>
      <p:grpSp>
        <p:nvGrpSpPr>
          <p:cNvPr id="3" name="Группа 3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357958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643686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3" y="1142984"/>
          <a:ext cx="8715435" cy="507348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905145"/>
                <a:gridCol w="3381398"/>
                <a:gridCol w="2428892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Наименование типа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Условия появления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Основание 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0252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Традиционный 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Незыблемость порядка передачи власти от отца к сыну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Привычка 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86661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4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86661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latin typeface="Arial Black" pitchFamily="34" charset="0"/>
              </a:rPr>
              <a:t>Типы лидерства:</a:t>
            </a:r>
            <a:endParaRPr lang="ru-RU" b="1" dirty="0">
              <a:solidFill>
                <a:srgbClr val="006600"/>
              </a:solidFill>
              <a:latin typeface="Arial Black" pitchFamily="34" charset="0"/>
            </a:endParaRPr>
          </a:p>
        </p:txBody>
      </p:sp>
      <p:grpSp>
        <p:nvGrpSpPr>
          <p:cNvPr id="3" name="Группа 3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357958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643686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3" y="1142984"/>
          <a:ext cx="8715435" cy="507348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905145"/>
                <a:gridCol w="3381398"/>
                <a:gridCol w="2428892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Наименование типа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Условия появления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Основание 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0252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Традиционный 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Незыблемость порядка передачи власти от отца к сыну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Привычка 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8666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Легальный 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Определенные законные процедуры выборов, </a:t>
                      </a:r>
                      <a:r>
                        <a:rPr lang="ru-RU" sz="2000" b="1" dirty="0" err="1" smtClean="0">
                          <a:latin typeface="Arial" pitchFamily="34" charset="0"/>
                          <a:cs typeface="Arial" pitchFamily="34" charset="0"/>
                        </a:rPr>
                        <a:t>соревновательность</a:t>
                      </a:r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 и конкуренция 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Разум 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86661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6357958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0" y="6643686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Политическая элита -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488" y="1214422"/>
            <a:ext cx="5800708" cy="5143535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группа, выделяющаяся из остального общества влиянием, привилегированным положением и престижем, непосредственно и систематически участвующая в принятии решений, связанных с использованием государственной власти или воздействия на нее. </a:t>
            </a:r>
            <a:endParaRPr lang="ru-RU" b="1" i="1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D:\Мамина папка\Разное\Вставки\Политические элиты\iCACC252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2750047" cy="207170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</p:pic>
      <p:pic>
        <p:nvPicPr>
          <p:cNvPr id="2052" name="Picture 4" descr="D:\Мамина папка\Разное\Вставки\Политические элиты\m3459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143380"/>
            <a:ext cx="2857500" cy="2219325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latin typeface="Arial Black" pitchFamily="34" charset="0"/>
              </a:rPr>
              <a:t>Типы лидерства:</a:t>
            </a:r>
            <a:endParaRPr lang="ru-RU" b="1" dirty="0">
              <a:solidFill>
                <a:srgbClr val="006600"/>
              </a:solidFill>
              <a:latin typeface="Arial Black" pitchFamily="34" charset="0"/>
            </a:endParaRPr>
          </a:p>
        </p:txBody>
      </p:sp>
      <p:grpSp>
        <p:nvGrpSpPr>
          <p:cNvPr id="3" name="Группа 3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357958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643686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3" y="1142984"/>
          <a:ext cx="8715435" cy="507348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905145"/>
                <a:gridCol w="3381398"/>
                <a:gridCol w="2428892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Наименование типа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Условия появления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Основание 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0252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Традиционный 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Незыблемость порядка передачи власти от отца к сыну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Привычка 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8666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Легальный 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Определенные законные процедуры выборов, </a:t>
                      </a:r>
                      <a:r>
                        <a:rPr lang="ru-RU" sz="2000" b="1" dirty="0" err="1" smtClean="0">
                          <a:latin typeface="Arial" pitchFamily="34" charset="0"/>
                          <a:cs typeface="Arial" pitchFamily="34" charset="0"/>
                        </a:rPr>
                        <a:t>соревновательность</a:t>
                      </a:r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 и конкуренция 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Разум 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8666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Харизматический 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Экстраординарные способности, проявляющиеся в период потрясений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Вера 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0" y="6357958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0" y="6643686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428728" y="2857496"/>
            <a:ext cx="7286644" cy="1714512"/>
            <a:chOff x="0" y="1142984"/>
            <a:chExt cx="7286644" cy="171451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928662" y="1643050"/>
              <a:ext cx="6357982" cy="714380"/>
            </a:xfrm>
            <a:prstGeom prst="roundRect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В элиту входят люди, способные управлять другими людьми</a:t>
              </a:r>
              <a:endParaRPr lang="ru-RU" sz="2400" b="1" dirty="0"/>
            </a:p>
          </p:txBody>
        </p:sp>
        <p:sp>
          <p:nvSpPr>
            <p:cNvPr id="12" name="Солнце 11"/>
            <p:cNvSpPr/>
            <p:nvPr/>
          </p:nvSpPr>
          <p:spPr>
            <a:xfrm>
              <a:off x="0" y="1142984"/>
              <a:ext cx="1785950" cy="1714512"/>
            </a:xfrm>
            <a:prstGeom prst="sun">
              <a:avLst/>
            </a:prstGeom>
            <a:ln w="57150">
              <a:solidFill>
                <a:srgbClr val="FFFF00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857224" y="1785926"/>
            <a:ext cx="7286644" cy="1714512"/>
            <a:chOff x="0" y="1142984"/>
            <a:chExt cx="7286644" cy="171451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000100" y="1643050"/>
              <a:ext cx="6286544" cy="714380"/>
            </a:xfrm>
            <a:prstGeom prst="roundRect">
              <a:avLst/>
            </a:prstGeom>
            <a:ln w="57150">
              <a:solidFill>
                <a:srgbClr val="3333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Общество делится на правящий класс и управляемый</a:t>
              </a:r>
              <a:endParaRPr lang="ru-RU" sz="2400" b="1" dirty="0"/>
            </a:p>
          </p:txBody>
        </p:sp>
        <p:sp>
          <p:nvSpPr>
            <p:cNvPr id="9" name="Солнце 8"/>
            <p:cNvSpPr/>
            <p:nvPr/>
          </p:nvSpPr>
          <p:spPr>
            <a:xfrm>
              <a:off x="0" y="1142984"/>
              <a:ext cx="1785950" cy="1714512"/>
            </a:xfrm>
            <a:prstGeom prst="sun">
              <a:avLst/>
            </a:prstGeom>
            <a:ln w="57150">
              <a:solidFill>
                <a:srgbClr val="3333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190500" h="381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0" y="714356"/>
            <a:ext cx="7286644" cy="1714512"/>
            <a:chOff x="0" y="1142984"/>
            <a:chExt cx="7286644" cy="171451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785786" y="1643050"/>
              <a:ext cx="6500858" cy="714380"/>
            </a:xfrm>
            <a:prstGeom prst="roundRect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Власть находится в руках меньшинства</a:t>
              </a:r>
              <a:endParaRPr lang="ru-RU" sz="2400" b="1" dirty="0"/>
            </a:p>
          </p:txBody>
        </p:sp>
        <p:sp>
          <p:nvSpPr>
            <p:cNvPr id="5" name="Солнце 4"/>
            <p:cNvSpPr/>
            <p:nvPr/>
          </p:nvSpPr>
          <p:spPr>
            <a:xfrm>
              <a:off x="0" y="1142984"/>
              <a:ext cx="1785950" cy="1714512"/>
            </a:xfrm>
            <a:prstGeom prst="sun">
              <a:avLst/>
            </a:prstGeom>
            <a:ln w="57150">
              <a:solidFill>
                <a:srgbClr val="C00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sz="6000" b="1" dirty="0" err="1" smtClean="0">
                <a:solidFill>
                  <a:srgbClr val="333300"/>
                </a:solidFill>
              </a:rPr>
              <a:t>Г.Моска</a:t>
            </a:r>
            <a:endParaRPr lang="ru-RU" sz="6000" b="1" dirty="0">
              <a:solidFill>
                <a:srgbClr val="333300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000232" y="4000504"/>
            <a:ext cx="6929486" cy="1714512"/>
            <a:chOff x="0" y="1142984"/>
            <a:chExt cx="6929486" cy="171451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1143008" y="1571612"/>
              <a:ext cx="5786478" cy="1071570"/>
            </a:xfrm>
            <a:prstGeom prst="roundRect">
              <a:avLst/>
            </a:prstGeom>
            <a:ln w="57150">
              <a:solidFill>
                <a:srgbClr val="000099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Сплоченность, организованность, материальное, интеллектуальное и моральное превосходство</a:t>
              </a:r>
              <a:endParaRPr lang="ru-RU" sz="2400" b="1" dirty="0"/>
            </a:p>
          </p:txBody>
        </p:sp>
        <p:sp>
          <p:nvSpPr>
            <p:cNvPr id="15" name="Солнце 14"/>
            <p:cNvSpPr/>
            <p:nvPr/>
          </p:nvSpPr>
          <p:spPr>
            <a:xfrm>
              <a:off x="0" y="1142984"/>
              <a:ext cx="1785950" cy="1714512"/>
            </a:xfrm>
            <a:prstGeom prst="sun">
              <a:avLst/>
            </a:prstGeom>
            <a:ln w="57150">
              <a:solidFill>
                <a:srgbClr val="000099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074" name="Picture 2" descr="D:\Мамина папка\Разное\Вставки\Политические элиты\0000r30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86388"/>
            <a:ext cx="2441340" cy="157161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3075" name="Picture 3" descr="D:\Мамина папка\Разное\Вставки\Политические элиты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079" y="0"/>
            <a:ext cx="1691921" cy="128586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333300"/>
                </a:solidFill>
              </a:rPr>
              <a:t>В.Парето</a:t>
            </a:r>
            <a:endParaRPr lang="ru-RU" sz="4800" dirty="0"/>
          </a:p>
        </p:txBody>
      </p:sp>
      <p:sp>
        <p:nvSpPr>
          <p:cNvPr id="4" name="Овал 3"/>
          <p:cNvSpPr/>
          <p:nvPr/>
        </p:nvSpPr>
        <p:spPr>
          <a:xfrm>
            <a:off x="357158" y="1428736"/>
            <a:ext cx="4572032" cy="1428760"/>
          </a:xfrm>
          <a:prstGeom prst="ellipse">
            <a:avLst/>
          </a:prstGeom>
          <a:ln w="57150">
            <a:solidFill>
              <a:srgbClr val="FFC000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333300"/>
                </a:solidFill>
                <a:latin typeface="Arial Black" pitchFamily="34" charset="0"/>
              </a:rPr>
              <a:t>ОБЩЕСТВО</a:t>
            </a:r>
            <a:endParaRPr lang="ru-RU" sz="3600" b="1" dirty="0">
              <a:solidFill>
                <a:srgbClr val="333300"/>
              </a:solidFill>
              <a:latin typeface="Arial Black" pitchFamily="34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4429124" y="1571612"/>
            <a:ext cx="1285884" cy="571504"/>
          </a:xfrm>
          <a:prstGeom prst="rightArrow">
            <a:avLst/>
          </a:prstGeom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000760" y="714356"/>
            <a:ext cx="2714644" cy="1714512"/>
            <a:chOff x="6000760" y="428604"/>
            <a:chExt cx="2714644" cy="1714512"/>
          </a:xfrm>
        </p:grpSpPr>
        <p:pic>
          <p:nvPicPr>
            <p:cNvPr id="4098" name="Picture 2" descr="D:\Мамина папка\Разное\Вставки\Политические элиты\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9388" y="428604"/>
              <a:ext cx="1857388" cy="1348515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6000760" y="1785926"/>
              <a:ext cx="2714644" cy="357190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Arial" pitchFamily="34" charset="0"/>
                  <a:cs typeface="Arial" pitchFamily="34" charset="0"/>
                </a:rPr>
                <a:t>ПРАВЯЩАЯ ЭЛИТА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Стрелка вниз 8"/>
          <p:cNvSpPr/>
          <p:nvPr/>
        </p:nvSpPr>
        <p:spPr>
          <a:xfrm>
            <a:off x="4286248" y="1714488"/>
            <a:ext cx="500066" cy="1428760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3214678" y="3143248"/>
            <a:ext cx="2714644" cy="2428892"/>
            <a:chOff x="3214678" y="3143248"/>
            <a:chExt cx="2714644" cy="2428892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14744" y="3143248"/>
              <a:ext cx="1785950" cy="1932214"/>
            </a:xfrm>
            <a:prstGeom prst="rect">
              <a:avLst/>
            </a:prstGeom>
            <a:noFill/>
          </p:spPr>
        </p:pic>
        <p:sp>
          <p:nvSpPr>
            <p:cNvPr id="11" name="Прямоугольник 10"/>
            <p:cNvSpPr/>
            <p:nvPr/>
          </p:nvSpPr>
          <p:spPr>
            <a:xfrm>
              <a:off x="3214678" y="5000636"/>
              <a:ext cx="2714644" cy="57150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Arial" pitchFamily="34" charset="0"/>
                  <a:cs typeface="Arial" pitchFamily="34" charset="0"/>
                </a:rPr>
                <a:t>ОППОЗИЦИОННАЯ  ЭЛИТА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Стрелка влево 12"/>
          <p:cNvSpPr/>
          <p:nvPr/>
        </p:nvSpPr>
        <p:spPr>
          <a:xfrm>
            <a:off x="2786050" y="4000504"/>
            <a:ext cx="571504" cy="642942"/>
          </a:xfrm>
          <a:prstGeom prst="lef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14282" y="3214686"/>
            <a:ext cx="25003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333300"/>
                </a:solidFill>
              </a:rPr>
              <a:t>СОЦИАЛЬНОЕ ПОЛОЖЕНИЕ И СОЦИАЛЬНЫЙ СТАТУС</a:t>
            </a:r>
            <a:endParaRPr lang="ru-RU" sz="2000" b="1" dirty="0">
              <a:solidFill>
                <a:srgbClr val="3333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44" y="4643446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333300"/>
                </a:solidFill>
              </a:rPr>
              <a:t>СУЩЕСТВУЮЩИЕ В ОБЩЕСТВЕ БАРЬЕРЫ</a:t>
            </a:r>
            <a:endParaRPr lang="ru-RU" sz="2000" b="1" dirty="0">
              <a:solidFill>
                <a:srgbClr val="333300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7000892" y="2571744"/>
            <a:ext cx="571504" cy="428628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143636" y="307181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УПАДОК</a:t>
            </a:r>
            <a:endParaRPr lang="ru-RU" sz="2000" b="1" dirty="0"/>
          </a:p>
        </p:txBody>
      </p:sp>
      <p:sp>
        <p:nvSpPr>
          <p:cNvPr id="18" name="Круговая стрелка 17"/>
          <p:cNvSpPr/>
          <p:nvPr/>
        </p:nvSpPr>
        <p:spPr>
          <a:xfrm rot="19099136" flipV="1">
            <a:off x="5576013" y="3508671"/>
            <a:ext cx="3311893" cy="1702136"/>
          </a:xfrm>
          <a:prstGeom prst="circularArrow">
            <a:avLst>
              <a:gd name="adj1" fmla="val 20346"/>
              <a:gd name="adj2" fmla="val 575538"/>
              <a:gd name="adj3" fmla="val 79678"/>
              <a:gd name="adj4" fmla="val 10800000"/>
              <a:gd name="adj5" fmla="val 23848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8921484">
            <a:off x="5883027" y="410301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6600"/>
                </a:solidFill>
                <a:latin typeface="Arial Black" pitchFamily="34" charset="0"/>
              </a:rPr>
              <a:t>СМЕНА ЭЛИТ</a:t>
            </a:r>
            <a:endParaRPr lang="ru-RU" sz="2000" dirty="0">
              <a:solidFill>
                <a:srgbClr val="006600"/>
              </a:solidFill>
              <a:latin typeface="Arial Black" pitchFamily="34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0" y="6357958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6643686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357158" y="5643578"/>
            <a:ext cx="826700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 w="0"/>
                <a:solidFill>
                  <a:srgbClr val="000099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ПОСТОЯННАЯ ЦИРКУЛЯЦИЯ ЭЛИТ</a:t>
            </a:r>
            <a:endParaRPr lang="ru-RU" sz="3200" b="1" cap="all" spc="0" dirty="0">
              <a:ln w="0"/>
              <a:solidFill>
                <a:srgbClr val="000099"/>
              </a:solidFill>
              <a:effectLst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3" grpId="0" animBg="1"/>
      <p:bldP spid="14" grpId="0"/>
      <p:bldP spid="15" grpId="0"/>
      <p:bldP spid="16" grpId="0" animBg="1"/>
      <p:bldP spid="17" grpId="0"/>
      <p:bldP spid="18" grpId="0" animBg="1"/>
      <p:bldP spid="1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en-US" sz="6600" b="1" dirty="0" smtClean="0">
                <a:solidFill>
                  <a:srgbClr val="C00000"/>
                </a:solidFill>
              </a:rPr>
              <a:t>X</a:t>
            </a:r>
            <a:r>
              <a:rPr lang="ru-RU" sz="6600" b="1" dirty="0" smtClean="0">
                <a:solidFill>
                  <a:srgbClr val="C00000"/>
                </a:solidFill>
              </a:rPr>
              <a:t>Х ВЕК </a:t>
            </a:r>
            <a:r>
              <a:rPr lang="en-US" sz="6600" b="1" dirty="0" smtClean="0">
                <a:solidFill>
                  <a:srgbClr val="C00000"/>
                </a:solidFill>
              </a:rPr>
              <a:t> </a:t>
            </a:r>
            <a:endParaRPr lang="ru-RU" sz="6600" b="1" dirty="0">
              <a:solidFill>
                <a:srgbClr val="C0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357958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643686"/>
              <a:ext cx="9144000" cy="21431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28596" y="1285860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99"/>
                </a:solidFill>
              </a:rPr>
              <a:t>В элиту входят: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714488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- главы государства и правительства; 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2071678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- министры; 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2428868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- руководители палат парламента; </a:t>
            </a:r>
            <a:endParaRPr lang="ru-RU" sz="2800" b="1" dirty="0"/>
          </a:p>
        </p:txBody>
      </p:sp>
      <p:pic>
        <p:nvPicPr>
          <p:cNvPr id="5122" name="Picture 2" descr="D:\Мамина папка\Разное\Вставки\Политические элиты\iCA4U5N6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0"/>
            <a:ext cx="2071670" cy="1698769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357158" y="2786058"/>
            <a:ext cx="7715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- руководители парламентских фракций и комитетов; 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57158" y="3571876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- лидеры политических партий; 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7158" y="3929066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- региональные руководители; 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7158" y="4357694"/>
            <a:ext cx="7429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- руководители крупных общественно-политических организаций; 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95130" y="5157192"/>
            <a:ext cx="692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- руководители центров </a:t>
            </a:r>
            <a:r>
              <a:rPr lang="ru-RU" sz="2800" b="1" dirty="0" err="1" smtClean="0"/>
              <a:t>политич</a:t>
            </a:r>
            <a:r>
              <a:rPr lang="ru-RU" sz="2800" b="1" dirty="0" smtClean="0"/>
              <a:t>. анализа. </a:t>
            </a:r>
            <a:endParaRPr lang="ru-RU" sz="2800" b="1" dirty="0"/>
          </a:p>
        </p:txBody>
      </p:sp>
      <p:grpSp>
        <p:nvGrpSpPr>
          <p:cNvPr id="21" name="Группа 20"/>
          <p:cNvGrpSpPr/>
          <p:nvPr/>
        </p:nvGrpSpPr>
        <p:grpSpPr>
          <a:xfrm>
            <a:off x="7143768" y="1857364"/>
            <a:ext cx="357190" cy="4286280"/>
            <a:chOff x="7286644" y="1857364"/>
            <a:chExt cx="357190" cy="4286280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5400000">
              <a:off x="5143504" y="4000504"/>
              <a:ext cx="4286280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Стрелка вправо 19"/>
            <p:cNvSpPr/>
            <p:nvPr/>
          </p:nvSpPr>
          <p:spPr>
            <a:xfrm>
              <a:off x="7286644" y="3286124"/>
              <a:ext cx="357190" cy="1214446"/>
            </a:xfrm>
            <a:prstGeom prst="right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7500958" y="3000372"/>
            <a:ext cx="16430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 нескольких сотен до нескольких тысяч человек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7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0099"/>
                </a:solidFill>
              </a:rPr>
              <a:t>Виды элит:</a:t>
            </a:r>
            <a:endParaRPr lang="ru-RU" sz="4800" b="1" dirty="0">
              <a:solidFill>
                <a:srgbClr val="000099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928670"/>
          <a:ext cx="8715436" cy="574183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728311"/>
                <a:gridCol w="5987125"/>
              </a:tblGrid>
              <a:tr h="53180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333300"/>
                          </a:solidFill>
                        </a:rPr>
                        <a:t>Наименование элиты</a:t>
                      </a:r>
                      <a:endParaRPr lang="ru-RU" sz="2800" dirty="0">
                        <a:solidFill>
                          <a:srgbClr val="33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333300"/>
                          </a:solidFill>
                        </a:rPr>
                        <a:t>Кто входил</a:t>
                      </a:r>
                      <a:endParaRPr lang="ru-RU" sz="2800" dirty="0">
                        <a:solidFill>
                          <a:srgbClr val="33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 smtClean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000" b="1" dirty="0" smtClean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 smtClean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000" b="1" dirty="0" smtClean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000" b="1" dirty="0" smtClean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0099"/>
                </a:solidFill>
              </a:rPr>
              <a:t>Виды элит:</a:t>
            </a:r>
            <a:endParaRPr lang="ru-RU" sz="4800" b="1" dirty="0">
              <a:solidFill>
                <a:srgbClr val="000099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928670"/>
          <a:ext cx="8715436" cy="574183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728311"/>
                <a:gridCol w="5987125"/>
              </a:tblGrid>
              <a:tr h="53180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333300"/>
                          </a:solidFill>
                        </a:rPr>
                        <a:t>Наименование элиты</a:t>
                      </a:r>
                      <a:endParaRPr lang="ru-RU" sz="2800" dirty="0">
                        <a:solidFill>
                          <a:srgbClr val="33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333300"/>
                          </a:solidFill>
                        </a:rPr>
                        <a:t>Кто входил</a:t>
                      </a:r>
                      <a:endParaRPr lang="ru-RU" sz="2800" dirty="0">
                        <a:solidFill>
                          <a:srgbClr val="33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Экономическая 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Владельцы крупнейших корпораций, банков, президенты финансово-промышленных групп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 smtClean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000" b="1" dirty="0" smtClean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000" b="1" dirty="0" smtClean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0099"/>
                </a:solidFill>
              </a:rPr>
              <a:t>Виды элит:</a:t>
            </a:r>
            <a:endParaRPr lang="ru-RU" sz="4800" b="1" dirty="0">
              <a:solidFill>
                <a:srgbClr val="000099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928670"/>
          <a:ext cx="8715436" cy="574183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728311"/>
                <a:gridCol w="5987125"/>
              </a:tblGrid>
              <a:tr h="53180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333300"/>
                          </a:solidFill>
                        </a:rPr>
                        <a:t>Наименование элиты</a:t>
                      </a:r>
                      <a:endParaRPr lang="ru-RU" sz="2800" dirty="0">
                        <a:solidFill>
                          <a:srgbClr val="33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333300"/>
                          </a:solidFill>
                        </a:rPr>
                        <a:t>Кто входил</a:t>
                      </a:r>
                      <a:endParaRPr lang="ru-RU" sz="2800" dirty="0">
                        <a:solidFill>
                          <a:srgbClr val="33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Экономическая 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Владельцы крупнейших корпораций, банков, президенты финансово-промышленных групп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Военная 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Высший генералитет, командующие военными округами, родами войск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 smtClean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000" b="1" dirty="0" smtClean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000" b="1" dirty="0" smtClean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0099"/>
                </a:solidFill>
              </a:rPr>
              <a:t>Виды элит:</a:t>
            </a:r>
            <a:endParaRPr lang="ru-RU" sz="4800" b="1" dirty="0">
              <a:solidFill>
                <a:srgbClr val="000099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928670"/>
          <a:ext cx="8715436" cy="574183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728311"/>
                <a:gridCol w="5987125"/>
              </a:tblGrid>
              <a:tr h="53180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333300"/>
                          </a:solidFill>
                        </a:rPr>
                        <a:t>Наименование элиты</a:t>
                      </a:r>
                      <a:endParaRPr lang="ru-RU" sz="2800" dirty="0">
                        <a:solidFill>
                          <a:srgbClr val="33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333300"/>
                          </a:solidFill>
                        </a:rPr>
                        <a:t>Кто входил</a:t>
                      </a:r>
                      <a:endParaRPr lang="ru-RU" sz="2800" dirty="0">
                        <a:solidFill>
                          <a:srgbClr val="33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Экономическая 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Владельцы крупнейших корпораций, банков, президенты финансово-промышленных групп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Военная 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Высший генералитет, командующие военными округами, родами войск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Информационная </a:t>
                      </a:r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Владельцы</a:t>
                      </a:r>
                      <a:r>
                        <a:rPr lang="ru-RU" sz="2000" b="1" baseline="0" dirty="0" smtClean="0">
                          <a:solidFill>
                            <a:srgbClr val="660033"/>
                          </a:solidFill>
                          <a:latin typeface="Arial" pitchFamily="34" charset="0"/>
                          <a:cs typeface="Arial" pitchFamily="34" charset="0"/>
                        </a:rPr>
                        <a:t> и редакторы многотиражных газет и журналов, радиостанций, телеканалов, ведущие политические обозреватели</a:t>
                      </a:r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26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660033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714</Words>
  <Application>Microsoft Office PowerPoint</Application>
  <PresentationFormat>Экран (4:3)</PresentationFormat>
  <Paragraphs>183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Политическая элита и политическое лидерство.</vt:lpstr>
      <vt:lpstr>Политическая элита -</vt:lpstr>
      <vt:lpstr>Г.Моска</vt:lpstr>
      <vt:lpstr>В.Парето</vt:lpstr>
      <vt:lpstr>XХ ВЕК  </vt:lpstr>
      <vt:lpstr>Виды элит:</vt:lpstr>
      <vt:lpstr>Виды элит:</vt:lpstr>
      <vt:lpstr>Виды элит:</vt:lpstr>
      <vt:lpstr>Виды элит:</vt:lpstr>
      <vt:lpstr>Виды элит:</vt:lpstr>
      <vt:lpstr>Виды элит:</vt:lpstr>
      <vt:lpstr>Формирование элиты</vt:lpstr>
      <vt:lpstr>Политическое лидерство.</vt:lpstr>
      <vt:lpstr>Ролевые функции политического лидера:</vt:lpstr>
      <vt:lpstr>Слайд 15</vt:lpstr>
      <vt:lpstr>Качества политического лидера:</vt:lpstr>
      <vt:lpstr>Типы лидерства:</vt:lpstr>
      <vt:lpstr>Типы лидерства:</vt:lpstr>
      <vt:lpstr>Типы лидерства:</vt:lpstr>
      <vt:lpstr>Типы лидерства: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Лидеры и элиты в политической жизни.</dc:title>
  <cp:lastModifiedBy>Мама</cp:lastModifiedBy>
  <cp:revision>20</cp:revision>
  <dcterms:modified xsi:type="dcterms:W3CDTF">2015-01-27T14:30:59Z</dcterms:modified>
</cp:coreProperties>
</file>