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2" r:id="rId3"/>
    <p:sldId id="294" r:id="rId4"/>
    <p:sldId id="293" r:id="rId5"/>
    <p:sldId id="286" r:id="rId6"/>
    <p:sldId id="314" r:id="rId7"/>
    <p:sldId id="259" r:id="rId8"/>
    <p:sldId id="290" r:id="rId9"/>
    <p:sldId id="291" r:id="rId10"/>
    <p:sldId id="296" r:id="rId11"/>
    <p:sldId id="295" r:id="rId12"/>
    <p:sldId id="262" r:id="rId13"/>
    <p:sldId id="298" r:id="rId14"/>
    <p:sldId id="283" r:id="rId15"/>
    <p:sldId id="265" r:id="rId16"/>
    <p:sldId id="282" r:id="rId17"/>
    <p:sldId id="280" r:id="rId18"/>
    <p:sldId id="281" r:id="rId19"/>
    <p:sldId id="267" r:id="rId20"/>
    <p:sldId id="315" r:id="rId21"/>
    <p:sldId id="269" r:id="rId22"/>
    <p:sldId id="301" r:id="rId23"/>
    <p:sldId id="287" r:id="rId24"/>
    <p:sldId id="288" r:id="rId25"/>
    <p:sldId id="289" r:id="rId26"/>
    <p:sldId id="284" r:id="rId27"/>
    <p:sldId id="299" r:id="rId28"/>
    <p:sldId id="300" r:id="rId29"/>
    <p:sldId id="307" r:id="rId30"/>
    <p:sldId id="310" r:id="rId31"/>
    <p:sldId id="311" r:id="rId32"/>
    <p:sldId id="312" r:id="rId33"/>
    <p:sldId id="305" r:id="rId34"/>
    <p:sldId id="308" r:id="rId35"/>
    <p:sldId id="302" r:id="rId36"/>
    <p:sldId id="303" r:id="rId37"/>
    <p:sldId id="313" r:id="rId38"/>
    <p:sldId id="306" r:id="rId39"/>
    <p:sldId id="309" r:id="rId40"/>
    <p:sldId id="30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99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2741613" y="1370013"/>
            <a:ext cx="5484812" cy="2133600"/>
          </a:xfrm>
        </p:spPr>
        <p:txBody>
          <a:bodyPr anchor="b"/>
          <a:lstStyle>
            <a:lvl1pPr>
              <a:defRPr sz="46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3581400"/>
            <a:ext cx="5486400" cy="1058863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407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838200"/>
            <a:ext cx="158115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838200"/>
            <a:ext cx="459105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3515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295400"/>
            <a:ext cx="7772400" cy="4648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C4ABB-F466-4275-8E1F-533550836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26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B3A94-4C84-4C50-A110-0E5BE7BED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16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8001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431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41613" y="1752600"/>
            <a:ext cx="266541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59425" y="1752600"/>
            <a:ext cx="2667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76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246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13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152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8141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688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838200"/>
            <a:ext cx="6324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752600"/>
            <a:ext cx="5484812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415088"/>
            <a:ext cx="7397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+mn-lt"/>
              </a:defRPr>
            </a:lvl1pPr>
          </a:lstStyle>
          <a:p>
            <a:fld id="{D4625BE4-4992-429C-A430-72160E6527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15088"/>
            <a:ext cx="4419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905000" y="6415088"/>
            <a:ext cx="15938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+mn-lt"/>
              </a:defRPr>
            </a:lvl1pPr>
          </a:lstStyle>
          <a:p>
            <a:fld id="{0D1EB945-82DE-43E8-B443-96E4E2AAD3F8}" type="datetimeFigureOut">
              <a:rPr lang="ru-RU" smtClean="0"/>
              <a:pPr/>
              <a:t>12.01.2012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200">
          <a:solidFill>
            <a:srgbClr val="5C230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000">
          <a:solidFill>
            <a:srgbClr val="5C2305"/>
          </a:solidFill>
          <a:latin typeface="+mn-lt"/>
        </a:defRPr>
      </a:lvl2pPr>
      <a:lvl3pPr marL="10858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>
          <a:solidFill>
            <a:srgbClr val="5C2305"/>
          </a:solidFill>
          <a:latin typeface="+mn-lt"/>
        </a:defRPr>
      </a:lvl3pPr>
      <a:lvl4pPr marL="14287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600">
          <a:solidFill>
            <a:srgbClr val="5C2305"/>
          </a:solidFill>
          <a:latin typeface="+mn-lt"/>
        </a:defRPr>
      </a:lvl4pPr>
      <a:lvl5pPr marL="17716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7%D0%BE%D1%82" TargetMode="External"/><Relationship Id="rId2" Type="http://schemas.openxmlformats.org/officeDocument/2006/relationships/hyperlink" Target="http://ru.wikipedia.org/wiki/%D0%92%D0%BE%D0%B4%D0%BE%D1%80%D0%BE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hyperlink" Target="http://www.google.ru/imgres?q=%D0%BA%D1%80%D0%B8%D1%81%D1%82%D0%B0%D0%BB%D0%BB%D0%B8%D1%87%D0%B5%D1%81%D0%BA%D0%B8%D0%B5+%D1%80%D0%B5%D1%88%D0%B5%D1%82%D0%BA%D0%B8&amp;hl=ru&amp;newwindow=1&amp;sa=X&amp;biw=1360&amp;bih=664&amp;tbm=isch&amp;prmd=imvns&amp;tbnid=jO6lN0o2mpH4fM:&amp;imgrefurl=http://competentum.ru/articles/academic/415/&amp;docid=ypRrUpNezEr_0M&amp;w=250&amp;h=250&amp;ei=4nt8TqCkLMyWOpPY_PcP&amp;zoom=1" TargetMode="External"/><Relationship Id="rId4" Type="http://schemas.openxmlformats.org/officeDocument/2006/relationships/hyperlink" Target="http://ru.wikipedia.org/wiki/%D0%9A%D0%B8%D1%81%D0%BB%D0%BE%D1%80%D0%BE%D0%B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image" Target="../media/image40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5" Type="http://schemas.openxmlformats.org/officeDocument/2006/relationships/image" Target="../media/image5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ОСНОВНЫЕ ПОНЯТИЯ ХИМИИ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smtClean="0"/>
              <a:t>1 полугодие 8 класс</a:t>
            </a:r>
          </a:p>
          <a:p>
            <a:pPr algn="r"/>
            <a:r>
              <a:rPr lang="ru-RU" dirty="0" smtClean="0"/>
              <a:t>Л.И.Настина, </a:t>
            </a:r>
          </a:p>
          <a:p>
            <a:pPr algn="r"/>
            <a:r>
              <a:rPr lang="ru-RU" dirty="0" smtClean="0"/>
              <a:t>учитель химии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50296"/>
            <a:ext cx="362108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86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136815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cap="none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Физические явления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Задание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 Пользуясь рисунками, следует обосновать, почему все изображенные явления относятся к физическим.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3657600" cy="5256584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Нагревание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вольфрамовой нити 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лампочке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Таяние мороженого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Проволока сплющивается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удара молотком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340768"/>
            <a:ext cx="3657600" cy="5256584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Дробление сахара</a:t>
            </a:r>
          </a:p>
          <a:p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Сгибание гвоздя</a:t>
            </a:r>
          </a:p>
          <a:p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Испарение воды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Рисунок 4" descr="Нагревание вольфрамовой нити 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5856" y="1556792"/>
            <a:ext cx="762000" cy="14954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Таяние мороженого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5839" y="3774380"/>
            <a:ext cx="1296144" cy="864096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Проволока сплющивается от удара молотком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77453" y="5435885"/>
            <a:ext cx="1025649" cy="73875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Дробление сахар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2296" y="1334108"/>
            <a:ext cx="1143000" cy="108012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 descr="Сгибание гвоздя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16216" y="3573016"/>
            <a:ext cx="1143000" cy="12668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 descr="Испарение воды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32240" y="5373216"/>
            <a:ext cx="1143000" cy="11620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3257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  <a:solidFill>
            <a:srgbClr val="CC9900"/>
          </a:solidFill>
        </p:spPr>
        <p:txBody>
          <a:bodyPr>
            <a:normAutofit fontScale="90000"/>
          </a:bodyPr>
          <a:lstStyle/>
          <a:p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Химические явления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3657600" cy="6093296"/>
          </a:xfrm>
        </p:spPr>
        <p:txBody>
          <a:bodyPr>
            <a:normAutofit fontScale="62500" lnSpcReduction="20000"/>
          </a:bodyPr>
          <a:lstStyle/>
          <a:p>
            <a:r>
              <a:rPr lang="ru-RU" sz="2800" b="1" dirty="0" smtClean="0"/>
              <a:t>Задание</a:t>
            </a:r>
            <a:r>
              <a:rPr lang="ru-RU" sz="2800" dirty="0" smtClean="0"/>
              <a:t>. Найти рисунок, не относящийся к химическим явлениям.</a:t>
            </a:r>
          </a:p>
          <a:p>
            <a:pPr>
              <a:buNone/>
            </a:pPr>
            <a: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1. Смесь бертолетовой соли и фосфора</a:t>
            </a:r>
            <a:b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взрывается от удара молотком</a:t>
            </a: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2. Реакция </a:t>
            </a:r>
            <a:r>
              <a:rPr lang="ru-RU" sz="2300" b="1" i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хамелиона</a:t>
            </a:r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3. Листопад</a:t>
            </a: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3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ru-RU" sz="23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ru-RU" sz="23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908720"/>
            <a:ext cx="3657600" cy="52634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sz="29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4. Протухание яйца</a:t>
            </a: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9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5. Ржавление гвоздя</a:t>
            </a: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9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9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6. Горение  костра</a:t>
            </a:r>
            <a:endParaRPr lang="ru-RU" sz="29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sz="29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Рисунок 4" descr="Смесь бертолетовой соли и фосфора взрывается от удара молотком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85340" y="2032217"/>
            <a:ext cx="1863080" cy="576064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Реакция хамелеона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068960"/>
            <a:ext cx="2304256" cy="1656184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8" name="Рисунок 7" descr="Листопад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8471" y="5229200"/>
            <a:ext cx="1872208" cy="1006599"/>
          </a:xfrm>
          <a:prstGeom prst="rect">
            <a:avLst/>
          </a:prstGeom>
          <a:solidFill>
            <a:schemeClr val="bg2">
              <a:lumMod val="90000"/>
            </a:schemeClr>
          </a:solidFill>
          <a:ln w="571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Горение костр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2160" y="5013176"/>
            <a:ext cx="1143000" cy="9048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 descr="Протухание яйца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1268760"/>
            <a:ext cx="1003548" cy="1008112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Ржавление гвоздя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52120" y="3212976"/>
            <a:ext cx="1507604" cy="1008112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4350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химической реакции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52600"/>
            <a:ext cx="7254825" cy="4191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Изменение окраски.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Выделение или поглощение теплоты.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Появление запаха.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Образования осадка.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Выделение газа.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16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b_3.jpg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2400010" y="-2400009"/>
            <a:ext cx="1700809" cy="650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1866" y="1772816"/>
            <a:ext cx="815672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      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ПЕРИОДИЧНОСТЬ СВОЙСТВ  в ПЕРИОДАХ:</a:t>
            </a:r>
            <a:endParaRPr kumimoji="0" lang="ru-RU" sz="10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В пределах одного периода слева направо металлические свойства ослабевают;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А неметаллические возрастают.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ПОТОМУ ЧТО: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Растет число электронов на внешнем уровне;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Радиус атома уменьшается;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Число энергетических уровней постоянно.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ПЕРИОДИЧНОСТЬ СВОЙСТВ В ГЛАВНЫХ ПОДРУППАХ:</a:t>
            </a:r>
            <a:endParaRPr kumimoji="0" lang="ru-RU" sz="10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 В пределах одной и той же группы сверху вниз металлические свойства усиливаются;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А неметаллические уменьшаются.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Franklin Gothic Medium" pitchFamily="34" charset="0"/>
                <a:ea typeface="Times New Roman" pitchFamily="18" charset="0"/>
              </a:rPr>
              <a:t>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ПОТОМУ ЧТО: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Число электронов на внешнем уровне одинаково;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Радиус атома увеличивается;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14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Franklin Gothic Medium" pitchFamily="34" charset="0"/>
                <a:ea typeface="Times New Roman" pitchFamily="18" charset="0"/>
              </a:rPr>
              <a:t>Число энергетических уровней в атомах растет.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3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636912"/>
            <a:ext cx="8503920" cy="3462136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Под </a:t>
            </a:r>
            <a:r>
              <a:rPr lang="ru-RU" b="1" i="1" dirty="0" smtClean="0"/>
              <a:t>ВАЛЕНТНОСТЬ (сила) </a:t>
            </a:r>
            <a:r>
              <a:rPr lang="ru-RU" dirty="0" smtClean="0"/>
              <a:t>понимают свойства атомов образовывать химические связи с другими атомами, а также число одинарных связей.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Валентность у элементов бывает: постоянная, переменная.</a:t>
            </a:r>
            <a:endParaRPr lang="ru-RU" dirty="0" smtClean="0"/>
          </a:p>
          <a:p>
            <a:r>
              <a:rPr lang="ru-RU" dirty="0" smtClean="0"/>
              <a:t> Определять валентность можно также с помощью ПСХЭ.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476672"/>
          <a:ext cx="8496944" cy="194421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736304"/>
                <a:gridCol w="2088232"/>
                <a:gridCol w="2304256"/>
                <a:gridCol w="1368152"/>
              </a:tblGrid>
              <a:tr h="9721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ВАЛЕНТНОСТЬ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1</a:t>
                      </a:r>
                      <a:endParaRPr lang="ru-RU" sz="1800" b="1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П</a:t>
                      </a:r>
                      <a:endParaRPr lang="ru-RU" sz="1800" b="1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</a:t>
                      </a:r>
                      <a:r>
                        <a:rPr lang="ru-RU" sz="28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Ш</a:t>
                      </a:r>
                      <a:endParaRPr lang="ru-RU" sz="1800" b="1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721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ЭЛЕМЕНТЫ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H, Na, Li, K, Ag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Mg, O, Ca, </a:t>
                      </a:r>
                      <a:r>
                        <a:rPr lang="en-US" sz="2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Ba</a:t>
                      </a:r>
                      <a:r>
                        <a:rPr lang="en-US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  Zn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Al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5817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формулы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Химическая формула – это условная запись состава вещества посредством химических знаков и индексов.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489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Химическая формула.</a:t>
            </a:r>
            <a:endParaRPr lang="ru-RU" dirty="0"/>
          </a:p>
        </p:txBody>
      </p:sp>
      <p:pic>
        <p:nvPicPr>
          <p:cNvPr id="4" name="Содержимое 3" descr="Image603.gif (4220 bytes)"/>
          <p:cNvPicPr>
            <a:picLocks noGr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12776"/>
            <a:ext cx="864096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34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8200"/>
            <a:ext cx="7690048" cy="129465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Закон постоянства состава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вещества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или закон Пруста.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2852936"/>
            <a:ext cx="5484812" cy="3116560"/>
          </a:xfrm>
        </p:spPr>
        <p:txBody>
          <a:bodyPr/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None/>
            </a:pPr>
            <a:r>
              <a:rPr kumimoji="0" lang="ru-RU" sz="27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  каждое химически чистое вещество с молекулярным строением независимо от места нахождения и способа получения имеет один и тот же постоянный качественный и количественный состав.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37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Индекс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5616" y="1752600"/>
            <a:ext cx="7110809" cy="4191000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показывает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атомов данного элемента в молекуле.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Итак, состав </a:t>
            </a:r>
            <a:r>
              <a:rPr lang="ru-RU" i="1" dirty="0" smtClean="0"/>
              <a:t> веществ </a:t>
            </a:r>
            <a:r>
              <a:rPr lang="ru-RU" i="1" dirty="0"/>
              <a:t>выражается </a:t>
            </a:r>
            <a:r>
              <a:rPr lang="ru-RU" i="1" dirty="0" smtClean="0"/>
              <a:t> химическими  </a:t>
            </a:r>
            <a:r>
              <a:rPr lang="ru-RU" i="1" dirty="0"/>
              <a:t>формулами с целочисленными </a:t>
            </a:r>
            <a:r>
              <a:rPr lang="ru-RU" i="1" dirty="0" smtClean="0"/>
              <a:t>  </a:t>
            </a:r>
            <a:r>
              <a:rPr lang="ru-RU" i="1" dirty="0"/>
              <a:t>индексами, </a:t>
            </a:r>
            <a:r>
              <a:rPr lang="ru-RU" sz="3600" i="1" dirty="0"/>
              <a:t>например </a:t>
            </a:r>
            <a:endParaRPr lang="ru-RU" sz="3600" i="1" dirty="0" smtClean="0"/>
          </a:p>
          <a:p>
            <a:pPr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Н</a:t>
            </a:r>
            <a:r>
              <a:rPr lang="ru-RU" sz="5400" b="1" baseline="-25000" dirty="0" smtClean="0">
                <a:solidFill>
                  <a:srgbClr val="C00000"/>
                </a:solidFill>
              </a:rPr>
              <a:t>2</a:t>
            </a:r>
            <a:r>
              <a:rPr lang="ru-RU" sz="5400" b="1" dirty="0" smtClean="0">
                <a:solidFill>
                  <a:srgbClr val="C00000"/>
                </a:solidFill>
              </a:rPr>
              <a:t>О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err="1">
                <a:solidFill>
                  <a:srgbClr val="C00000"/>
                </a:solidFill>
              </a:rPr>
              <a:t>НСl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smtClean="0">
                <a:solidFill>
                  <a:srgbClr val="C00000"/>
                </a:solidFill>
              </a:rPr>
              <a:t>СН</a:t>
            </a:r>
            <a:r>
              <a:rPr lang="ru-RU" sz="5400" b="1" baseline="-25000" dirty="0" smtClean="0">
                <a:solidFill>
                  <a:srgbClr val="C00000"/>
                </a:solidFill>
              </a:rPr>
              <a:t>4,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  <a:hlinkClick r:id="rId2" action="ppaction://hlinkfile" tooltip="Водород"/>
              </a:rPr>
              <a:t>H</a:t>
            </a:r>
            <a:r>
              <a:rPr lang="en-US" sz="5400" b="1" dirty="0" smtClean="0">
                <a:solidFill>
                  <a:srgbClr val="C00000"/>
                </a:solidFill>
                <a:hlinkClick r:id="rId3" action="ppaction://hlinkfile" tooltip="Азот"/>
              </a:rPr>
              <a:t>N</a:t>
            </a:r>
            <a:r>
              <a:rPr lang="en-US" sz="5400" b="1" dirty="0" smtClean="0">
                <a:solidFill>
                  <a:srgbClr val="C00000"/>
                </a:solidFill>
                <a:hlinkClick r:id="rId4" action="ppaction://hlinkfile" tooltip="Кислород"/>
              </a:rPr>
              <a:t>O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3</a:t>
            </a:r>
            <a:r>
              <a:rPr lang="ru-RU" sz="5400" b="1" baseline="-25000" dirty="0" smtClean="0">
                <a:solidFill>
                  <a:srgbClr val="C00000"/>
                </a:solidFill>
              </a:rPr>
              <a:t>,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CuS</a:t>
            </a:r>
            <a:r>
              <a:rPr lang="ru-RU" sz="5400" b="1" dirty="0" smtClean="0">
                <a:solidFill>
                  <a:srgbClr val="C00000"/>
                </a:solidFill>
              </a:rPr>
              <a:t>, 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</a:rPr>
              <a:t>Na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3</a:t>
            </a:r>
            <a:r>
              <a:rPr lang="en-US" sz="5400" b="1" dirty="0" smtClean="0">
                <a:solidFill>
                  <a:srgbClr val="C00000"/>
                </a:solidFill>
              </a:rPr>
              <a:t>PO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4</a:t>
            </a:r>
            <a:r>
              <a:rPr lang="ru-RU" sz="5400" b="1" baseline="-25000" dirty="0" smtClean="0">
                <a:solidFill>
                  <a:srgbClr val="C00000"/>
                </a:solidFill>
              </a:rPr>
              <a:t>,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</a:rPr>
              <a:t>P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5400" b="1" dirty="0" smtClean="0">
                <a:solidFill>
                  <a:srgbClr val="C00000"/>
                </a:solidFill>
              </a:rPr>
              <a:t>O</a:t>
            </a:r>
            <a:r>
              <a:rPr lang="ru-RU" sz="5400" b="1" baseline="-25000" dirty="0" smtClean="0">
                <a:solidFill>
                  <a:srgbClr val="C00000"/>
                </a:solidFill>
              </a:rPr>
              <a:t>5,   </a:t>
            </a:r>
            <a:r>
              <a:rPr lang="en-US" sz="5400" b="1" dirty="0" smtClean="0">
                <a:solidFill>
                  <a:srgbClr val="C00000"/>
                </a:solidFill>
              </a:rPr>
              <a:t>Na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5400" b="1" dirty="0" smtClean="0">
                <a:solidFill>
                  <a:srgbClr val="C00000"/>
                </a:solidFill>
              </a:rPr>
              <a:t>SO</a:t>
            </a:r>
            <a:r>
              <a:rPr lang="en-US" sz="5400" b="1" baseline="-25000" dirty="0" smtClean="0">
                <a:solidFill>
                  <a:srgbClr val="C00000"/>
                </a:solidFill>
              </a:rPr>
              <a:t>4</a:t>
            </a:r>
            <a:r>
              <a:rPr lang="ru-RU" sz="5400" b="1" i="1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rg_hi" descr="http://t1.gstatic.com/images?q=tbn:ANd9GcTG9SdEJkP9SZ0VMOlrab0FYcPGAmPUJZbHOrNUzBfcfscr_pAq">
            <a:hlinkClick r:id="rId5" tgtFrame="&quot;_blank&quot;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76256" y="260648"/>
            <a:ext cx="190500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336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химической связи</a:t>
            </a:r>
            <a:endParaRPr lang="ru-RU" dirty="0"/>
          </a:p>
        </p:txBody>
      </p:sp>
      <p:pic>
        <p:nvPicPr>
          <p:cNvPr id="4" name="Picture 4" descr="6_4_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628800"/>
            <a:ext cx="6552728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279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49275"/>
            <a:ext cx="8642350" cy="5394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i="1" dirty="0" smtClean="0">
                <a:latin typeface="Georgia" pitchFamily="18" charset="0"/>
              </a:rPr>
              <a:t> </a:t>
            </a:r>
            <a:r>
              <a:rPr lang="ru-RU" sz="3600" b="1" i="1" u="sng" dirty="0" smtClean="0">
                <a:latin typeface="Georgia" pitchFamily="18" charset="0"/>
              </a:rPr>
              <a:t>Химия </a:t>
            </a:r>
            <a:r>
              <a:rPr lang="ru-RU" sz="3600" b="1" i="1" dirty="0" smtClean="0">
                <a:latin typeface="Georgia" pitchFamily="18" charset="0"/>
              </a:rPr>
              <a:t>– это наука о веществах, их свойствах и превращениях</a:t>
            </a:r>
          </a:p>
          <a:p>
            <a:pPr eaLnBrk="1" hangingPunct="1">
              <a:buFontTx/>
              <a:buNone/>
            </a:pPr>
            <a:endParaRPr lang="ru-RU" sz="3600" b="1" i="1" dirty="0" smtClean="0"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i="1" dirty="0" smtClean="0">
                <a:latin typeface="Georgia" pitchFamily="18" charset="0"/>
              </a:rPr>
              <a:t> </a:t>
            </a:r>
            <a:r>
              <a:rPr lang="ru-RU" sz="3600" b="1" i="1" u="sng" dirty="0" smtClean="0">
                <a:latin typeface="Georgia" pitchFamily="18" charset="0"/>
              </a:rPr>
              <a:t>Физическое тело</a:t>
            </a:r>
            <a:r>
              <a:rPr lang="ru-RU" sz="3600" b="1" i="1" dirty="0" smtClean="0">
                <a:latin typeface="Georgia" pitchFamily="18" charset="0"/>
              </a:rPr>
              <a:t>            </a:t>
            </a:r>
            <a:r>
              <a:rPr lang="ru-RU" sz="3600" b="1" i="1" u="sng" dirty="0" smtClean="0">
                <a:latin typeface="Georgia" pitchFamily="18" charset="0"/>
              </a:rPr>
              <a:t>вещество</a:t>
            </a:r>
          </a:p>
          <a:p>
            <a:pPr eaLnBrk="1" hangingPunct="1">
              <a:buFontTx/>
              <a:buNone/>
            </a:pPr>
            <a:endParaRPr lang="ru-RU" sz="3600" b="1" i="1" dirty="0" smtClean="0"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b="1" i="1" dirty="0" smtClean="0">
                <a:latin typeface="Georgia" pitchFamily="18" charset="0"/>
              </a:rPr>
              <a:t> </a:t>
            </a:r>
            <a:r>
              <a:rPr lang="ru-RU" sz="3600" b="1" i="1" u="sng" dirty="0" smtClean="0">
                <a:latin typeface="Georgia" pitchFamily="18" charset="0"/>
              </a:rPr>
              <a:t>Химический элемент -</a:t>
            </a:r>
            <a:r>
              <a:rPr lang="ru-RU" sz="3600" b="1" i="1" dirty="0" smtClean="0">
                <a:latin typeface="Georgia" pitchFamily="18" charset="0"/>
              </a:rPr>
              <a:t>      </a:t>
            </a:r>
          </a:p>
          <a:p>
            <a:pPr eaLnBrk="1" hangingPunct="1">
              <a:buFontTx/>
              <a:buNone/>
            </a:pPr>
            <a:r>
              <a:rPr lang="ru-RU" sz="3600" b="1" i="1" dirty="0" smtClean="0">
                <a:latin typeface="Georgia" pitchFamily="18" charset="0"/>
              </a:rPr>
              <a:t>          определенный вид атомов</a:t>
            </a:r>
          </a:p>
        </p:txBody>
      </p:sp>
      <p:pic>
        <p:nvPicPr>
          <p:cNvPr id="23555" name="Picture 4" descr="c45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4868863"/>
            <a:ext cx="69373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AutoShape 7"/>
          <p:cNvSpPr>
            <a:spLocks noChangeArrowheads="1"/>
          </p:cNvSpPr>
          <p:nvPr/>
        </p:nvSpPr>
        <p:spPr bwMode="auto">
          <a:xfrm>
            <a:off x="4932363" y="2781300"/>
            <a:ext cx="976312" cy="71438"/>
          </a:xfrm>
          <a:custGeom>
            <a:avLst/>
            <a:gdLst>
              <a:gd name="T0" fmla="*/ 33096705 w 21600"/>
              <a:gd name="T1" fmla="*/ 0 h 21600"/>
              <a:gd name="T2" fmla="*/ 0 w 21600"/>
              <a:gd name="T3" fmla="*/ 118134 h 21600"/>
              <a:gd name="T4" fmla="*/ 33096705 w 21600"/>
              <a:gd name="T5" fmla="*/ 236268 h 21600"/>
              <a:gd name="T6" fmla="*/ 44128936 w 21600"/>
              <a:gd name="T7" fmla="*/ 11813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462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3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014631014"/>
              </p:ext>
            </p:extLst>
          </p:nvPr>
        </p:nvGraphicFramePr>
        <p:xfrm>
          <a:off x="827584" y="548680"/>
          <a:ext cx="7848872" cy="5688632"/>
        </p:xfrm>
        <a:graphic>
          <a:graphicData uri="http://schemas.openxmlformats.org/presentationml/2006/ole">
            <p:oleObj spid="_x0000_s4100" name="Документ" r:id="rId3" imgW="6102264" imgH="5537516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8594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8200"/>
            <a:ext cx="7113984" cy="685800"/>
          </a:xfrm>
        </p:spPr>
        <p:txBody>
          <a:bodyPr/>
          <a:lstStyle/>
          <a:p>
            <a:r>
              <a:rPr lang="ru-RU" sz="3200" b="1" i="1" dirty="0" err="1" smtClean="0"/>
              <a:t>Электроотрицательность</a:t>
            </a:r>
            <a:r>
              <a:rPr lang="ru-RU" sz="3200" b="1" i="1" dirty="0" smtClean="0"/>
              <a:t> -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752600"/>
            <a:ext cx="6102697" cy="41910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/>
              <a:t>способность атомов оттягивать на себя электроны.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4509120"/>
            <a:ext cx="5940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3300"/>
                </a:solidFill>
              </a:rPr>
              <a:t>Ряд ЭО:    </a:t>
            </a:r>
            <a:r>
              <a:rPr lang="en-US" sz="2400" b="1" dirty="0" smtClean="0">
                <a:solidFill>
                  <a:srgbClr val="FF3300"/>
                </a:solidFill>
              </a:rPr>
              <a:t>Si H P C S Br </a:t>
            </a:r>
            <a:r>
              <a:rPr lang="en-US" sz="2400" b="1" dirty="0" err="1" smtClean="0">
                <a:solidFill>
                  <a:srgbClr val="FF3300"/>
                </a:solidFill>
              </a:rPr>
              <a:t>Cl</a:t>
            </a:r>
            <a:r>
              <a:rPr lang="en-US" sz="2400" b="1" dirty="0" smtClean="0">
                <a:solidFill>
                  <a:srgbClr val="FF3300"/>
                </a:solidFill>
              </a:rPr>
              <a:t> N O F</a:t>
            </a:r>
          </a:p>
          <a:p>
            <a:pPr algn="ctr"/>
            <a:r>
              <a:rPr lang="ru-RU" sz="2400" b="1" dirty="0" smtClean="0">
                <a:solidFill>
                  <a:srgbClr val="009900"/>
                </a:solidFill>
                <a:latin typeface="Monotype Corsiva" pitchFamily="66" charset="0"/>
              </a:rPr>
              <a:t>ЭО –увеличивается</a:t>
            </a:r>
            <a:r>
              <a:rPr lang="ru-RU" sz="2000" b="1" dirty="0" smtClean="0">
                <a:solidFill>
                  <a:srgbClr val="009900"/>
                </a:solidFill>
                <a:latin typeface="Monotype Corsiva" pitchFamily="66" charset="0"/>
              </a:rPr>
              <a:t> </a:t>
            </a:r>
            <a:endParaRPr lang="en-US" sz="2000" b="1" dirty="0">
              <a:solidFill>
                <a:srgbClr val="009900"/>
              </a:solidFill>
              <a:latin typeface="Monotype Corsiva" pitchFamily="66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1979712" y="4924618"/>
            <a:ext cx="5112568" cy="0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2097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6_2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765" y="3789040"/>
            <a:ext cx="8496944" cy="2807023"/>
          </a:xfrm>
          <a:prstGeom prst="rect">
            <a:avLst/>
          </a:prstGeom>
          <a:noFill/>
        </p:spPr>
      </p:pic>
      <p:sp>
        <p:nvSpPr>
          <p:cNvPr id="31751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19250" y="6092825"/>
            <a:ext cx="576263" cy="503238"/>
          </a:xfrm>
          <a:prstGeom prst="curvedLeftArrow">
            <a:avLst>
              <a:gd name="adj1" fmla="val 20000"/>
              <a:gd name="adj2" fmla="val 40000"/>
              <a:gd name="adj3" fmla="val 38170"/>
            </a:avLst>
          </a:prstGeom>
          <a:solidFill>
            <a:srgbClr val="F4DA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Picture 2" descr="5_3_3"/>
          <p:cNvPicPr>
            <a:picLocks noChangeAspect="1" noChangeArrowheads="1"/>
          </p:cNvPicPr>
          <p:nvPr/>
        </p:nvPicPr>
        <p:blipFill>
          <a:blip r:embed="rId4" cstate="email"/>
          <a:srcRect t="34818"/>
          <a:stretch>
            <a:fillRect/>
          </a:stretch>
        </p:blipFill>
        <p:spPr bwMode="auto">
          <a:xfrm>
            <a:off x="2259244" y="580936"/>
            <a:ext cx="6588224" cy="2776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8322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76"/>
            <a:ext cx="4214842" cy="6572272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4572000" y="142852"/>
            <a:ext cx="4429124" cy="2071702"/>
            <a:chOff x="4572000" y="142852"/>
            <a:chExt cx="4429124" cy="2500330"/>
          </a:xfrm>
          <a:solidFill>
            <a:schemeClr val="bg1">
              <a:lumMod val="50000"/>
            </a:schemeClr>
          </a:solidFill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572000" y="142852"/>
              <a:ext cx="4429124" cy="250033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0" y="142852"/>
              <a:ext cx="4429124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Courier New" pitchFamily="49" charset="0"/>
                  <a:cs typeface="Courier New" pitchFamily="49" charset="0"/>
                </a:rPr>
                <a:t>Русское название</a:t>
              </a:r>
              <a:endParaRPr lang="ru-RU" sz="36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72000" y="5143512"/>
            <a:ext cx="4429124" cy="1500198"/>
            <a:chOff x="4572000" y="4143380"/>
            <a:chExt cx="4429124" cy="2500330"/>
          </a:xfrm>
          <a:solidFill>
            <a:schemeClr val="bg1">
              <a:lumMod val="50000"/>
            </a:schemeClr>
          </a:solidFill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572000" y="4143380"/>
              <a:ext cx="4429124" cy="250033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0" y="4211429"/>
              <a:ext cx="442912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Courier New" pitchFamily="49" charset="0"/>
                  <a:cs typeface="Courier New" pitchFamily="49" charset="0"/>
                </a:rPr>
                <a:t>Произношение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2844" y="142852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Металлы</a:t>
            </a:r>
            <a:endParaRPr lang="ru-RU" sz="54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951844">
            <a:off x="290683" y="956162"/>
            <a:ext cx="1142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Na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3214686"/>
            <a:ext cx="928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K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102886">
            <a:off x="427134" y="4770011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Ca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661135">
            <a:off x="1571604" y="1857364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Ba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414338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Cu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331778">
            <a:off x="2840235" y="3188276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Ag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778871">
            <a:off x="2090244" y="5109191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Au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2071678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Zn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711526">
            <a:off x="3000364" y="1071546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Pb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64" y="2214554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Hg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087805">
            <a:off x="474218" y="3501365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Al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0280568">
            <a:off x="3062818" y="5524864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Mg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43042" y="4286256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Mn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14480" y="785794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Fe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2132" y="1292354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натрий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72132" y="579294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натрий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6" name="Picture 2" descr="G:\Картинки_химия\натри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1" y="2289447"/>
            <a:ext cx="2571768" cy="274009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7" name="TextBox 26"/>
          <p:cNvSpPr txBox="1"/>
          <p:nvPr/>
        </p:nvSpPr>
        <p:spPr>
          <a:xfrm>
            <a:off x="5286380" y="128586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железо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8" name="Picture 3" descr="G:\Картинки_химия\желез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428868"/>
            <a:ext cx="3333773" cy="25003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9" name="TextBox 28"/>
          <p:cNvSpPr txBox="1"/>
          <p:nvPr/>
        </p:nvSpPr>
        <p:spPr>
          <a:xfrm>
            <a:off x="5286380" y="579294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феррум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2132" y="1285860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свинец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1" name="Picture 4" descr="G:\Картинки_химия\свинец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7522" y="2428868"/>
            <a:ext cx="3130692" cy="246397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2" name="TextBox 31"/>
          <p:cNvSpPr txBox="1"/>
          <p:nvPr/>
        </p:nvSpPr>
        <p:spPr>
          <a:xfrm>
            <a:off x="5643570" y="579294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плюмбум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86446" y="128586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цинк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5008" y="579294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цинк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5" name="Picture 5" descr="G:\Картинки_химия\цинк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2284562"/>
            <a:ext cx="2143140" cy="28589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6" name="TextBox 35"/>
          <p:cNvSpPr txBox="1"/>
          <p:nvPr/>
        </p:nvSpPr>
        <p:spPr>
          <a:xfrm>
            <a:off x="5715008" y="128586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барий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15008" y="579294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барий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00760" y="1292354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ртуть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9" name="Picture 6" descr="G:\Картинки_химия\ртуть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3504" y="2469762"/>
            <a:ext cx="3279248" cy="24594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0" name="TextBox 39"/>
          <p:cNvSpPr txBox="1"/>
          <p:nvPr/>
        </p:nvSpPr>
        <p:spPr>
          <a:xfrm>
            <a:off x="5072066" y="5792948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гидраргирум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72132" y="1285860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алюминий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00694" y="5792948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алюминий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3" name="Picture 7" descr="G:\Картинки_химия\алюминий_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29256" y="2285992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4" name="TextBox 43"/>
          <p:cNvSpPr txBox="1"/>
          <p:nvPr/>
        </p:nvSpPr>
        <p:spPr>
          <a:xfrm>
            <a:off x="5715008" y="1292354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калий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43570" y="579294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калий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6" name="Picture 8" descr="G:\Картинки_химия\калий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572132" y="2341006"/>
            <a:ext cx="2428892" cy="27310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7" name="TextBox 46"/>
          <p:cNvSpPr txBox="1"/>
          <p:nvPr/>
        </p:nvSpPr>
        <p:spPr>
          <a:xfrm>
            <a:off x="5572132" y="129235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серебро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29256" y="579294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аргентум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9" name="Picture 9" descr="G:\Картинки_химия\серебро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72132" y="2285992"/>
            <a:ext cx="2428892" cy="278444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0" name="Picture 10" descr="G:\Картинки_химия\марганец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125082" y="2357430"/>
            <a:ext cx="3304570" cy="25717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1" name="TextBox 50"/>
          <p:cNvSpPr txBox="1"/>
          <p:nvPr/>
        </p:nvSpPr>
        <p:spPr>
          <a:xfrm>
            <a:off x="5286380" y="1292354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марганец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286380" y="5792948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марганец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3" name="Picture 11" descr="G:\Картинки_химия\медь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429256" y="2357430"/>
            <a:ext cx="2643206" cy="264320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4" name="TextBox 53"/>
          <p:cNvSpPr txBox="1"/>
          <p:nvPr/>
        </p:nvSpPr>
        <p:spPr>
          <a:xfrm>
            <a:off x="5929322" y="129235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медь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72132" y="579294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купрум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29256" y="1292354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кальций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29256" y="5792948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кальций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8" name="Picture 12" descr="G:\Картинки_химия\кальций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357818" y="2357430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9" name="TextBox 58"/>
          <p:cNvSpPr txBox="1"/>
          <p:nvPr/>
        </p:nvSpPr>
        <p:spPr>
          <a:xfrm>
            <a:off x="5572132" y="129235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золото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57884" y="5792948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аурум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1" name="Picture 13" descr="G:\Картинки_химия\золот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323661" y="2285993"/>
            <a:ext cx="2891677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2" name="TextBox 61"/>
          <p:cNvSpPr txBox="1"/>
          <p:nvPr/>
        </p:nvSpPr>
        <p:spPr>
          <a:xfrm>
            <a:off x="5572132" y="1292354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магний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72132" y="579294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магний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4" name="Picture 14" descr="G:\Картинки_химия\магний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357818" y="2285992"/>
            <a:ext cx="27860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5" name="Picture 2" descr="D:\Картинки_химия\барий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357818" y="2214554"/>
            <a:ext cx="2857520" cy="2857520"/>
          </a:xfrm>
          <a:prstGeom prst="pentagon">
            <a:avLst/>
          </a:prstGeom>
          <a:noFill/>
          <a:effectLst>
            <a:softEdge rad="317500"/>
          </a:effectLst>
        </p:spPr>
      </p:pic>
      <p:grpSp>
        <p:nvGrpSpPr>
          <p:cNvPr id="69" name="Группа 68"/>
          <p:cNvGrpSpPr/>
          <p:nvPr/>
        </p:nvGrpSpPr>
        <p:grpSpPr>
          <a:xfrm>
            <a:off x="428596" y="5925941"/>
            <a:ext cx="1357322" cy="646331"/>
            <a:chOff x="428596" y="5925941"/>
            <a:chExt cx="1357322" cy="646331"/>
          </a:xfrm>
        </p:grpSpPr>
        <p:sp>
          <p:nvSpPr>
            <p:cNvPr id="67" name="Овал 66"/>
            <p:cNvSpPr/>
            <p:nvPr/>
          </p:nvSpPr>
          <p:spPr>
            <a:xfrm>
              <a:off x="428596" y="5929330"/>
              <a:ext cx="1357322" cy="642942"/>
            </a:xfrm>
            <a:prstGeom prst="ellipse">
              <a:avLst/>
            </a:prstGeom>
            <a:solidFill>
              <a:srgbClr val="E6EF6B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Box 67">
              <a:hlinkClick r:id="rId16" action="ppaction://hlinksldjump"/>
            </p:cNvPr>
            <p:cNvSpPr txBox="1"/>
            <p:nvPr/>
          </p:nvSpPr>
          <p:spPr>
            <a:xfrm>
              <a:off x="642910" y="5925941"/>
              <a:ext cx="85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Arial"/>
                  <a:cs typeface="Arial"/>
                </a:rPr>
                <a:t>◄</a:t>
              </a:r>
              <a:endParaRPr lang="ru-RU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831021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00"/>
                            </p:stCondLst>
                            <p:childTnLst>
                              <p:par>
                                <p:cTn id="251" presetID="55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00"/>
                            </p:stCondLst>
                            <p:childTnLst>
                              <p:par>
                                <p:cTn id="284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000"/>
                            </p:stCondLst>
                            <p:childTnLst>
                              <p:par>
                                <p:cTn id="317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3000"/>
                            </p:stCondLst>
                            <p:childTnLst>
                              <p:par>
                                <p:cTn id="350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3000"/>
                            </p:stCondLst>
                            <p:childTnLst>
                              <p:par>
                                <p:cTn id="383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4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9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3000"/>
                            </p:stCondLst>
                            <p:childTnLst>
                              <p:par>
                                <p:cTn id="416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2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>
                      <p:stCondLst>
                        <p:cond delay="0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49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4" grpId="1"/>
      <p:bldP spid="25" grpId="0"/>
      <p:bldP spid="25" grpId="1"/>
      <p:bldP spid="27" grpId="0"/>
      <p:bldP spid="27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36" grpId="0"/>
      <p:bldP spid="36" grpId="1"/>
      <p:bldP spid="37" grpId="0"/>
      <p:bldP spid="37" grpId="1"/>
      <p:bldP spid="38" grpId="0"/>
      <p:bldP spid="38" grpId="1"/>
      <p:bldP spid="40" grpId="0"/>
      <p:bldP spid="40" grpId="1"/>
      <p:bldP spid="41" grpId="0"/>
      <p:bldP spid="41" grpId="1"/>
      <p:bldP spid="42" grpId="0"/>
      <p:bldP spid="44" grpId="0"/>
      <p:bldP spid="45" grpId="0"/>
      <p:bldP spid="45" grpId="1"/>
      <p:bldP spid="47" grpId="0"/>
      <p:bldP spid="47" grpId="1"/>
      <p:bldP spid="48" grpId="0"/>
      <p:bldP spid="48" grpId="1"/>
      <p:bldP spid="51" grpId="0"/>
      <p:bldP spid="51" grpId="1"/>
      <p:bldP spid="52" grpId="0"/>
      <p:bldP spid="52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9" grpId="0"/>
      <p:bldP spid="59" grpId="1"/>
      <p:bldP spid="60" grpId="0"/>
      <p:bldP spid="60" grpId="1"/>
      <p:bldP spid="62" grpId="0"/>
      <p:bldP spid="62" grpId="1"/>
      <p:bldP spid="63" grpId="0"/>
      <p:bldP spid="6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76"/>
            <a:ext cx="4214842" cy="6572272"/>
          </a:xfrm>
          <a:prstGeom prst="roundRect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572000" y="142852"/>
            <a:ext cx="4429124" cy="2071702"/>
            <a:chOff x="4572000" y="142852"/>
            <a:chExt cx="4429124" cy="2500330"/>
          </a:xfrm>
          <a:solidFill>
            <a:srgbClr val="FF9900"/>
          </a:solidFill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572000" y="142852"/>
              <a:ext cx="4429124" cy="2500330"/>
            </a:xfrm>
            <a:prstGeom prst="roundRect">
              <a:avLst/>
            </a:prstGeom>
            <a:solidFill>
              <a:srgbClr val="CC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0" y="142852"/>
              <a:ext cx="4429124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Courier New" pitchFamily="49" charset="0"/>
                  <a:cs typeface="Courier New" pitchFamily="49" charset="0"/>
                </a:rPr>
                <a:t>Русское название</a:t>
              </a:r>
              <a:endParaRPr lang="ru-RU" sz="3600" b="1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572000" y="5143512"/>
            <a:ext cx="4429124" cy="1500198"/>
            <a:chOff x="4572000" y="4143380"/>
            <a:chExt cx="4429124" cy="250033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572000" y="4143380"/>
              <a:ext cx="4429124" cy="2500330"/>
            </a:xfrm>
            <a:prstGeom prst="roundRect">
              <a:avLst/>
            </a:prstGeom>
            <a:solidFill>
              <a:srgbClr val="CC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0" y="4211429"/>
              <a:ext cx="4429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FF00"/>
                  </a:solidFill>
                  <a:latin typeface="Courier New" pitchFamily="49" charset="0"/>
                  <a:cs typeface="Courier New" pitchFamily="49" charset="0"/>
                </a:rPr>
                <a:t>Произношение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2844" y="142852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Неметаллы</a:t>
            </a:r>
            <a:endParaRPr lang="ru-RU" sz="5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703078">
            <a:off x="605826" y="1371589"/>
            <a:ext cx="785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</a:t>
            </a:r>
            <a:endParaRPr lang="ru-RU" sz="5400" b="1" dirty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1142984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Cl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181183">
            <a:off x="258699" y="3487762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Br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4077306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373297">
            <a:off x="1682587" y="5319184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Si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334439">
            <a:off x="1694669" y="2772192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964678">
            <a:off x="3184290" y="3591195"/>
            <a:ext cx="785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N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450057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P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4714884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O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34" y="2285992"/>
            <a:ext cx="928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507921">
            <a:off x="3143240" y="1928802"/>
            <a:ext cx="785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H</a:t>
            </a:r>
            <a:endParaRPr lang="ru-RU" sz="5400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57884" y="143523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ера</a:t>
            </a:r>
            <a:endParaRPr lang="ru-RU" sz="4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1435230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углерод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86380" y="143523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водород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72132" y="1435230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кремний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57818" y="1428736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кислород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00694" y="1435230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фосфор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43570" y="143523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бром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86446" y="5864386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хлор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72198" y="5864386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фтор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72198" y="143523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йод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86446" y="143523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азот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43570" y="5857892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бром</a:t>
            </a:r>
          </a:p>
        </p:txBody>
      </p:sp>
      <p:pic>
        <p:nvPicPr>
          <p:cNvPr id="34" name="Picture 2" descr="G:\Картинки_химия\неметалл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69909" y="2356762"/>
            <a:ext cx="3745495" cy="264387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5" name="TextBox 34"/>
          <p:cNvSpPr txBox="1"/>
          <p:nvPr/>
        </p:nvSpPr>
        <p:spPr>
          <a:xfrm>
            <a:off x="6072198" y="5864386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йод</a:t>
            </a:r>
          </a:p>
        </p:txBody>
      </p:sp>
      <p:pic>
        <p:nvPicPr>
          <p:cNvPr id="36" name="Picture 2" descr="G:\Картинки_химия\неметалл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2379172"/>
            <a:ext cx="3643338" cy="269290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7" name="TextBox 36"/>
          <p:cNvSpPr txBox="1"/>
          <p:nvPr/>
        </p:nvSpPr>
        <p:spPr>
          <a:xfrm>
            <a:off x="5786446" y="1435230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хлор</a:t>
            </a:r>
          </a:p>
        </p:txBody>
      </p:sp>
      <p:pic>
        <p:nvPicPr>
          <p:cNvPr id="38" name="Picture 3" descr="G:\Картинки_химия\хлор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2285992"/>
            <a:ext cx="2714644" cy="274301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9" name="TextBox 38"/>
          <p:cNvSpPr txBox="1"/>
          <p:nvPr/>
        </p:nvSpPr>
        <p:spPr>
          <a:xfrm>
            <a:off x="6072198" y="1435230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фтор</a:t>
            </a:r>
          </a:p>
        </p:txBody>
      </p:sp>
      <p:pic>
        <p:nvPicPr>
          <p:cNvPr id="40" name="Picture 4" descr="G:\Картинки_химия\фтор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31340" y="2357430"/>
            <a:ext cx="3541188" cy="265589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" name="Picture 5" descr="G:\Картинки_химия\сер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00694" y="2357430"/>
            <a:ext cx="2428892" cy="271804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2" name="TextBox 41"/>
          <p:cNvSpPr txBox="1"/>
          <p:nvPr/>
        </p:nvSpPr>
        <p:spPr>
          <a:xfrm>
            <a:off x="6215074" y="5864386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эс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3" name="Picture 6" descr="G:\Картинки_химия\испарение азот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57884" y="2285992"/>
            <a:ext cx="1917370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4" name="TextBox 43"/>
          <p:cNvSpPr txBox="1"/>
          <p:nvPr/>
        </p:nvSpPr>
        <p:spPr>
          <a:xfrm>
            <a:off x="6286512" y="5864386"/>
            <a:ext cx="928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эн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5" name="Picture 7" descr="G:\Картинки_химия\водород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143504" y="2357430"/>
            <a:ext cx="3267258" cy="26799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6" name="TextBox 45"/>
          <p:cNvSpPr txBox="1"/>
          <p:nvPr/>
        </p:nvSpPr>
        <p:spPr>
          <a:xfrm>
            <a:off x="6143636" y="586438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аш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7" name="Picture 8" descr="G:\Картинки_химия\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57752" y="2285992"/>
            <a:ext cx="3887557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8" name="TextBox 47"/>
          <p:cNvSpPr txBox="1"/>
          <p:nvPr/>
        </p:nvSpPr>
        <p:spPr>
          <a:xfrm>
            <a:off x="6429388" y="586438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о</a:t>
            </a:r>
          </a:p>
        </p:txBody>
      </p:sp>
      <p:pic>
        <p:nvPicPr>
          <p:cNvPr id="50" name="Picture 9" descr="G:\Картинки_химия\графит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715140" y="3071810"/>
            <a:ext cx="2262551" cy="2054221"/>
          </a:xfrm>
          <a:prstGeom prst="rect">
            <a:avLst/>
          </a:prstGeom>
          <a:noFill/>
        </p:spPr>
      </p:pic>
      <p:pic>
        <p:nvPicPr>
          <p:cNvPr id="49" name="Picture 10" descr="G:\Картинки_химия\алмаз и графит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786314" y="2285992"/>
            <a:ext cx="2024382" cy="2043114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6286512" y="5929330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це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2" name="Picture 11" descr="G:\Картинки_химия\красный фосфор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929190" y="2285992"/>
            <a:ext cx="3643338" cy="2732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" name="TextBox 52"/>
          <p:cNvSpPr txBox="1"/>
          <p:nvPr/>
        </p:nvSpPr>
        <p:spPr>
          <a:xfrm>
            <a:off x="6286512" y="5929330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пэ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4" name="Picture 2" descr="G:\Картинки_химия\неметаллы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857752" y="2285992"/>
            <a:ext cx="386382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5" name="TextBox 54"/>
          <p:cNvSpPr txBox="1"/>
          <p:nvPr/>
        </p:nvSpPr>
        <p:spPr>
          <a:xfrm>
            <a:off x="5500694" y="586438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силициум</a:t>
            </a:r>
            <a:endParaRPr lang="ru-RU" sz="4000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428596" y="5925941"/>
            <a:ext cx="1357322" cy="646331"/>
            <a:chOff x="428596" y="5925941"/>
            <a:chExt cx="1357322" cy="646331"/>
          </a:xfrm>
        </p:grpSpPr>
        <p:sp>
          <p:nvSpPr>
            <p:cNvPr id="57" name="Овал 56"/>
            <p:cNvSpPr/>
            <p:nvPr/>
          </p:nvSpPr>
          <p:spPr>
            <a:xfrm>
              <a:off x="428596" y="5929330"/>
              <a:ext cx="1357322" cy="642942"/>
            </a:xfrm>
            <a:prstGeom prst="ellipse">
              <a:avLst/>
            </a:prstGeom>
            <a:solidFill>
              <a:srgbClr val="E6EF6B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>
              <a:hlinkClick r:id="rId14" action="ppaction://hlinksldjump"/>
            </p:cNvPr>
            <p:cNvSpPr txBox="1"/>
            <p:nvPr/>
          </p:nvSpPr>
          <p:spPr>
            <a:xfrm>
              <a:off x="714348" y="5925941"/>
              <a:ext cx="85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latin typeface="Arial"/>
                  <a:cs typeface="Arial"/>
                </a:rPr>
                <a:t>►</a:t>
              </a:r>
              <a:endParaRPr lang="ru-RU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678963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00"/>
                            </p:stCondLst>
                            <p:childTnLst>
                              <p:par>
                                <p:cTn id="251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000"/>
                            </p:stCondLst>
                            <p:childTnLst>
                              <p:par>
                                <p:cTn id="290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3000"/>
                            </p:stCondLst>
                            <p:childTnLst>
                              <p:par>
                                <p:cTn id="328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000"/>
                            </p:stCondLst>
                            <p:childTnLst>
                              <p:par>
                                <p:cTn id="361" presetID="55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5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2" grpId="0"/>
      <p:bldP spid="42" grpId="1"/>
      <p:bldP spid="44" grpId="0"/>
      <p:bldP spid="44" grpId="1"/>
      <p:bldP spid="46" grpId="0"/>
      <p:bldP spid="46" grpId="1"/>
      <p:bldP spid="48" grpId="0"/>
      <p:bldP spid="48" grpId="1"/>
      <p:bldP spid="51" grpId="0"/>
      <p:bldP spid="51" grpId="1"/>
      <p:bldP spid="53" grpId="0"/>
      <p:bldP spid="53" grpId="1"/>
      <p:bldP spid="55" grpId="0"/>
      <p:bldP spid="5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00042"/>
            <a:ext cx="4786346" cy="59293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57150">
                <a:solidFill>
                  <a:srgbClr val="660033"/>
                </a:solidFill>
              </a:ln>
              <a:noFill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500042"/>
            <a:ext cx="1785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latin typeface="Arial" pitchFamily="34" charset="0"/>
                <a:cs typeface="Arial" pitchFamily="34" charset="0"/>
              </a:rPr>
              <a:t>Au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500042"/>
            <a:ext cx="1785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latin typeface="Arial" pitchFamily="34" charset="0"/>
                <a:cs typeface="Arial" pitchFamily="34" charset="0"/>
              </a:rPr>
              <a:t>79</a:t>
            </a:r>
            <a:endParaRPr lang="ru-RU" sz="8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8" y="5229067"/>
            <a:ext cx="4429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atin typeface="Arial" pitchFamily="34" charset="0"/>
                <a:cs typeface="Arial" pitchFamily="34" charset="0"/>
              </a:rPr>
              <a:t>196, 97</a:t>
            </a:r>
            <a:endParaRPr lang="ru-RU" sz="7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Картинки_химия\золот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643050"/>
            <a:ext cx="3929090" cy="3785612"/>
          </a:xfrm>
          <a:prstGeom prst="rect">
            <a:avLst/>
          </a:prstGeom>
          <a:noFill/>
          <a:effectLst>
            <a:softEdge rad="317500"/>
          </a:effectLst>
        </p:spPr>
      </p:pic>
      <p:grpSp>
        <p:nvGrpSpPr>
          <p:cNvPr id="15" name="Группа 14"/>
          <p:cNvGrpSpPr/>
          <p:nvPr/>
        </p:nvGrpSpPr>
        <p:grpSpPr>
          <a:xfrm>
            <a:off x="5143504" y="2357430"/>
            <a:ext cx="4000496" cy="2000264"/>
            <a:chOff x="5143504" y="2928934"/>
            <a:chExt cx="4000496" cy="2000264"/>
          </a:xfrm>
        </p:grpSpPr>
        <p:sp>
          <p:nvSpPr>
            <p:cNvPr id="13" name="Выноска-облако 12"/>
            <p:cNvSpPr/>
            <p:nvPr/>
          </p:nvSpPr>
          <p:spPr>
            <a:xfrm>
              <a:off x="5143504" y="2928934"/>
              <a:ext cx="3929058" cy="2000264"/>
            </a:xfrm>
            <a:prstGeom prst="cloudCallout">
              <a:avLst>
                <a:gd name="adj1" fmla="val -77020"/>
                <a:gd name="adj2" fmla="val 12258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43504" y="3143248"/>
              <a:ext cx="400049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Относительная атомная масса </a:t>
              </a:r>
            </a:p>
            <a:p>
              <a:pPr algn="ctr"/>
              <a:r>
                <a:rPr lang="ru-RU" sz="32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А</a:t>
              </a:r>
              <a:r>
                <a:rPr lang="en-US" sz="3200" b="1" baseline="-250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r</a:t>
              </a:r>
              <a:r>
                <a:rPr lang="ru-RU" sz="32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-</a:t>
              </a:r>
              <a:endPara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072066" y="4000504"/>
            <a:ext cx="4000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CC"/>
                </a:solidFill>
              </a:rPr>
              <a:t>число, показывающее во сколько раз масса данного атома больше массы атома водорода (округляем до целого)</a:t>
            </a:r>
            <a:endParaRPr lang="ru-RU" sz="2000" b="1" i="1" dirty="0">
              <a:solidFill>
                <a:srgbClr val="0000CC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143504" y="357166"/>
            <a:ext cx="4000496" cy="2000264"/>
            <a:chOff x="5143504" y="357166"/>
            <a:chExt cx="4000496" cy="2000264"/>
          </a:xfrm>
        </p:grpSpPr>
        <p:sp>
          <p:nvSpPr>
            <p:cNvPr id="12" name="Выноска-облако 11"/>
            <p:cNvSpPr/>
            <p:nvPr/>
          </p:nvSpPr>
          <p:spPr>
            <a:xfrm>
              <a:off x="5143504" y="357166"/>
              <a:ext cx="3929058" cy="2000264"/>
            </a:xfrm>
            <a:prstGeom prst="cloudCallout">
              <a:avLst>
                <a:gd name="adj1" fmla="val -62392"/>
                <a:gd name="adj2" fmla="val -21091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800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43504" y="571480"/>
              <a:ext cx="400049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Порядковый </a:t>
              </a:r>
              <a:r>
                <a:rPr lang="ru-RU" sz="3200" b="1" u="sng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(атомный) </a:t>
              </a:r>
            </a:p>
            <a:p>
              <a:pPr algn="ctr"/>
              <a:r>
                <a:rPr lang="ru-RU" sz="3200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номер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496989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8200"/>
            <a:ext cx="7690048" cy="6858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Массовые доли элементов.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752600"/>
            <a:ext cx="7326833" cy="4191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ФОРМУЛА:               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</a:rPr>
              <a:t>                                       </a:t>
            </a:r>
            <a:r>
              <a:rPr lang="en-US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.)•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 </a:t>
            </a:r>
            <a:endParaRPr lang="ru-RU" sz="1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Mr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в-ва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buNone/>
            </a:pPr>
            <a:r>
              <a:rPr lang="ru-RU" dirty="0" smtClean="0"/>
              <a:t>   Единицы измерения [доли]  или [%], в этом случае умножаем на 100 %. 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347864" y="3140968"/>
            <a:ext cx="3312368" cy="1588"/>
          </a:xfrm>
          <a:prstGeom prst="line">
            <a:avLst/>
          </a:prstGeom>
          <a:ln w="76200" cmpd="sng">
            <a:solidFill>
              <a:schemeClr val="accent5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sunset" dir="t"/>
          </a:scene3d>
          <a:sp3d contourW="9525" prstMaterial="matte">
            <a:bevelT w="0" h="0"/>
            <a:contourClr>
              <a:schemeClr val="accent3">
                <a:shade val="70000"/>
                <a:satMod val="105000"/>
              </a:schemeClr>
            </a:contourClr>
          </a:sp3d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699792" y="3068960"/>
            <a:ext cx="504056" cy="1588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99792" y="3284984"/>
            <a:ext cx="504056" cy="1588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96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52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2042818"/>
              </p:ext>
            </p:extLst>
          </p:nvPr>
        </p:nvGraphicFramePr>
        <p:xfrm>
          <a:off x="2483768" y="4329993"/>
          <a:ext cx="5943600" cy="1950720"/>
        </p:xfrm>
        <a:graphic>
          <a:graphicData uri="http://schemas.openxmlformats.org/drawingml/2006/table">
            <a:tbl>
              <a:tblPr/>
              <a:tblGrid>
                <a:gridCol w="2743200"/>
                <a:gridCol w="3200400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unga" pitchFamily="2" charset="0"/>
                        </a:rPr>
                        <a:t>                                    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unga" pitchFamily="2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unga" pitchFamily="2" charset="0"/>
                        </a:rPr>
                        <a:t>        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unga" pitchFamily="2" charset="0"/>
                        </a:rPr>
                        <a:t> ЯДРО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Протоны  и  нейтроны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unga" pitchFamily="2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unga" pitchFamily="2" charset="0"/>
                        </a:rPr>
                        <a:t>ЭЛЕКТРОННАЯ ОБОЛОЧКА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unga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ea typeface="Times New Roman" pitchFamily="18" charset="0"/>
                          <a:cs typeface="Tunga" pitchFamily="2" charset="0"/>
                        </a:rPr>
                        <a:t>Электроны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Monotype Corsiva" pitchFamily="66" charset="0"/>
                          <a:ea typeface="Times New Roman" pitchFamily="18" charset="0"/>
                          <a:cs typeface="Tunga" pitchFamily="2" charset="0"/>
                        </a:rPr>
                        <a:t>                          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Tunga" pitchFamily="2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11960" y="838200"/>
            <a:ext cx="4017640" cy="685800"/>
          </a:xfrm>
        </p:spPr>
        <p:txBody>
          <a:bodyPr/>
          <a:lstStyle/>
          <a:p>
            <a:r>
              <a:rPr lang="ru-RU" dirty="0"/>
              <a:t>Понятие «атом»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39951" y="1752600"/>
            <a:ext cx="4086473" cy="4191000"/>
          </a:xfrm>
        </p:spPr>
        <p:txBody>
          <a:bodyPr/>
          <a:lstStyle/>
          <a:p>
            <a:r>
              <a:rPr lang="ru-RU" dirty="0">
                <a:solidFill>
                  <a:srgbClr val="641FED"/>
                </a:solidFill>
              </a:rPr>
              <a:t>Атом (гр.</a:t>
            </a:r>
            <a:r>
              <a:rPr lang="ru-RU" i="1" dirty="0">
                <a:solidFill>
                  <a:srgbClr val="641FED"/>
                </a:solidFill>
              </a:rPr>
              <a:t> неделимый</a:t>
            </a:r>
            <a:r>
              <a:rPr lang="ru-RU" dirty="0">
                <a:solidFill>
                  <a:srgbClr val="641FED"/>
                </a:solidFill>
              </a:rPr>
              <a:t>) - мельчайшая химически неделимая частица вещества.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9144000" y="5805488"/>
            <a:ext cx="720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F93338"/>
              </a:solidFill>
            </a:endParaRPr>
          </a:p>
        </p:txBody>
      </p:sp>
      <p:pic>
        <p:nvPicPr>
          <p:cNvPr id="56325" name="Picture 5" descr="nie_m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53100"/>
            <a:ext cx="117157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4932040" y="3356992"/>
            <a:ext cx="14763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Arial" charset="0"/>
                <a:ea typeface="Times New Roman" pitchFamily="18" charset="0"/>
                <a:cs typeface="Tunga" pitchFamily="2" charset="0"/>
              </a:rPr>
              <a:t>       </a:t>
            </a:r>
            <a:r>
              <a:rPr lang="ru-RU" sz="2400" b="1" dirty="0">
                <a:solidFill>
                  <a:srgbClr val="0000FF"/>
                </a:solidFill>
                <a:latin typeface="Verdana" pitchFamily="34" charset="0"/>
                <a:ea typeface="Times New Roman" pitchFamily="18" charset="0"/>
                <a:cs typeface="Tunga" pitchFamily="2" charset="0"/>
              </a:rPr>
              <a:t>АТОМ</a:t>
            </a:r>
            <a:endParaRPr lang="ru-RU" sz="2400" dirty="0">
              <a:ea typeface="Times New Roman" pitchFamily="18" charset="0"/>
              <a:cs typeface="Tunga" pitchFamily="2" charset="0"/>
            </a:endParaRPr>
          </a:p>
          <a:p>
            <a:pPr eaLnBrk="0" hangingPunct="0"/>
            <a:endParaRPr lang="ru-RU" sz="2400" dirty="0">
              <a:latin typeface="Arial" charset="0"/>
              <a:ea typeface="Times New Roman" pitchFamily="18" charset="0"/>
              <a:cs typeface="Tunga" pitchFamily="2" charset="0"/>
            </a:endParaRP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1828800" y="2836863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 bwMode="auto">
          <a:xfrm flipH="1">
            <a:off x="4211960" y="3863934"/>
            <a:ext cx="1080120" cy="792088"/>
          </a:xfrm>
          <a:prstGeom prst="straightConnector1">
            <a:avLst/>
          </a:prstGeom>
          <a:ln>
            <a:solidFill>
              <a:srgbClr val="0070C0"/>
            </a:solidFill>
            <a:headEnd type="none" w="sm" len="sm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 bwMode="auto">
          <a:xfrm>
            <a:off x="5940152" y="3971679"/>
            <a:ext cx="648072" cy="646286"/>
          </a:xfrm>
          <a:prstGeom prst="straightConnector1">
            <a:avLst/>
          </a:prstGeom>
          <a:ln>
            <a:solidFill>
              <a:srgbClr val="0070C0"/>
            </a:solidFill>
            <a:headEnd type="none" w="sm" len="sm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5" name="Рисунок 1" descr="строение атома1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828" y="957617"/>
            <a:ext cx="3892116" cy="347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28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8200"/>
            <a:ext cx="7992888" cy="685800"/>
          </a:xfrm>
        </p:spPr>
        <p:txBody>
          <a:bodyPr/>
          <a:lstStyle/>
          <a:p>
            <a:r>
              <a:rPr lang="ru-RU" sz="3600" b="1" dirty="0"/>
              <a:t>ОСНОВНЫЕ ПОЛОЖЕНИЯ ПЛАНЕТАРНОЙ МОДЕЛИ</a:t>
            </a:r>
            <a:r>
              <a:rPr lang="ru-RU" sz="4000" b="1" dirty="0"/>
              <a:t>: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58913"/>
            <a:ext cx="8229600" cy="5399087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Атом – это микрочастица, которая имеет форму шара.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Атом – это сложная система, состоящая из ядра и электронов.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Ядра находятся в центре атома и имеют очень маленький размер.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Ядро имеет положительный заряд, величина которого определяется числом протонов в нем.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Электроны движутся вокруг ядра, имеют ничтожно малую массу и размеры, обладают отрицательным зарядом.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</a:rPr>
              <a:t>Атом </a:t>
            </a:r>
            <a:r>
              <a:rPr lang="ru-RU" sz="2400" dirty="0" err="1">
                <a:solidFill>
                  <a:schemeClr val="tx2"/>
                </a:solidFill>
              </a:rPr>
              <a:t>электронейтрален</a:t>
            </a:r>
            <a:r>
              <a:rPr lang="ru-RU" sz="2400" dirty="0">
                <a:solidFill>
                  <a:schemeClr val="tx2"/>
                </a:solidFill>
              </a:rPr>
              <a:t>, поэтому число протонов и электронов в нем одинаково.</a:t>
            </a:r>
          </a:p>
        </p:txBody>
      </p:sp>
    </p:spTree>
    <p:extLst>
      <p:ext uri="{BB962C8B-B14F-4D97-AF65-F5344CB8AC3E}">
        <p14:creationId xmlns:p14="http://schemas.microsoft.com/office/powerpoint/2010/main" xmlns="" val="328507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C00000"/>
                </a:solidFill>
              </a:rPr>
              <a:t>Как измерить вещество?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596" y="1285860"/>
            <a:ext cx="8429684" cy="500066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Необходимо точно знать число частиц вещества, т.е. его  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Единица количества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вещества – 1 моль, т.е. </a:t>
            </a:r>
          </a:p>
          <a:p>
            <a:pPr marL="342900" indent="-342900">
              <a:spcBef>
                <a:spcPct val="20000"/>
              </a:spcBef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●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10 </a:t>
            </a:r>
            <a:r>
              <a:rPr kumimoji="0" lang="ru-RU" sz="48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23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частиц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57356" y="5357826"/>
            <a:ext cx="4759319" cy="85725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фосфо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356992"/>
            <a:ext cx="7540625" cy="272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3673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4" descr="6525b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90600" y="990600"/>
            <a:ext cx="1974850" cy="24177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15" descr="full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08063" y="3941763"/>
            <a:ext cx="2936875" cy="21891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16" descr="z115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38800" y="3962400"/>
            <a:ext cx="2189163" cy="21891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1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96000" y="1447800"/>
            <a:ext cx="1524000" cy="676275"/>
          </a:xfrm>
        </p:spPr>
      </p:pic>
      <p:sp>
        <p:nvSpPr>
          <p:cNvPr id="15367" name="AutoShape 18"/>
          <p:cNvSpPr>
            <a:spLocks noChangeArrowheads="1"/>
          </p:cNvSpPr>
          <p:nvPr/>
        </p:nvSpPr>
        <p:spPr bwMode="auto">
          <a:xfrm>
            <a:off x="3429000" y="1828800"/>
            <a:ext cx="2514600" cy="381000"/>
          </a:xfrm>
          <a:prstGeom prst="leftArrow">
            <a:avLst>
              <a:gd name="adj1" fmla="val 50000"/>
              <a:gd name="adj2" fmla="val 16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AutoShape 19"/>
          <p:cNvSpPr>
            <a:spLocks noChangeArrowheads="1"/>
          </p:cNvSpPr>
          <p:nvPr/>
        </p:nvSpPr>
        <p:spPr bwMode="auto">
          <a:xfrm>
            <a:off x="6781800" y="2209800"/>
            <a:ext cx="304800" cy="1676400"/>
          </a:xfrm>
          <a:prstGeom prst="down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AutoShape 20"/>
          <p:cNvSpPr>
            <a:spLocks noChangeArrowheads="1"/>
          </p:cNvSpPr>
          <p:nvPr/>
        </p:nvSpPr>
        <p:spPr bwMode="auto">
          <a:xfrm rot="-2603382">
            <a:off x="3962400" y="2895600"/>
            <a:ext cx="2590800" cy="457200"/>
          </a:xfrm>
          <a:prstGeom prst="leftArrow">
            <a:avLst>
              <a:gd name="adj1" fmla="val 50000"/>
              <a:gd name="adj2" fmla="val 1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70" name="Picture 2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867400"/>
            <a:ext cx="1524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2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00400"/>
            <a:ext cx="17240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2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943600"/>
            <a:ext cx="13049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767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531813"/>
          </a:xfrm>
        </p:spPr>
        <p:txBody>
          <a:bodyPr/>
          <a:lstStyle/>
          <a:p>
            <a:pPr eaLnBrk="1" hangingPunct="1"/>
            <a:r>
              <a:rPr lang="en-US" sz="3400" b="1" smtClean="0"/>
              <a:t>    </a:t>
            </a:r>
            <a:endParaRPr lang="ru-RU" sz="3400" smtClean="0"/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1116013" y="1916113"/>
            <a:ext cx="2592387" cy="29527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>
                <a:latin typeface="Times New Roman" pitchFamily="18" charset="0"/>
              </a:rPr>
              <a:t>Количество </a:t>
            </a:r>
            <a:endParaRPr lang="en-US" sz="2400" b="1" u="sng">
              <a:latin typeface="Times New Roman" pitchFamily="18" charset="0"/>
            </a:endParaRPr>
          </a:p>
          <a:p>
            <a:pPr algn="ctr"/>
            <a:r>
              <a:rPr lang="ru-RU" sz="2400" b="1" u="sng">
                <a:latin typeface="Times New Roman" pitchFamily="18" charset="0"/>
              </a:rPr>
              <a:t>вещества -</a:t>
            </a:r>
            <a:endParaRPr lang="ru-RU" sz="2400" i="1" u="sng">
              <a:latin typeface="Times New Roman" pitchFamily="18" charset="0"/>
            </a:endParaRPr>
          </a:p>
          <a:p>
            <a:pPr algn="ctr"/>
            <a:r>
              <a:rPr lang="ru-RU" sz="2400" i="1">
                <a:latin typeface="Times New Roman" pitchFamily="18" charset="0"/>
              </a:rPr>
              <a:t>физическая</a:t>
            </a:r>
          </a:p>
          <a:p>
            <a:pPr algn="ctr"/>
            <a:r>
              <a:rPr lang="ru-RU" sz="2400" i="1">
                <a:latin typeface="Times New Roman" pitchFamily="18" charset="0"/>
              </a:rPr>
              <a:t>величина,</a:t>
            </a:r>
          </a:p>
          <a:p>
            <a:pPr algn="ctr"/>
            <a:r>
              <a:rPr lang="ru-RU" sz="2400" i="1">
                <a:latin typeface="Times New Roman" pitchFamily="18" charset="0"/>
              </a:rPr>
              <a:t>которая</a:t>
            </a:r>
            <a:r>
              <a:rPr lang="ru-RU" sz="1800"/>
              <a:t> </a:t>
            </a:r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5580063" y="981075"/>
            <a:ext cx="2592387" cy="208756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означает </a:t>
            </a:r>
            <a:endParaRPr lang="en-US" sz="1800" i="1"/>
          </a:p>
          <a:p>
            <a:pPr algn="ctr"/>
            <a:r>
              <a:rPr lang="ru-RU" sz="1800" i="1" u="sng"/>
              <a:t>определенное</a:t>
            </a:r>
          </a:p>
          <a:p>
            <a:pPr algn="ctr"/>
            <a:r>
              <a:rPr lang="ru-RU" sz="1800" i="1" u="sng"/>
              <a:t>число</a:t>
            </a:r>
          </a:p>
          <a:p>
            <a:pPr algn="ctr"/>
            <a:r>
              <a:rPr lang="ru-RU" sz="1800" i="1"/>
              <a:t>структурных</a:t>
            </a:r>
          </a:p>
          <a:p>
            <a:pPr algn="ctr"/>
            <a:r>
              <a:rPr lang="ru-RU" sz="1800" i="1"/>
              <a:t>элементов</a:t>
            </a:r>
          </a:p>
          <a:p>
            <a:pPr algn="ctr"/>
            <a:r>
              <a:rPr lang="ru-RU" sz="1800" i="1"/>
              <a:t>(молекул,</a:t>
            </a:r>
          </a:p>
          <a:p>
            <a:pPr algn="ctr"/>
            <a:r>
              <a:rPr lang="ru-RU" sz="1800" i="1"/>
              <a:t>атомов, ионов)</a:t>
            </a:r>
          </a:p>
        </p:txBody>
      </p:sp>
      <p:sp>
        <p:nvSpPr>
          <p:cNvPr id="8198" name="Rectangle 12"/>
          <p:cNvSpPr>
            <a:spLocks noChangeArrowheads="1"/>
          </p:cNvSpPr>
          <p:nvPr/>
        </p:nvSpPr>
        <p:spPr bwMode="auto">
          <a:xfrm>
            <a:off x="5580063" y="3284538"/>
            <a:ext cx="2592387" cy="10810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/>
              <a:t>Обозначается</a:t>
            </a:r>
          </a:p>
          <a:p>
            <a:pPr algn="ctr"/>
            <a:r>
              <a:rPr lang="en-US" sz="2400" b="1" i="1">
                <a:solidFill>
                  <a:srgbClr val="FF0000"/>
                </a:solidFill>
              </a:rPr>
              <a:t>n</a:t>
            </a:r>
            <a:r>
              <a:rPr lang="ru-RU" sz="2400" b="1" i="1">
                <a:solidFill>
                  <a:srgbClr val="FF0000"/>
                </a:solidFill>
              </a:rPr>
              <a:t> </a:t>
            </a:r>
            <a:r>
              <a:rPr lang="ru-RU" sz="1800" i="1"/>
              <a:t>(эн)</a:t>
            </a:r>
          </a:p>
        </p:txBody>
      </p:sp>
      <p:sp>
        <p:nvSpPr>
          <p:cNvPr id="8199" name="Rectangle 13"/>
          <p:cNvSpPr>
            <a:spLocks noChangeArrowheads="1"/>
          </p:cNvSpPr>
          <p:nvPr/>
        </p:nvSpPr>
        <p:spPr bwMode="auto">
          <a:xfrm>
            <a:off x="5580063" y="4581525"/>
            <a:ext cx="2592387" cy="12954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измеряется в </a:t>
            </a:r>
            <a:endParaRPr lang="en-US" sz="1800" i="1"/>
          </a:p>
          <a:p>
            <a:pPr algn="ctr"/>
            <a:r>
              <a:rPr lang="ru-RU" sz="1800" i="1"/>
              <a:t>международной </a:t>
            </a:r>
            <a:endParaRPr lang="en-US" sz="1800" i="1"/>
          </a:p>
          <a:p>
            <a:pPr algn="ctr"/>
            <a:r>
              <a:rPr lang="ru-RU" sz="1800" i="1"/>
              <a:t>системе единиц</a:t>
            </a:r>
          </a:p>
          <a:p>
            <a:pPr algn="ctr"/>
            <a:r>
              <a:rPr lang="ru-RU" sz="1800" i="1"/>
              <a:t>(Си)       </a:t>
            </a:r>
            <a:r>
              <a:rPr lang="ru-RU" sz="1800" i="1">
                <a:solidFill>
                  <a:srgbClr val="FF0000"/>
                </a:solidFill>
              </a:rPr>
              <a:t>моль</a:t>
            </a:r>
          </a:p>
        </p:txBody>
      </p:sp>
      <p:sp>
        <p:nvSpPr>
          <p:cNvPr id="8200" name="AutoShape 16"/>
          <p:cNvSpPr>
            <a:spLocks noChangeArrowheads="1"/>
          </p:cNvSpPr>
          <p:nvPr/>
        </p:nvSpPr>
        <p:spPr bwMode="auto">
          <a:xfrm rot="-1163071">
            <a:off x="3770313" y="2227263"/>
            <a:ext cx="1728787" cy="360362"/>
          </a:xfrm>
          <a:prstGeom prst="rightArrow">
            <a:avLst>
              <a:gd name="adj1" fmla="val 50000"/>
              <a:gd name="adj2" fmla="val 119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AutoShape 17"/>
          <p:cNvSpPr>
            <a:spLocks noChangeArrowheads="1"/>
          </p:cNvSpPr>
          <p:nvPr/>
        </p:nvSpPr>
        <p:spPr bwMode="auto">
          <a:xfrm>
            <a:off x="3779838" y="3500438"/>
            <a:ext cx="1655762" cy="360362"/>
          </a:xfrm>
          <a:prstGeom prst="rightArrow">
            <a:avLst>
              <a:gd name="adj1" fmla="val 50000"/>
              <a:gd name="adj2" fmla="val 114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AutoShape 18"/>
          <p:cNvSpPr>
            <a:spLocks noChangeArrowheads="1"/>
          </p:cNvSpPr>
          <p:nvPr/>
        </p:nvSpPr>
        <p:spPr bwMode="auto">
          <a:xfrm rot="1430746">
            <a:off x="3775075" y="4592638"/>
            <a:ext cx="1724025" cy="360362"/>
          </a:xfrm>
          <a:prstGeom prst="rightArrow">
            <a:avLst>
              <a:gd name="adj1" fmla="val 50000"/>
              <a:gd name="adj2" fmla="val 1196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30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001000" cy="1216025"/>
          </a:xfrm>
        </p:spPr>
        <p:txBody>
          <a:bodyPr/>
          <a:lstStyle/>
          <a:p>
            <a:pPr eaLnBrk="1" hangingPunct="1"/>
            <a:r>
              <a:rPr lang="en-US" b="1" smtClean="0"/>
              <a:t>    </a:t>
            </a:r>
            <a:endParaRPr lang="ru-RU" smtClean="0"/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900113" y="2276475"/>
            <a:ext cx="2808287" cy="24479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>
                <a:latin typeface="Times New Roman" pitchFamily="18" charset="0"/>
              </a:rPr>
              <a:t>Число Авогадро</a:t>
            </a:r>
            <a:r>
              <a:rPr lang="ru-RU" sz="2400" b="1">
                <a:latin typeface="Times New Roman" pitchFamily="18" charset="0"/>
              </a:rPr>
              <a:t> -</a:t>
            </a:r>
            <a:r>
              <a:rPr lang="ru-RU" sz="2400">
                <a:latin typeface="Times New Roman" pitchFamily="18" charset="0"/>
              </a:rPr>
              <a:t> </a:t>
            </a:r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5580063" y="908050"/>
            <a:ext cx="2592387" cy="16573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показывает</a:t>
            </a:r>
          </a:p>
          <a:p>
            <a:pPr algn="ctr"/>
            <a:r>
              <a:rPr lang="ru-RU" sz="1800" i="1" u="sng"/>
              <a:t>число частиц</a:t>
            </a:r>
          </a:p>
          <a:p>
            <a:pPr algn="ctr"/>
            <a:r>
              <a:rPr lang="ru-RU" sz="1800" b="1" i="1">
                <a:solidFill>
                  <a:srgbClr val="FF0000"/>
                </a:solidFill>
              </a:rPr>
              <a:t>в 1 моль</a:t>
            </a:r>
          </a:p>
          <a:p>
            <a:pPr algn="ctr"/>
            <a:r>
              <a:rPr lang="ru-RU" sz="1800" i="1"/>
              <a:t>вещества</a:t>
            </a:r>
            <a:r>
              <a:rPr lang="ru-RU" sz="1800"/>
              <a:t> </a:t>
            </a:r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5580063" y="2708275"/>
            <a:ext cx="2592387" cy="10810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/>
              <a:t>Обозначается</a:t>
            </a:r>
          </a:p>
          <a:p>
            <a:pPr algn="ctr"/>
            <a:r>
              <a:rPr lang="en-US" sz="2400" b="1" i="1">
                <a:solidFill>
                  <a:srgbClr val="FF0000"/>
                </a:solidFill>
              </a:rPr>
              <a:t>N</a:t>
            </a:r>
            <a:r>
              <a:rPr lang="en-US" sz="2400" b="1" i="1" baseline="-25000">
                <a:solidFill>
                  <a:srgbClr val="FF0000"/>
                </a:solidFill>
              </a:rPr>
              <a:t>A</a:t>
            </a:r>
            <a:endParaRPr lang="ru-RU" sz="2400" b="1" i="1" baseline="-25000">
              <a:solidFill>
                <a:srgbClr val="FF0000"/>
              </a:solidFill>
            </a:endParaRPr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5580063" y="3933825"/>
            <a:ext cx="2592387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измеряется в </a:t>
            </a:r>
            <a:endParaRPr lang="en-US" sz="1800" i="1"/>
          </a:p>
          <a:p>
            <a:pPr algn="ctr"/>
            <a:r>
              <a:rPr lang="ru-RU" sz="1800" i="1"/>
              <a:t>       </a:t>
            </a:r>
            <a:r>
              <a:rPr lang="ru-RU" sz="2000" b="1" i="1">
                <a:solidFill>
                  <a:srgbClr val="FF0000"/>
                </a:solidFill>
              </a:rPr>
              <a:t>моль</a:t>
            </a:r>
            <a:r>
              <a:rPr lang="en-US" sz="2000" b="1" i="1" baseline="30000">
                <a:solidFill>
                  <a:srgbClr val="FF0000"/>
                </a:solidFill>
              </a:rPr>
              <a:t>-1</a:t>
            </a:r>
            <a:endParaRPr lang="ru-RU" sz="2000" b="1" i="1" baseline="30000">
              <a:solidFill>
                <a:srgbClr val="FF0000"/>
              </a:solidFill>
            </a:endParaRPr>
          </a:p>
        </p:txBody>
      </p:sp>
      <p:sp>
        <p:nvSpPr>
          <p:cNvPr id="9224" name="AutoShape 10"/>
          <p:cNvSpPr>
            <a:spLocks noChangeArrowheads="1"/>
          </p:cNvSpPr>
          <p:nvPr/>
        </p:nvSpPr>
        <p:spPr bwMode="auto">
          <a:xfrm rot="-2017407">
            <a:off x="3779838" y="2133600"/>
            <a:ext cx="1665287" cy="279400"/>
          </a:xfrm>
          <a:prstGeom prst="rightArrow">
            <a:avLst>
              <a:gd name="adj1" fmla="val 50000"/>
              <a:gd name="adj2" fmla="val 1490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11"/>
          <p:cNvSpPr>
            <a:spLocks noChangeArrowheads="1"/>
          </p:cNvSpPr>
          <p:nvPr/>
        </p:nvSpPr>
        <p:spPr bwMode="auto">
          <a:xfrm rot="1197640">
            <a:off x="3771900" y="3836988"/>
            <a:ext cx="1516063" cy="295275"/>
          </a:xfrm>
          <a:prstGeom prst="rightArrow">
            <a:avLst>
              <a:gd name="adj1" fmla="val 50000"/>
              <a:gd name="adj2" fmla="val 1283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AutoShape 12"/>
          <p:cNvSpPr>
            <a:spLocks noChangeArrowheads="1"/>
          </p:cNvSpPr>
          <p:nvPr/>
        </p:nvSpPr>
        <p:spPr bwMode="auto">
          <a:xfrm rot="1795891">
            <a:off x="3716338" y="4745038"/>
            <a:ext cx="1724025" cy="307975"/>
          </a:xfrm>
          <a:prstGeom prst="rightArrow">
            <a:avLst>
              <a:gd name="adj1" fmla="val 50000"/>
              <a:gd name="adj2" fmla="val 1399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Rectangle 13"/>
          <p:cNvSpPr>
            <a:spLocks noChangeArrowheads="1"/>
          </p:cNvSpPr>
          <p:nvPr/>
        </p:nvSpPr>
        <p:spPr bwMode="auto">
          <a:xfrm>
            <a:off x="5580063" y="4941888"/>
            <a:ext cx="2592387" cy="136683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имеет </a:t>
            </a:r>
            <a:endParaRPr lang="en-US" sz="1800" i="1"/>
          </a:p>
          <a:p>
            <a:pPr algn="ctr"/>
            <a:r>
              <a:rPr lang="ru-RU" sz="1800" i="1"/>
              <a:t>числовое значение</a:t>
            </a:r>
            <a:endParaRPr lang="en-US" sz="1800" i="1"/>
          </a:p>
          <a:p>
            <a:pPr algn="ctr"/>
            <a:r>
              <a:rPr lang="ru-RU" sz="2000" b="1" i="1">
                <a:solidFill>
                  <a:srgbClr val="FF0000"/>
                </a:solidFill>
              </a:rPr>
              <a:t>6,02*10</a:t>
            </a:r>
            <a:r>
              <a:rPr lang="ru-RU" sz="2000" b="1" i="1" baseline="30000">
                <a:solidFill>
                  <a:srgbClr val="FF0000"/>
                </a:solidFill>
              </a:rPr>
              <a:t>23</a:t>
            </a:r>
            <a:r>
              <a:rPr lang="ru-RU" sz="2000" b="1" baseline="300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228" name="AutoShape 15"/>
          <p:cNvSpPr>
            <a:spLocks noChangeArrowheads="1"/>
          </p:cNvSpPr>
          <p:nvPr/>
        </p:nvSpPr>
        <p:spPr bwMode="auto">
          <a:xfrm rot="-604016">
            <a:off x="3779838" y="3081338"/>
            <a:ext cx="1584325" cy="288925"/>
          </a:xfrm>
          <a:prstGeom prst="rightArrow">
            <a:avLst>
              <a:gd name="adj1" fmla="val 50000"/>
              <a:gd name="adj2" fmla="val 137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2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001000" cy="1216025"/>
          </a:xfrm>
        </p:spPr>
        <p:txBody>
          <a:bodyPr/>
          <a:lstStyle/>
          <a:p>
            <a:pPr eaLnBrk="1" hangingPunct="1"/>
            <a:r>
              <a:rPr lang="en-US" b="1" smtClean="0"/>
              <a:t>    </a:t>
            </a:r>
            <a:endParaRPr lang="ru-RU" smtClean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11560" y="2276475"/>
            <a:ext cx="3168278" cy="24479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/>
              <a:t>Молярная масса</a:t>
            </a:r>
            <a:r>
              <a:rPr lang="ru-RU" sz="2400" dirty="0"/>
              <a:t> -</a:t>
            </a:r>
            <a:endParaRPr lang="ru-RU" sz="2400" i="1" dirty="0"/>
          </a:p>
          <a:p>
            <a:pPr algn="ctr"/>
            <a:r>
              <a:rPr lang="en-US" sz="2000" i="1" dirty="0"/>
              <a:t>  </a:t>
            </a:r>
            <a:r>
              <a:rPr lang="ru-RU" sz="2000" i="1" dirty="0"/>
              <a:t>физическая</a:t>
            </a:r>
            <a:endParaRPr lang="en-US" sz="2000" i="1" dirty="0"/>
          </a:p>
          <a:p>
            <a:pPr algn="ctr"/>
            <a:r>
              <a:rPr lang="en-US" sz="2000" i="1" dirty="0"/>
              <a:t>   </a:t>
            </a:r>
            <a:r>
              <a:rPr lang="ru-RU" sz="2000" i="1" dirty="0"/>
              <a:t>величина,</a:t>
            </a:r>
            <a:endParaRPr lang="en-US" sz="2000" i="1" dirty="0"/>
          </a:p>
          <a:p>
            <a:pPr algn="ctr"/>
            <a:r>
              <a:rPr lang="en-US" sz="2000" i="1" dirty="0"/>
              <a:t>     </a:t>
            </a:r>
            <a:r>
              <a:rPr lang="ru-RU" sz="2000" i="1" dirty="0"/>
              <a:t>которая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580063" y="1268413"/>
            <a:ext cx="2592387" cy="12969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показывает</a:t>
            </a:r>
          </a:p>
          <a:p>
            <a:pPr algn="ctr"/>
            <a:r>
              <a:rPr lang="ru-RU" sz="1800" i="1" u="sng"/>
              <a:t>массу</a:t>
            </a:r>
          </a:p>
          <a:p>
            <a:pPr algn="ctr"/>
            <a:r>
              <a:rPr lang="ru-RU" sz="1800" b="1" i="1">
                <a:solidFill>
                  <a:srgbClr val="FF0000"/>
                </a:solidFill>
              </a:rPr>
              <a:t>в 1 моля</a:t>
            </a:r>
          </a:p>
          <a:p>
            <a:pPr algn="ctr"/>
            <a:r>
              <a:rPr lang="ru-RU" sz="1800" i="1"/>
              <a:t>вещества</a:t>
            </a:r>
            <a:r>
              <a:rPr lang="ru-RU" sz="1800"/>
              <a:t> 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580063" y="2708275"/>
            <a:ext cx="2592387" cy="1081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/>
              <a:t>Обозначается</a:t>
            </a:r>
          </a:p>
          <a:p>
            <a:pPr algn="ctr"/>
            <a:r>
              <a:rPr lang="ru-RU" sz="2400" b="1" i="1">
                <a:solidFill>
                  <a:srgbClr val="FF0000"/>
                </a:solidFill>
              </a:rPr>
              <a:t>М</a:t>
            </a:r>
            <a:endParaRPr lang="ru-RU" sz="2400" b="1" i="1" baseline="-25000">
              <a:solidFill>
                <a:srgbClr val="FF0000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5580063" y="3933825"/>
            <a:ext cx="2592387" cy="863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измеряется в </a:t>
            </a:r>
            <a:endParaRPr lang="en-US" sz="1800" i="1"/>
          </a:p>
          <a:p>
            <a:pPr algn="ctr"/>
            <a:r>
              <a:rPr lang="ru-RU" sz="1800" i="1"/>
              <a:t>      </a:t>
            </a:r>
            <a:r>
              <a:rPr lang="ru-RU" sz="1800" b="1" i="1">
                <a:solidFill>
                  <a:srgbClr val="FF0000"/>
                </a:solidFill>
              </a:rPr>
              <a:t>г/моль</a:t>
            </a:r>
            <a:endParaRPr lang="ru-RU" sz="1800" b="1" i="1" baseline="30000">
              <a:solidFill>
                <a:srgbClr val="FF0000"/>
              </a:solidFill>
            </a:endParaRP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 rot="-2017407">
            <a:off x="3779838" y="2133600"/>
            <a:ext cx="1665287" cy="279400"/>
          </a:xfrm>
          <a:prstGeom prst="rightArrow">
            <a:avLst>
              <a:gd name="adj1" fmla="val 50000"/>
              <a:gd name="adj2" fmla="val 1490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 rot="1197640">
            <a:off x="3771900" y="3836988"/>
            <a:ext cx="1516063" cy="295275"/>
          </a:xfrm>
          <a:prstGeom prst="rightArrow">
            <a:avLst>
              <a:gd name="adj1" fmla="val 50000"/>
              <a:gd name="adj2" fmla="val 1283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 rot="1795891">
            <a:off x="3716338" y="4745038"/>
            <a:ext cx="1724025" cy="307975"/>
          </a:xfrm>
          <a:prstGeom prst="rightArrow">
            <a:avLst>
              <a:gd name="adj1" fmla="val 50000"/>
              <a:gd name="adj2" fmla="val 1399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580063" y="4941888"/>
            <a:ext cx="2592387" cy="13668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>
                <a:solidFill>
                  <a:srgbClr val="FF0000"/>
                </a:solidFill>
              </a:rPr>
              <a:t>М</a:t>
            </a:r>
            <a:r>
              <a:rPr lang="en-US" sz="2400" b="1" i="1">
                <a:solidFill>
                  <a:srgbClr val="FF0000"/>
                </a:solidFill>
              </a:rPr>
              <a:t> </a:t>
            </a:r>
            <a:r>
              <a:rPr lang="ru-RU" sz="2400" b="1" i="1">
                <a:solidFill>
                  <a:srgbClr val="FF0000"/>
                </a:solidFill>
              </a:rPr>
              <a:t>=</a:t>
            </a:r>
            <a:r>
              <a:rPr lang="en-US" sz="2400" b="1" i="1">
                <a:solidFill>
                  <a:srgbClr val="FF0000"/>
                </a:solidFill>
              </a:rPr>
              <a:t> </a:t>
            </a:r>
            <a:r>
              <a:rPr lang="ru-RU" sz="2400" b="1" i="1">
                <a:solidFill>
                  <a:srgbClr val="FF0000"/>
                </a:solidFill>
              </a:rPr>
              <a:t>т/</a:t>
            </a:r>
            <a:r>
              <a:rPr lang="en-US" sz="2400" b="1" i="1">
                <a:solidFill>
                  <a:srgbClr val="FF0000"/>
                </a:solidFill>
              </a:rPr>
              <a:t>n</a:t>
            </a:r>
            <a:endParaRPr lang="ru-RU" sz="2400" b="1" i="1">
              <a:solidFill>
                <a:srgbClr val="FF0000"/>
              </a:solidFill>
            </a:endParaRPr>
          </a:p>
          <a:p>
            <a:pPr algn="ctr"/>
            <a:endParaRPr lang="ru-RU" sz="2400" b="1" baseline="30000">
              <a:solidFill>
                <a:srgbClr val="FF0000"/>
              </a:solidFill>
            </a:endParaRP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-604016">
            <a:off x="3779838" y="3081338"/>
            <a:ext cx="1584325" cy="288925"/>
          </a:xfrm>
          <a:prstGeom prst="rightArrow">
            <a:avLst>
              <a:gd name="adj1" fmla="val 50000"/>
              <a:gd name="adj2" fmla="val 137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827584" y="719391"/>
            <a:ext cx="4392487" cy="10980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</a:rPr>
              <a:t>Молярная масса вещества численно равна его относительной молекулярной массе.</a:t>
            </a: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 flipV="1">
            <a:off x="2627784" y="1817435"/>
            <a:ext cx="396043" cy="356394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23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Для расчёта количества 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643050"/>
            <a:ext cx="462017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М</a:t>
            </a:r>
            <a:endParaRPr lang="ru-RU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2928934"/>
            <a:ext cx="41357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125" indent="-255588" algn="ctr"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n=V/</a:t>
            </a:r>
            <a:r>
              <a:rPr lang="en-US" sz="8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8800" b="1" baseline="-25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4500570"/>
            <a:ext cx="46217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=N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8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18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 если число частиц известно?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1714488"/>
            <a:ext cx="447372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1 моле содержится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● 10 </a:t>
            </a:r>
            <a:r>
              <a:rPr lang="ru-RU" sz="36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частиц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Эта величина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азывается число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Авогадро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143380"/>
            <a:ext cx="46217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=N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8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19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 descr="Букет"/>
          <p:cNvSpPr>
            <a:spLocks noGrp="1" noChangeArrowheads="1"/>
          </p:cNvSpPr>
          <p:nvPr>
            <p:ph type="title"/>
          </p:nvPr>
        </p:nvSpPr>
        <p:spPr>
          <a:xfrm>
            <a:off x="3491880" y="836712"/>
            <a:ext cx="4355976" cy="2527250"/>
          </a:xfrm>
          <a:blipFill dpi="0" rotWithShape="1">
            <a:blip r:embed="rId2" cstate="email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rgbClr val="FF3300"/>
                </a:solidFill>
                <a:latin typeface="Comic Sans MS" pitchFamily="66" charset="0"/>
              </a:rPr>
              <a:t> </a:t>
            </a:r>
            <a:r>
              <a:rPr lang="ru-RU" sz="3200" b="1" i="1" dirty="0" err="1" smtClean="0">
                <a:solidFill>
                  <a:srgbClr val="FF3300"/>
                </a:solidFill>
                <a:latin typeface="Monotype Corsiva" pitchFamily="66" charset="0"/>
              </a:rPr>
              <a:t>Амедео</a:t>
            </a:r>
            <a:r>
              <a:rPr lang="ru-RU" sz="3200" b="1" i="1" dirty="0" smtClean="0">
                <a:solidFill>
                  <a:srgbClr val="FF3300"/>
                </a:solidFill>
                <a:latin typeface="Monotype Corsiva" pitchFamily="66" charset="0"/>
              </a:rPr>
              <a:t> Авогадро</a:t>
            </a:r>
            <a:br>
              <a:rPr lang="ru-RU" sz="3200" b="1" i="1" dirty="0" smtClean="0">
                <a:solidFill>
                  <a:srgbClr val="FF3300"/>
                </a:solidFill>
                <a:latin typeface="Monotype Corsiva" pitchFamily="66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latin typeface="Monotype Corsiva" pitchFamily="66" charset="0"/>
              </a:rPr>
              <a:t>высказал предположение в 1811 году, что</a:t>
            </a:r>
            <a:endParaRPr lang="ru-RU" dirty="0" smtClean="0"/>
          </a:p>
        </p:txBody>
      </p:sp>
      <p:pic>
        <p:nvPicPr>
          <p:cNvPr id="16387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lum bright="12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750" y="188913"/>
            <a:ext cx="2447925" cy="28082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55576" y="3789040"/>
            <a:ext cx="77048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 равных объемах различных газов при одинаковых условиях (температура, давление) содержится одинаковое число молекул.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600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8316" y="764704"/>
            <a:ext cx="4040188" cy="639762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Молярный объем газа </a:t>
            </a:r>
            <a:r>
              <a:rPr lang="en-US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Vm</a:t>
            </a:r>
            <a:r>
              <a:rPr lang="be-BY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412776"/>
            <a:ext cx="7571184" cy="4713387"/>
          </a:xfrm>
        </p:spPr>
        <p:txBody>
          <a:bodyPr/>
          <a:lstStyle/>
          <a:p>
            <a:pPr marL="0" indent="0">
              <a:buNone/>
            </a:pPr>
            <a:r>
              <a:rPr lang="be-BY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— 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величина, определяемая отношением объема данной порции газа </a:t>
            </a:r>
            <a:r>
              <a:rPr 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V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к химическому количеству вещества </a:t>
            </a:r>
            <a:r>
              <a:rPr 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n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в этой порции</a:t>
            </a:r>
            <a:r>
              <a:rPr lang="ru-RU" dirty="0" smtClean="0">
                <a:latin typeface="Comic Sans MS" pitchFamily="66" charset="0"/>
              </a:rPr>
              <a:t>: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7544" y="5949280"/>
            <a:ext cx="4041775" cy="639762"/>
          </a:xfrm>
        </p:spPr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Нормальные условия: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температура — 0°С </a:t>
            </a:r>
            <a:b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давление — 101,325 кПа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25908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9867"/>
            <a:ext cx="4041775" cy="114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663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001000" cy="1216025"/>
          </a:xfrm>
        </p:spPr>
        <p:txBody>
          <a:bodyPr/>
          <a:lstStyle/>
          <a:p>
            <a:pPr eaLnBrk="1" hangingPunct="1"/>
            <a:r>
              <a:rPr lang="en-US" b="1" smtClean="0"/>
              <a:t>    </a:t>
            </a:r>
            <a:endParaRPr lang="ru-RU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971550" y="2276475"/>
            <a:ext cx="2808288" cy="24479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 u="sng" dirty="0"/>
              <a:t>Молярный</a:t>
            </a:r>
            <a:endParaRPr lang="en-US" sz="2400" b="1" i="1" u="sng" dirty="0"/>
          </a:p>
          <a:p>
            <a:pPr algn="ctr"/>
            <a:r>
              <a:rPr lang="ru-RU" sz="2400" b="1" i="1" u="sng" dirty="0"/>
              <a:t> объем </a:t>
            </a:r>
            <a:r>
              <a:rPr lang="en-US" sz="2400" b="1" i="1" u="sng" dirty="0"/>
              <a:t>-</a:t>
            </a:r>
          </a:p>
          <a:p>
            <a:pPr algn="ctr"/>
            <a:r>
              <a:rPr lang="ru-RU" sz="1800" i="1" dirty="0"/>
              <a:t>физическая</a:t>
            </a:r>
            <a:endParaRPr lang="en-US" sz="1800" i="1" dirty="0"/>
          </a:p>
          <a:p>
            <a:pPr algn="ctr"/>
            <a:r>
              <a:rPr lang="ru-RU" sz="1800" i="1" dirty="0"/>
              <a:t>величина,</a:t>
            </a:r>
            <a:endParaRPr lang="en-US" sz="1800" i="1" dirty="0"/>
          </a:p>
          <a:p>
            <a:pPr algn="ctr"/>
            <a:r>
              <a:rPr lang="ru-RU" sz="1800" i="1" dirty="0"/>
              <a:t>которая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580063" y="476250"/>
            <a:ext cx="2592387" cy="23764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 b="1" i="1" dirty="0"/>
          </a:p>
          <a:p>
            <a:pPr algn="ctr"/>
            <a:r>
              <a:rPr lang="ru-RU" sz="1800" b="1" i="1" dirty="0"/>
              <a:t>показывает</a:t>
            </a:r>
          </a:p>
          <a:p>
            <a:pPr algn="ctr"/>
            <a:r>
              <a:rPr lang="ru-RU" sz="1800" b="1" i="1" dirty="0"/>
              <a:t>объем,</a:t>
            </a:r>
          </a:p>
          <a:p>
            <a:pPr algn="ctr"/>
            <a:r>
              <a:rPr lang="ru-RU" sz="1800" b="1" i="1" dirty="0"/>
              <a:t>который</a:t>
            </a:r>
          </a:p>
          <a:p>
            <a:pPr algn="ctr"/>
            <a:r>
              <a:rPr lang="ru-RU" sz="1800" b="1" i="1" dirty="0"/>
              <a:t>занимает</a:t>
            </a:r>
          </a:p>
          <a:p>
            <a:pPr algn="ctr"/>
            <a:r>
              <a:rPr lang="ru-RU" sz="1800" b="1" i="1" dirty="0"/>
              <a:t>любой газ</a:t>
            </a:r>
          </a:p>
          <a:p>
            <a:pPr algn="ctr"/>
            <a:r>
              <a:rPr lang="ru-RU" sz="1800" b="1" i="1" dirty="0"/>
              <a:t>      количеством</a:t>
            </a:r>
          </a:p>
          <a:p>
            <a:pPr algn="ctr"/>
            <a:r>
              <a:rPr lang="ru-RU" sz="1800" b="1" i="1" dirty="0"/>
              <a:t>вещества</a:t>
            </a:r>
          </a:p>
          <a:p>
            <a:pPr algn="ctr"/>
            <a:r>
              <a:rPr lang="ru-RU" sz="1800" b="1" i="1" dirty="0">
                <a:solidFill>
                  <a:srgbClr val="FF0000"/>
                </a:solidFill>
              </a:rPr>
              <a:t>1 моль</a:t>
            </a:r>
          </a:p>
          <a:p>
            <a:pPr algn="ctr"/>
            <a:r>
              <a:rPr lang="ru-RU" sz="1800" dirty="0"/>
              <a:t> 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580063" y="2997200"/>
            <a:ext cx="2592387" cy="1008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/>
              <a:t>Обозначается</a:t>
            </a:r>
          </a:p>
          <a:p>
            <a:pPr algn="ctr"/>
            <a:r>
              <a:rPr lang="en-US" sz="2000" b="1" i="1">
                <a:solidFill>
                  <a:srgbClr val="FF0000"/>
                </a:solidFill>
              </a:rPr>
              <a:t>Vm</a:t>
            </a:r>
            <a:endParaRPr lang="ru-RU" sz="2000" b="1">
              <a:solidFill>
                <a:srgbClr val="FF0000"/>
              </a:solidFill>
            </a:endParaRPr>
          </a:p>
          <a:p>
            <a:pPr algn="ctr"/>
            <a:endParaRPr lang="ru-RU" sz="2000" b="1" i="1" baseline="-25000">
              <a:solidFill>
                <a:srgbClr val="FF0000"/>
              </a:solidFill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580063" y="4149725"/>
            <a:ext cx="2592387" cy="863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измеряется в </a:t>
            </a:r>
            <a:endParaRPr lang="en-US" sz="1800" i="1"/>
          </a:p>
          <a:p>
            <a:pPr algn="ctr"/>
            <a:r>
              <a:rPr lang="ru-RU" sz="1800" i="1"/>
              <a:t>      </a:t>
            </a:r>
            <a:r>
              <a:rPr lang="ru-RU" sz="1800" b="1" i="1">
                <a:solidFill>
                  <a:srgbClr val="FF0000"/>
                </a:solidFill>
              </a:rPr>
              <a:t>л/моль</a:t>
            </a:r>
            <a:endParaRPr lang="ru-RU" sz="1800" b="1" i="1" baseline="30000">
              <a:solidFill>
                <a:srgbClr val="FF0000"/>
              </a:solidFill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 rot="-2017407">
            <a:off x="3779838" y="2133600"/>
            <a:ext cx="1665287" cy="279400"/>
          </a:xfrm>
          <a:prstGeom prst="rightArrow">
            <a:avLst>
              <a:gd name="adj1" fmla="val 50000"/>
              <a:gd name="adj2" fmla="val 1490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 rot="1197640">
            <a:off x="3771900" y="3836988"/>
            <a:ext cx="1516063" cy="295275"/>
          </a:xfrm>
          <a:prstGeom prst="rightArrow">
            <a:avLst>
              <a:gd name="adj1" fmla="val 50000"/>
              <a:gd name="adj2" fmla="val 1283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 rot="1795891">
            <a:off x="3716338" y="4745038"/>
            <a:ext cx="1724025" cy="307975"/>
          </a:xfrm>
          <a:prstGeom prst="rightArrow">
            <a:avLst>
              <a:gd name="adj1" fmla="val 50000"/>
              <a:gd name="adj2" fmla="val 1399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5580063" y="5157788"/>
            <a:ext cx="2592387" cy="1150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solidFill>
                  <a:srgbClr val="FF0000"/>
                </a:solidFill>
              </a:rPr>
              <a:t>Vm </a:t>
            </a:r>
            <a:r>
              <a:rPr lang="ru-RU" sz="2400" b="1" i="1">
                <a:solidFill>
                  <a:srgbClr val="FF0000"/>
                </a:solidFill>
              </a:rPr>
              <a:t>=</a:t>
            </a:r>
            <a:r>
              <a:rPr lang="en-US" sz="2400" b="1" i="1">
                <a:solidFill>
                  <a:srgbClr val="FF0000"/>
                </a:solidFill>
              </a:rPr>
              <a:t> V</a:t>
            </a:r>
            <a:r>
              <a:rPr lang="ru-RU" sz="2400" b="1" i="1">
                <a:solidFill>
                  <a:srgbClr val="FF0000"/>
                </a:solidFill>
              </a:rPr>
              <a:t>/</a:t>
            </a:r>
            <a:r>
              <a:rPr lang="en-US" sz="2400" b="1" i="1">
                <a:solidFill>
                  <a:srgbClr val="FF0000"/>
                </a:solidFill>
              </a:rPr>
              <a:t>n</a:t>
            </a:r>
            <a:endParaRPr lang="ru-RU" sz="2400" b="1" i="1">
              <a:solidFill>
                <a:srgbClr val="FF0000"/>
              </a:solidFill>
            </a:endParaRPr>
          </a:p>
          <a:p>
            <a:pPr algn="ctr"/>
            <a:endParaRPr lang="ru-RU" sz="2400" b="1" baseline="30000">
              <a:solidFill>
                <a:srgbClr val="FF0000"/>
              </a:solidFill>
            </a:endParaRP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 rot="-227751">
            <a:off x="3924300" y="3068638"/>
            <a:ext cx="1512888" cy="288925"/>
          </a:xfrm>
          <a:prstGeom prst="rightArrow">
            <a:avLst>
              <a:gd name="adj1" fmla="val 50000"/>
              <a:gd name="adj2" fmla="val 1309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971550" y="5229225"/>
            <a:ext cx="3384426" cy="1008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i="1"/>
              <a:t>При н.у. </a:t>
            </a:r>
            <a:r>
              <a:rPr lang="en-US" sz="1800" i="1"/>
              <a:t>Vm=22</a:t>
            </a:r>
            <a:r>
              <a:rPr lang="ru-RU" sz="1800" i="1"/>
              <a:t>,</a:t>
            </a:r>
            <a:r>
              <a:rPr lang="en-US" sz="1800" i="1"/>
              <a:t>4</a:t>
            </a:r>
            <a:r>
              <a:rPr lang="ru-RU" sz="1800" i="1"/>
              <a:t>л/моль</a:t>
            </a:r>
          </a:p>
        </p:txBody>
      </p:sp>
    </p:spTree>
    <p:extLst>
      <p:ext uri="{BB962C8B-B14F-4D97-AF65-F5344CB8AC3E}">
        <p14:creationId xmlns:p14="http://schemas.microsoft.com/office/powerpoint/2010/main" xmlns="" val="329037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Производные формулы 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Иванова Г.А. </a:t>
            </a:r>
            <a:r>
              <a:rPr lang="en-US" smtClean="0"/>
              <a:t>gale993@yandex.ru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D7B12-46C9-4695-BC65-F770E8D8236B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643050"/>
            <a:ext cx="43460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baseline="300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8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3071810"/>
            <a:ext cx="45930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125" indent="-255588" algn="ctr"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V=n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8800" b="1" baseline="-25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500570"/>
            <a:ext cx="453521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=n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baseline="30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●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88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06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268760"/>
            <a:ext cx="7054552" cy="53285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3200" dirty="0" smtClean="0"/>
              <a:t>Отношение </a:t>
            </a:r>
            <a:r>
              <a:rPr lang="ru-RU" sz="3200" dirty="0"/>
              <a:t>массы растворимого вещества к общей массе раствора называют </a:t>
            </a:r>
            <a:r>
              <a:rPr lang="ru-RU" sz="36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массовой долей </a:t>
            </a:r>
            <a:r>
              <a:rPr lang="ru-RU" sz="3200" dirty="0"/>
              <a:t>растворенного вещества. </a:t>
            </a:r>
            <a:endParaRPr lang="ru-RU" sz="3200" dirty="0" smtClean="0"/>
          </a:p>
          <a:p>
            <a:pPr>
              <a:buNone/>
            </a:pPr>
            <a:endParaRPr lang="ru-RU" sz="3200" dirty="0"/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   </a:t>
            </a:r>
            <a:r>
              <a:rPr lang="ru-RU" sz="2800" i="1" dirty="0" smtClean="0"/>
              <a:t>Массовую долю обозначают греческой буквой W (омега) и выражают в долях единицы или процентах.</a:t>
            </a:r>
            <a:endParaRPr lang="ru-RU" sz="3200" i="1" dirty="0"/>
          </a:p>
        </p:txBody>
      </p:sp>
      <p:pic>
        <p:nvPicPr>
          <p:cNvPr id="4" name="Рисунок 3" descr="http://festival.1september.ru/articles/415363/img2.gif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3825044"/>
            <a:ext cx="1944216" cy="64807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://festival.1september.ru/articles/415363/img1.gif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3900888"/>
            <a:ext cx="2016224" cy="64807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404664"/>
            <a:ext cx="1100023" cy="1805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6428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 Вещества – это то, из чего состоят тела</a:t>
            </a:r>
          </a:p>
        </p:txBody>
      </p:sp>
      <p:pic>
        <p:nvPicPr>
          <p:cNvPr id="14339" name="Picture 5" descr="9875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624" y="1917187"/>
            <a:ext cx="1762125" cy="2590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57400"/>
            <a:ext cx="358140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3" descr="1178559930_f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169227" y="4653136"/>
            <a:ext cx="1943100" cy="2102799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14" descr="0000024864-preview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19800" y="4419600"/>
            <a:ext cx="1624013" cy="21891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4" name="AutoShape 15"/>
          <p:cNvSpPr>
            <a:spLocks noChangeArrowheads="1"/>
          </p:cNvSpPr>
          <p:nvPr/>
        </p:nvSpPr>
        <p:spPr bwMode="auto">
          <a:xfrm>
            <a:off x="3276600" y="2590800"/>
            <a:ext cx="1676400" cy="304800"/>
          </a:xfrm>
          <a:prstGeom prst="leftArrow">
            <a:avLst>
              <a:gd name="adj1" fmla="val 50000"/>
              <a:gd name="adj2" fmla="val 1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AutoShape 16"/>
          <p:cNvSpPr>
            <a:spLocks noChangeArrowheads="1"/>
          </p:cNvSpPr>
          <p:nvPr/>
        </p:nvSpPr>
        <p:spPr bwMode="auto">
          <a:xfrm>
            <a:off x="6553200" y="3124200"/>
            <a:ext cx="304800" cy="12192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AutoShape 17"/>
          <p:cNvSpPr>
            <a:spLocks noChangeArrowheads="1"/>
          </p:cNvSpPr>
          <p:nvPr/>
        </p:nvSpPr>
        <p:spPr bwMode="auto">
          <a:xfrm rot="-2766212">
            <a:off x="3733800" y="3581400"/>
            <a:ext cx="1676400" cy="381000"/>
          </a:xfrm>
          <a:prstGeom prst="leftArrow">
            <a:avLst>
              <a:gd name="adj1" fmla="val 50000"/>
              <a:gd name="adj2" fmla="val 11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4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4674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Оцените своё состояние после урок</a:t>
            </a:r>
            <a:b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dirty="0" smtClean="0"/>
          </a:p>
        </p:txBody>
      </p:sp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038"/>
            <a:ext cx="1646237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636838"/>
            <a:ext cx="18113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492375"/>
            <a:ext cx="1335088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611188" y="4660404"/>
            <a:ext cx="77057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i="1" dirty="0"/>
              <a:t>Мне хорошо                           Как всегда                     </a:t>
            </a:r>
            <a:r>
              <a:rPr lang="ru-RU" i="1" dirty="0" smtClean="0"/>
              <a:t>унылое                                      </a:t>
            </a:r>
            <a:r>
              <a:rPr lang="ru-RU" i="1" dirty="0"/>
              <a:t>Я много знаю                        </a:t>
            </a:r>
            <a:r>
              <a:rPr lang="ru-RU" i="1" dirty="0" smtClean="0"/>
              <a:t> </a:t>
            </a:r>
            <a:r>
              <a:rPr lang="ru-RU" i="1" dirty="0"/>
              <a:t>Я </a:t>
            </a:r>
            <a:r>
              <a:rPr lang="ru-RU" i="1" dirty="0" smtClean="0"/>
              <a:t>плохо </a:t>
            </a:r>
            <a:r>
              <a:rPr lang="ru-RU" i="1" dirty="0"/>
              <a:t>понял                                                 </a:t>
            </a:r>
          </a:p>
          <a:p>
            <a:r>
              <a:rPr lang="ru-RU" i="1" dirty="0"/>
              <a:t>и умею</a:t>
            </a:r>
            <a:r>
              <a:rPr lang="ru-RU" dirty="0"/>
              <a:t>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8070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899592" y="2016440"/>
            <a:ext cx="6696744" cy="1143008"/>
            <a:chOff x="971030" y="1345734"/>
            <a:chExt cx="6696744" cy="1143008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1115046" y="1345734"/>
              <a:ext cx="6552728" cy="1143008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71030" y="1353909"/>
              <a:ext cx="6696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800080"/>
                  </a:solidFill>
                </a:rPr>
                <a:t>Химический элемент</a:t>
              </a:r>
              <a:endParaRPr lang="ru-RU" sz="3600" b="1" dirty="0">
                <a:solidFill>
                  <a:srgbClr val="80008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01974" y="4212899"/>
            <a:ext cx="3143272" cy="1357322"/>
            <a:chOff x="642910" y="3214686"/>
            <a:chExt cx="3143272" cy="135732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42910" y="3214686"/>
              <a:ext cx="3143272" cy="1357322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2" action="ppaction://hlinksldjump"/>
            </p:cNvPr>
            <p:cNvSpPr txBox="1"/>
            <p:nvPr/>
          </p:nvSpPr>
          <p:spPr>
            <a:xfrm>
              <a:off x="714348" y="3500438"/>
              <a:ext cx="2928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rgbClr val="800080"/>
                  </a:solidFill>
                </a:rPr>
                <a:t>металл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783979" y="4221088"/>
            <a:ext cx="3857652" cy="1357322"/>
            <a:chOff x="642910" y="3214686"/>
            <a:chExt cx="3143272" cy="135732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42910" y="3214686"/>
              <a:ext cx="3143272" cy="1357322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/>
          </p:nvSpPr>
          <p:spPr>
            <a:xfrm>
              <a:off x="785786" y="3500438"/>
              <a:ext cx="27860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rgbClr val="800080"/>
                  </a:solidFill>
                </a:rPr>
                <a:t>неметалл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00034" y="585597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Химический элемент </a:t>
            </a:r>
            <a:r>
              <a:rPr lang="ru-RU" sz="3600" b="1" dirty="0" smtClean="0"/>
              <a:t>– определенный вид атома.</a:t>
            </a:r>
            <a:endParaRPr lang="ru-RU" sz="36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1619672" y="3126554"/>
            <a:ext cx="2143140" cy="714380"/>
          </a:xfrm>
          <a:prstGeom prst="straightConnector1">
            <a:avLst/>
          </a:prstGeom>
          <a:ln w="762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20072" y="3126554"/>
            <a:ext cx="2286016" cy="785818"/>
          </a:xfrm>
          <a:prstGeom prst="straightConnector1">
            <a:avLst/>
          </a:prstGeom>
          <a:ln w="762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793280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75"/>
            <a:ext cx="9144000" cy="1066800"/>
          </a:xfrm>
          <a:blipFill>
            <a:blip r:embed="rId2" cstate="email"/>
            <a:tile tx="0" ty="0" sx="100000" sy="100000" flip="none" algn="tl"/>
          </a:blipFill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План характеристики элемента: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4464496"/>
          </a:xfrm>
          <a:solidFill>
            <a:schemeClr val="bg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1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. Символ и название.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2. Положение в ПСХЭ.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3. Строение атома.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4. Электронная конфигурация.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5. Структурная конфигурация.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6. Формула и характер высшего оксида.</a:t>
            </a:r>
          </a:p>
          <a:p>
            <a:pPr marL="109728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7.  Формула </a:t>
            </a:r>
            <a:r>
              <a:rPr lang="ru-RU" sz="2800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гидроксидного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соединения.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41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Ион - </a:t>
            </a: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412776"/>
            <a:ext cx="5484812" cy="4458816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/>
              <a:t>Заряженная частица вещества</a:t>
            </a:r>
          </a:p>
          <a:p>
            <a:pPr marL="0" indent="0">
              <a:buNone/>
            </a:pPr>
            <a:endParaRPr lang="ru-RU" sz="3600" b="1" dirty="0"/>
          </a:p>
          <a:p>
            <a:pPr marL="0" indent="0">
              <a:buNone/>
            </a:pPr>
            <a:r>
              <a:rPr lang="en-US" sz="4400" b="1" dirty="0" smtClean="0"/>
              <a:t>NA</a:t>
            </a:r>
            <a:r>
              <a:rPr lang="en-US" sz="4400" b="1" baseline="30000" dirty="0" smtClean="0"/>
              <a:t>+</a:t>
            </a:r>
            <a:r>
              <a:rPr lang="ru-RU" sz="4400" b="1" dirty="0" smtClean="0"/>
              <a:t>,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Cl</a:t>
            </a:r>
            <a:r>
              <a:rPr lang="en-US" sz="4400" b="1" baseline="30000" dirty="0" smtClean="0"/>
              <a:t>-</a:t>
            </a:r>
            <a:r>
              <a:rPr lang="en-US" sz="4400" b="1" dirty="0" smtClean="0"/>
              <a:t> </a:t>
            </a:r>
            <a:r>
              <a:rPr lang="ru-RU" sz="4400" b="1" dirty="0" smtClean="0"/>
              <a:t>, </a:t>
            </a:r>
          </a:p>
          <a:p>
            <a:pPr marL="0" indent="0">
              <a:buNone/>
            </a:pPr>
            <a:r>
              <a:rPr lang="en-US" sz="4400" b="1" dirty="0" smtClean="0"/>
              <a:t>SO</a:t>
            </a:r>
            <a:r>
              <a:rPr lang="en-US" sz="4400" b="1" baseline="-25000" dirty="0" smtClean="0"/>
              <a:t>4</a:t>
            </a:r>
            <a:r>
              <a:rPr lang="en-US" sz="4400" b="1" dirty="0" smtClean="0"/>
              <a:t> </a:t>
            </a:r>
            <a:r>
              <a:rPr lang="en-US" sz="4400" b="1" baseline="30000" dirty="0" smtClean="0"/>
              <a:t>2-</a:t>
            </a:r>
            <a:r>
              <a:rPr lang="ru-RU" sz="4400" b="1" dirty="0" smtClean="0"/>
              <a:t>,</a:t>
            </a:r>
            <a:r>
              <a:rPr lang="en-US" sz="4400" b="1" dirty="0" smtClean="0"/>
              <a:t> Al</a:t>
            </a:r>
            <a:r>
              <a:rPr lang="en-US" sz="4400" b="1" baseline="30000" dirty="0" smtClean="0"/>
              <a:t>3+</a:t>
            </a:r>
            <a:endParaRPr lang="ru-RU" sz="4400" b="1" baseline="30000" dirty="0"/>
          </a:p>
        </p:txBody>
      </p:sp>
    </p:spTree>
    <p:extLst>
      <p:ext uri="{BB962C8B-B14F-4D97-AF65-F5344CB8AC3E}">
        <p14:creationId xmlns:p14="http://schemas.microsoft.com/office/powerpoint/2010/main" xmlns="" val="132835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Document"/>
          <p:cNvSpPr>
            <a:spLocks noEditPoints="1" noChangeArrowheads="1"/>
          </p:cNvSpPr>
          <p:nvPr/>
        </p:nvSpPr>
        <p:spPr bwMode="auto">
          <a:xfrm>
            <a:off x="323850" y="2276475"/>
            <a:ext cx="4176713" cy="42481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kumimoji="0" lang="ru-RU" sz="3200" b="1" i="1">
                <a:solidFill>
                  <a:srgbClr val="0000FF"/>
                </a:solidFill>
                <a:latin typeface="Georgia" pitchFamily="18" charset="0"/>
              </a:rPr>
              <a:t>это вещества, состоящие из атомов одного химического элемента</a:t>
            </a:r>
          </a:p>
          <a:p>
            <a:pPr>
              <a:defRPr/>
            </a:pPr>
            <a:endParaRPr lang="ru-RU" sz="3200" b="1" i="1">
              <a:latin typeface="Georgia" pitchFamily="18" charset="0"/>
            </a:endParaRPr>
          </a:p>
        </p:txBody>
      </p:sp>
      <p:sp>
        <p:nvSpPr>
          <p:cNvPr id="12313" name="Document"/>
          <p:cNvSpPr>
            <a:spLocks noEditPoints="1" noChangeArrowheads="1"/>
          </p:cNvSpPr>
          <p:nvPr/>
        </p:nvSpPr>
        <p:spPr bwMode="auto">
          <a:xfrm>
            <a:off x="4716463" y="2276475"/>
            <a:ext cx="4032250" cy="424815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kumimoji="0" lang="ru-RU" sz="3200" b="1" i="1">
                <a:solidFill>
                  <a:srgbClr val="0000FF"/>
                </a:solidFill>
                <a:latin typeface="Georgia" pitchFamily="18" charset="0"/>
              </a:rPr>
              <a:t>это вещества, состоящие из атомов двух или нескольких химических элементов</a:t>
            </a:r>
          </a:p>
          <a:p>
            <a:pPr>
              <a:defRPr/>
            </a:pPr>
            <a:endParaRPr lang="ru-RU" sz="3200" b="1" i="1">
              <a:latin typeface="Georgia" pitchFamily="18" charset="0"/>
            </a:endParaRPr>
          </a:p>
        </p:txBody>
      </p:sp>
      <p:grpSp>
        <p:nvGrpSpPr>
          <p:cNvPr id="1029" name="Rectangle 5"/>
          <p:cNvGrpSpPr>
            <a:grpSpLocks noChangeAspect="1"/>
          </p:cNvGrpSpPr>
          <p:nvPr/>
        </p:nvGrpSpPr>
        <p:grpSpPr bwMode="auto">
          <a:xfrm>
            <a:off x="539750" y="333375"/>
            <a:ext cx="8064500" cy="1871663"/>
            <a:chOff x="1134" y="1272"/>
            <a:chExt cx="1872" cy="720"/>
          </a:xfrm>
        </p:grpSpPr>
        <p:sp>
          <p:nvSpPr>
            <p:cNvPr id="1042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34" y="1272"/>
              <a:ext cx="187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cxnSp>
          <p:nvCxnSpPr>
            <p:cNvPr id="1043" name="_s12299"/>
            <p:cNvCxnSpPr>
              <a:cxnSpLocks noChangeShapeType="1"/>
              <a:stCxn id="1047" idx="0"/>
              <a:endCxn id="1045" idx="2"/>
            </p:cNvCxnSpPr>
            <p:nvPr/>
          </p:nvCxnSpPr>
          <p:spPr bwMode="auto">
            <a:xfrm rot="5400000" flipH="1">
              <a:off x="2250" y="1380"/>
              <a:ext cx="144" cy="504"/>
            </a:xfrm>
            <a:prstGeom prst="bentConnector3">
              <a:avLst>
                <a:gd name="adj1" fmla="val 967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44" name="_s12298"/>
            <p:cNvCxnSpPr>
              <a:cxnSpLocks noChangeShapeType="1"/>
              <a:stCxn id="1046" idx="0"/>
              <a:endCxn id="1045" idx="2"/>
            </p:cNvCxnSpPr>
            <p:nvPr/>
          </p:nvCxnSpPr>
          <p:spPr bwMode="auto">
            <a:xfrm rot="-5400000">
              <a:off x="1746" y="1380"/>
              <a:ext cx="144" cy="504"/>
            </a:xfrm>
            <a:prstGeom prst="bentConnector3">
              <a:avLst>
                <a:gd name="adj1" fmla="val 967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045" name="_s12294"/>
            <p:cNvSpPr>
              <a:spLocks noChangeArrowheads="1"/>
            </p:cNvSpPr>
            <p:nvPr/>
          </p:nvSpPr>
          <p:spPr bwMode="auto">
            <a:xfrm>
              <a:off x="1638" y="12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3800" i="1">
                  <a:latin typeface="Georgia" pitchFamily="18" charset="0"/>
                </a:rPr>
                <a:t>Вещества</a:t>
              </a:r>
            </a:p>
          </p:txBody>
        </p:sp>
        <p:sp>
          <p:nvSpPr>
            <p:cNvPr id="1046" name="_s12295"/>
            <p:cNvSpPr>
              <a:spLocks noChangeArrowheads="1"/>
            </p:cNvSpPr>
            <p:nvPr/>
          </p:nvSpPr>
          <p:spPr bwMode="auto"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3800" i="1">
                  <a:latin typeface="Georgia" pitchFamily="18" charset="0"/>
                </a:rPr>
                <a:t>Простые</a:t>
              </a:r>
              <a:r>
                <a:rPr lang="ru-RU" sz="4200" i="1">
                  <a:latin typeface="Georgia" pitchFamily="18" charset="0"/>
                </a:rPr>
                <a:t> </a:t>
              </a:r>
            </a:p>
          </p:txBody>
        </p:sp>
        <p:sp>
          <p:nvSpPr>
            <p:cNvPr id="1047" name="_s12296"/>
            <p:cNvSpPr>
              <a:spLocks noChangeArrowheads="1"/>
            </p:cNvSpPr>
            <p:nvPr/>
          </p:nvSpPr>
          <p:spPr bwMode="auto">
            <a:xfrm>
              <a:off x="2142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3800" i="1" dirty="0">
                  <a:latin typeface="Georgia" pitchFamily="18" charset="0"/>
                </a:rPr>
                <a:t>Сложные</a:t>
              </a:r>
              <a:r>
                <a:rPr lang="ru-RU" sz="1900" dirty="0"/>
                <a:t> </a:t>
              </a:r>
            </a:p>
          </p:txBody>
        </p:sp>
      </p:grpSp>
      <p:graphicFrame>
        <p:nvGraphicFramePr>
          <p:cNvPr id="1026" name="Object 3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235825" y="5373688"/>
          <a:ext cx="1439863" cy="649287"/>
        </p:xfrm>
        <a:graphic>
          <a:graphicData uri="http://schemas.openxmlformats.org/presentationml/2006/ole">
            <p:oleObj spid="_x0000_s2064" name="Точечный рисунок" r:id="rId3" imgW="1333333" imgH="600159" progId="PBrush">
              <p:embed/>
            </p:oleObj>
          </a:graphicData>
        </a:graphic>
      </p:graphicFrame>
      <p:grpSp>
        <p:nvGrpSpPr>
          <p:cNvPr id="1030" name="Group 48"/>
          <p:cNvGrpSpPr>
            <a:grpSpLocks/>
          </p:cNvGrpSpPr>
          <p:nvPr/>
        </p:nvGrpSpPr>
        <p:grpSpPr bwMode="auto">
          <a:xfrm>
            <a:off x="1835150" y="5445125"/>
            <a:ext cx="1512888" cy="936625"/>
            <a:chOff x="1156" y="3430"/>
            <a:chExt cx="953" cy="590"/>
          </a:xfrm>
        </p:grpSpPr>
        <p:pic>
          <p:nvPicPr>
            <p:cNvPr id="1038" name="Picture 43" descr="н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19" t="10872" r="85963" b="77338"/>
            <a:stretch>
              <a:fillRect/>
            </a:stretch>
          </p:blipFill>
          <p:spPr bwMode="auto">
            <a:xfrm>
              <a:off x="1156" y="3430"/>
              <a:ext cx="544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н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19" t="10872" r="85963" b="77338"/>
            <a:stretch>
              <a:fillRect/>
            </a:stretch>
          </p:blipFill>
          <p:spPr bwMode="auto">
            <a:xfrm>
              <a:off x="1565" y="3430"/>
              <a:ext cx="544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0" name="Text Box 45"/>
            <p:cNvSpPr txBox="1">
              <a:spLocks noChangeArrowheads="1"/>
            </p:cNvSpPr>
            <p:nvPr/>
          </p:nvSpPr>
          <p:spPr bwMode="auto">
            <a:xfrm>
              <a:off x="1247" y="3566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/>
                <a:t>H</a:t>
              </a:r>
              <a:endParaRPr lang="ru-RU" sz="2800" b="1"/>
            </a:p>
          </p:txBody>
        </p:sp>
        <p:sp>
          <p:nvSpPr>
            <p:cNvPr id="1041" name="Text Box 46"/>
            <p:cNvSpPr txBox="1">
              <a:spLocks noChangeArrowheads="1"/>
            </p:cNvSpPr>
            <p:nvPr/>
          </p:nvSpPr>
          <p:spPr bwMode="auto">
            <a:xfrm>
              <a:off x="1701" y="3566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/>
                <a:t>H</a:t>
              </a:r>
              <a:endParaRPr lang="ru-RU" sz="2800" b="1"/>
            </a:p>
          </p:txBody>
        </p:sp>
      </p:grpSp>
      <p:grpSp>
        <p:nvGrpSpPr>
          <p:cNvPr id="1031" name="Group 53"/>
          <p:cNvGrpSpPr>
            <a:grpSpLocks/>
          </p:cNvGrpSpPr>
          <p:nvPr/>
        </p:nvGrpSpPr>
        <p:grpSpPr bwMode="auto">
          <a:xfrm>
            <a:off x="3348038" y="4365625"/>
            <a:ext cx="863600" cy="863600"/>
            <a:chOff x="2109" y="2750"/>
            <a:chExt cx="544" cy="544"/>
          </a:xfrm>
        </p:grpSpPr>
        <p:pic>
          <p:nvPicPr>
            <p:cNvPr id="1036" name="Picture 5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2750"/>
              <a:ext cx="54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7" name="Text Box 52"/>
            <p:cNvSpPr txBox="1">
              <a:spLocks noChangeArrowheads="1"/>
            </p:cNvSpPr>
            <p:nvPr/>
          </p:nvSpPr>
          <p:spPr bwMode="auto">
            <a:xfrm>
              <a:off x="2154" y="2886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Georgia" pitchFamily="18" charset="0"/>
                </a:rPr>
                <a:t>Cu</a:t>
              </a:r>
              <a:endParaRPr lang="ru-RU" sz="2800" b="1">
                <a:solidFill>
                  <a:schemeClr val="bg1"/>
                </a:solidFill>
                <a:latin typeface="Georgia" pitchFamily="18" charset="0"/>
              </a:endParaRPr>
            </a:p>
          </p:txBody>
        </p:sp>
      </p:grpSp>
      <p:pic>
        <p:nvPicPr>
          <p:cNvPr id="1032" name="Picture 5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5300663"/>
            <a:ext cx="1439863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3" name="Group 57"/>
          <p:cNvGrpSpPr>
            <a:grpSpLocks/>
          </p:cNvGrpSpPr>
          <p:nvPr/>
        </p:nvGrpSpPr>
        <p:grpSpPr bwMode="auto">
          <a:xfrm>
            <a:off x="5795963" y="5661025"/>
            <a:ext cx="1225550" cy="590550"/>
            <a:chOff x="3696" y="3521"/>
            <a:chExt cx="772" cy="372"/>
          </a:xfrm>
        </p:grpSpPr>
        <p:sp>
          <p:nvSpPr>
            <p:cNvPr id="1034" name="Text Box 55"/>
            <p:cNvSpPr txBox="1">
              <a:spLocks noChangeArrowheads="1"/>
            </p:cNvSpPr>
            <p:nvPr/>
          </p:nvSpPr>
          <p:spPr bwMode="auto">
            <a:xfrm>
              <a:off x="3696" y="3566"/>
              <a:ext cx="2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Georgia" pitchFamily="18" charset="0"/>
                </a:rPr>
                <a:t>H</a:t>
              </a:r>
              <a:endParaRPr lang="ru-RU" sz="2800" b="1">
                <a:latin typeface="Georgia" pitchFamily="18" charset="0"/>
              </a:endParaRPr>
            </a:p>
          </p:txBody>
        </p:sp>
        <p:sp>
          <p:nvSpPr>
            <p:cNvPr id="1035" name="Text Box 56"/>
            <p:cNvSpPr txBox="1">
              <a:spLocks noChangeArrowheads="1"/>
            </p:cNvSpPr>
            <p:nvPr/>
          </p:nvSpPr>
          <p:spPr bwMode="auto">
            <a:xfrm>
              <a:off x="4014" y="3521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latin typeface="Georgia" pitchFamily="18" charset="0"/>
                </a:rPr>
                <a:t>Cl</a:t>
              </a:r>
              <a:endParaRPr lang="ru-RU" sz="2800" b="1">
                <a:latin typeface="Georg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2140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88322" y="828020"/>
            <a:ext cx="8001000" cy="838200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Сложные вещества- химические соединения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pic>
        <p:nvPicPr>
          <p:cNvPr id="2060" name="Picture 4" descr="album_1107205053_5809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151732"/>
            <a:ext cx="16446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Organization Chart 6"/>
          <p:cNvGrpSpPr>
            <a:grpSpLocks/>
          </p:cNvGrpSpPr>
          <p:nvPr/>
        </p:nvGrpSpPr>
        <p:grpSpPr bwMode="auto">
          <a:xfrm>
            <a:off x="323850" y="1700213"/>
            <a:ext cx="8424863" cy="3241675"/>
            <a:chOff x="1134" y="1272"/>
            <a:chExt cx="2880" cy="720"/>
          </a:xfrm>
        </p:grpSpPr>
        <p:cxnSp>
          <p:nvCxnSpPr>
            <p:cNvPr id="1028" name="_s1028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006" y="1128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503" y="1631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998" y="1128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" name="_s1031"/>
            <p:cNvSpPr>
              <a:spLocks noChangeArrowheads="1"/>
            </p:cNvSpPr>
            <p:nvPr/>
          </p:nvSpPr>
          <p:spPr bwMode="auto">
            <a:xfrm>
              <a:off x="2142" y="12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Химический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7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элемент</a:t>
              </a:r>
              <a:r>
                <a:rPr kumimoji="1" lang="ru-RU" sz="27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 </a:t>
              </a:r>
            </a:p>
          </p:txBody>
        </p:sp>
        <p:sp>
          <p:nvSpPr>
            <p:cNvPr id="4" name="_s1032"/>
            <p:cNvSpPr>
              <a:spLocks noChangeArrowheads="1"/>
            </p:cNvSpPr>
            <p:nvPr/>
          </p:nvSpPr>
          <p:spPr bwMode="auto"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Свободные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 атомы</a:t>
              </a:r>
              <a:r>
                <a:rPr kumimoji="1" lang="ru-RU" sz="2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5" name="_s1033"/>
            <p:cNvSpPr>
              <a:spLocks noChangeArrowheads="1"/>
            </p:cNvSpPr>
            <p:nvPr/>
          </p:nvSpPr>
          <p:spPr bwMode="auto">
            <a:xfrm>
              <a:off x="2142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Простые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вещества</a:t>
              </a:r>
            </a:p>
          </p:txBody>
        </p:sp>
        <p:sp>
          <p:nvSpPr>
            <p:cNvPr id="6" name="_s1034"/>
            <p:cNvSpPr>
              <a:spLocks noChangeArrowheads="1"/>
            </p:cNvSpPr>
            <p:nvPr/>
          </p:nvSpPr>
          <p:spPr bwMode="auto">
            <a:xfrm>
              <a:off x="3150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Сложные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ru-RU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Georgia" pitchFamily="18" charset="0"/>
                </a:rPr>
                <a:t>вещества</a:t>
              </a:r>
            </a:p>
          </p:txBody>
        </p:sp>
      </p:grpSp>
      <p:grpSp>
        <p:nvGrpSpPr>
          <p:cNvPr id="2061" name="Group 15"/>
          <p:cNvGrpSpPr>
            <a:grpSpLocks/>
          </p:cNvGrpSpPr>
          <p:nvPr/>
        </p:nvGrpSpPr>
        <p:grpSpPr bwMode="auto">
          <a:xfrm rot="1161754" flipH="1">
            <a:off x="3635375" y="5373688"/>
            <a:ext cx="792163" cy="504825"/>
            <a:chOff x="521" y="3158"/>
            <a:chExt cx="772" cy="499"/>
          </a:xfrm>
        </p:grpSpPr>
        <p:sp>
          <p:nvSpPr>
            <p:cNvPr id="2069" name="Oval 16"/>
            <p:cNvSpPr>
              <a:spLocks noChangeArrowheads="1"/>
            </p:cNvSpPr>
            <p:nvPr/>
          </p:nvSpPr>
          <p:spPr bwMode="auto">
            <a:xfrm>
              <a:off x="521" y="3158"/>
              <a:ext cx="454" cy="45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0" name="Oval 17"/>
            <p:cNvSpPr>
              <a:spLocks noChangeArrowheads="1"/>
            </p:cNvSpPr>
            <p:nvPr/>
          </p:nvSpPr>
          <p:spPr bwMode="auto">
            <a:xfrm>
              <a:off x="839" y="3203"/>
              <a:ext cx="454" cy="45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62" name="Group 18"/>
          <p:cNvGrpSpPr>
            <a:grpSpLocks/>
          </p:cNvGrpSpPr>
          <p:nvPr/>
        </p:nvGrpSpPr>
        <p:grpSpPr bwMode="auto">
          <a:xfrm>
            <a:off x="4572000" y="5013325"/>
            <a:ext cx="1225550" cy="792163"/>
            <a:chOff x="521" y="3158"/>
            <a:chExt cx="772" cy="499"/>
          </a:xfrm>
        </p:grpSpPr>
        <p:sp>
          <p:nvSpPr>
            <p:cNvPr id="2067" name="Oval 19"/>
            <p:cNvSpPr>
              <a:spLocks noChangeArrowheads="1"/>
            </p:cNvSpPr>
            <p:nvPr/>
          </p:nvSpPr>
          <p:spPr bwMode="auto">
            <a:xfrm>
              <a:off x="521" y="3158"/>
              <a:ext cx="454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8" name="Oval 20"/>
            <p:cNvSpPr>
              <a:spLocks noChangeArrowheads="1"/>
            </p:cNvSpPr>
            <p:nvPr/>
          </p:nvSpPr>
          <p:spPr bwMode="auto">
            <a:xfrm>
              <a:off x="839" y="3203"/>
              <a:ext cx="454" cy="45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63" name="Picture 21" descr="н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9" t="10872" r="85963" b="77338"/>
          <a:stretch>
            <a:fillRect/>
          </a:stretch>
        </p:blipFill>
        <p:spPr bwMode="auto">
          <a:xfrm>
            <a:off x="611188" y="5445125"/>
            <a:ext cx="665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23" descr="н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9" t="10872" r="85963" b="77338"/>
          <a:stretch>
            <a:fillRect/>
          </a:stretch>
        </p:blipFill>
        <p:spPr bwMode="auto">
          <a:xfrm>
            <a:off x="1619250" y="5013325"/>
            <a:ext cx="7302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2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941888"/>
            <a:ext cx="1439863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25" descr="н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9" t="10872" r="85963" b="77338"/>
          <a:stretch>
            <a:fillRect/>
          </a:stretch>
        </p:blipFill>
        <p:spPr bwMode="auto">
          <a:xfrm>
            <a:off x="2051050" y="5949950"/>
            <a:ext cx="665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791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edb2schl_tp01018387">
  <a:themeElements>
    <a:clrScheme name="ms_edb2schl_tp01018387 1">
      <a:dk1>
        <a:srgbClr val="000000"/>
      </a:dk1>
      <a:lt1>
        <a:srgbClr val="0099CC"/>
      </a:lt1>
      <a:dk2>
        <a:srgbClr val="000000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ms_edb2schl_tp0101838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edb2schl_tp01018387 1">
        <a:dk1>
          <a:srgbClr val="000000"/>
        </a:dk1>
        <a:lt1>
          <a:srgbClr val="0099CC"/>
        </a:lt1>
        <a:dk2>
          <a:srgbClr val="000000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b2schl_tp01018387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b2schl_tp01018387 3">
        <a:dk1>
          <a:srgbClr val="5F5F5F"/>
        </a:dk1>
        <a:lt1>
          <a:srgbClr val="FFFFFF"/>
        </a:lt1>
        <a:dk2>
          <a:srgbClr val="5F5F5F"/>
        </a:dk2>
        <a:lt2>
          <a:srgbClr val="00000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01018387</Template>
  <TotalTime>150</TotalTime>
  <Words>1044</Words>
  <Application>Microsoft Office PowerPoint</Application>
  <PresentationFormat>Экран (4:3)</PresentationFormat>
  <Paragraphs>363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ms_edb2schl_tp01018387</vt:lpstr>
      <vt:lpstr>Точечный рисунок</vt:lpstr>
      <vt:lpstr>Документ</vt:lpstr>
      <vt:lpstr>ОСНОВНЫЕ ПОНЯТИЯ ХИМИИ</vt:lpstr>
      <vt:lpstr>Слайд 2</vt:lpstr>
      <vt:lpstr>Слайд 3</vt:lpstr>
      <vt:lpstr> Вещества – это то, из чего состоят тела</vt:lpstr>
      <vt:lpstr>Слайд 5</vt:lpstr>
      <vt:lpstr>План характеристики элемента: </vt:lpstr>
      <vt:lpstr>Ион - </vt:lpstr>
      <vt:lpstr>Слайд 8</vt:lpstr>
      <vt:lpstr>Сложные вещества- химические соединения </vt:lpstr>
      <vt:lpstr>Физические явления Задание. Пользуясь рисунками, следует обосновать, почему все изображенные явления относятся к физическим.</vt:lpstr>
      <vt:lpstr>Химические явления</vt:lpstr>
      <vt:lpstr>Признаки химической реакции</vt:lpstr>
      <vt:lpstr>Слайд 13</vt:lpstr>
      <vt:lpstr>Слайд 14</vt:lpstr>
      <vt:lpstr>Химические формулы</vt:lpstr>
      <vt:lpstr>Химическая формула.</vt:lpstr>
      <vt:lpstr>Закон постоянства состава вещества  или закон Пруста.</vt:lpstr>
      <vt:lpstr>Индекс</vt:lpstr>
      <vt:lpstr>Типы химической связи</vt:lpstr>
      <vt:lpstr>Слайд 20</vt:lpstr>
      <vt:lpstr>Электроотрицательность - </vt:lpstr>
      <vt:lpstr>Слайд 22</vt:lpstr>
      <vt:lpstr>Слайд 23</vt:lpstr>
      <vt:lpstr>Слайд 24</vt:lpstr>
      <vt:lpstr>Слайд 25</vt:lpstr>
      <vt:lpstr>Массовые доли элементов.</vt:lpstr>
      <vt:lpstr>Понятие «атом»</vt:lpstr>
      <vt:lpstr>ОСНОВНЫЕ ПОЛОЖЕНИЯ ПЛАНЕТАРНОЙ МОДЕЛИ:</vt:lpstr>
      <vt:lpstr>Как измерить вещество?</vt:lpstr>
      <vt:lpstr>    </vt:lpstr>
      <vt:lpstr>    </vt:lpstr>
      <vt:lpstr>    </vt:lpstr>
      <vt:lpstr>Для расчёта количества </vt:lpstr>
      <vt:lpstr>Но если число частиц известно?</vt:lpstr>
      <vt:lpstr> Амедео Авогадро высказал предположение в 1811 году, что</vt:lpstr>
      <vt:lpstr>Слайд 36</vt:lpstr>
      <vt:lpstr>    </vt:lpstr>
      <vt:lpstr>Производные формулы </vt:lpstr>
      <vt:lpstr>Слайд 39</vt:lpstr>
      <vt:lpstr>Оцените своё состояние после урок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ПОНЯТИЯ ХИМИИ</dc:title>
  <dc:creator>Юрий</dc:creator>
  <cp:lastModifiedBy>Олег</cp:lastModifiedBy>
  <cp:revision>22</cp:revision>
  <dcterms:created xsi:type="dcterms:W3CDTF">2011-12-05T05:40:56Z</dcterms:created>
  <dcterms:modified xsi:type="dcterms:W3CDTF">2012-01-12T18:56:00Z</dcterms:modified>
</cp:coreProperties>
</file>