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106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A00162E-9F5D-43D0-ADAE-253EBE1F7B10}" type="datetimeFigureOut">
              <a:rPr lang="ru-RU" smtClean="0"/>
              <a:t>28.10.2013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DE93686-4689-47FA-9CCC-BC0375AC347A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A00162E-9F5D-43D0-ADAE-253EBE1F7B10}" type="datetimeFigureOut">
              <a:rPr lang="ru-RU" smtClean="0"/>
              <a:t>28.10.2013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DE93686-4689-47FA-9CCC-BC0375AC347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A00162E-9F5D-43D0-ADAE-253EBE1F7B10}" type="datetimeFigureOut">
              <a:rPr lang="ru-RU" smtClean="0"/>
              <a:t>28.10.2013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DE93686-4689-47FA-9CCC-BC0375AC347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A00162E-9F5D-43D0-ADAE-253EBE1F7B10}" type="datetimeFigureOut">
              <a:rPr lang="ru-RU" smtClean="0"/>
              <a:t>28.10.2013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DE93686-4689-47FA-9CCC-BC0375AC347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A00162E-9F5D-43D0-ADAE-253EBE1F7B10}" type="datetimeFigureOut">
              <a:rPr lang="ru-RU" smtClean="0"/>
              <a:t>28.10.2013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DE93686-4689-47FA-9CCC-BC0375AC347A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A00162E-9F5D-43D0-ADAE-253EBE1F7B10}" type="datetimeFigureOut">
              <a:rPr lang="ru-RU" smtClean="0"/>
              <a:t>28.10.2013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DE93686-4689-47FA-9CCC-BC0375AC347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A00162E-9F5D-43D0-ADAE-253EBE1F7B10}" type="datetimeFigureOut">
              <a:rPr lang="ru-RU" smtClean="0"/>
              <a:t>28.10.2013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DE93686-4689-47FA-9CCC-BC0375AC347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A00162E-9F5D-43D0-ADAE-253EBE1F7B10}" type="datetimeFigureOut">
              <a:rPr lang="ru-RU" smtClean="0"/>
              <a:t>28.10.2013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DE93686-4689-47FA-9CCC-BC0375AC347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A00162E-9F5D-43D0-ADAE-253EBE1F7B10}" type="datetimeFigureOut">
              <a:rPr lang="ru-RU" smtClean="0"/>
              <a:t>28.10.2013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DE93686-4689-47FA-9CCC-BC0375AC347A}" type="slidenum">
              <a:rPr lang="ru-RU" smtClean="0"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A00162E-9F5D-43D0-ADAE-253EBE1F7B10}" type="datetimeFigureOut">
              <a:rPr lang="ru-RU" smtClean="0"/>
              <a:t>28.10.2013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DE93686-4689-47FA-9CCC-BC0375AC347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A00162E-9F5D-43D0-ADAE-253EBE1F7B10}" type="datetimeFigureOut">
              <a:rPr lang="ru-RU" smtClean="0"/>
              <a:t>28.10.2013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DE93686-4689-47FA-9CCC-BC0375AC347A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AA00162E-9F5D-43D0-ADAE-253EBE1F7B10}" type="datetimeFigureOut">
              <a:rPr lang="ru-RU" smtClean="0"/>
              <a:t>28.10.2013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6DE93686-4689-47FA-9CCC-BC0375AC347A}" type="slidenum">
              <a:rPr lang="ru-RU" smtClean="0"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google.ru/url?sa=i&amp;rct=j&amp;q=&amp;esrc=s&amp;source=images&amp;cd=&amp;cad=rja&amp;docid=eIQpP5saFpTdNM&amp;tbnid=z_DrK_Sd54c2wM:&amp;ved=0CAMQjhw&amp;url=http%3A%2F%2Frivne.prom.ua%2Fp12962390-shlang-silikonovyj-termostojkij.html&amp;ei=qzNuUt36POvV4wSRtIHABw&amp;bvm=bv.55123115,d.bGE&amp;psig=AFQjCNGE6_SEK7fpCng2dzDfe4c2wm9wEA&amp;ust=1383040283584376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Неорганические полимеры</a:t>
            </a:r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331640" y="188640"/>
            <a:ext cx="7498080" cy="4800600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Практический </a:t>
            </a:r>
            <a:r>
              <a:rPr lang="ru-RU" dirty="0" smtClean="0"/>
              <a:t>интерес представляют линейные неорганические полимеры, </a:t>
            </a:r>
            <a:r>
              <a:rPr lang="ru-RU" dirty="0" smtClean="0"/>
              <a:t>которые </a:t>
            </a:r>
            <a:r>
              <a:rPr lang="ru-RU" dirty="0" smtClean="0"/>
              <a:t>в наиб. степени подобны органическим - могут существовать в тех же фазовых, агрегатных или релаксационных состояниях, образовывать аналогичные </a:t>
            </a:r>
            <a:r>
              <a:rPr lang="ru-RU" dirty="0" err="1" smtClean="0"/>
              <a:t>надмол</a:t>
            </a:r>
            <a:r>
              <a:rPr lang="ru-RU" dirty="0" smtClean="0"/>
              <a:t>. структуры и т.п. </a:t>
            </a:r>
            <a:endParaRPr lang="ru-RU" dirty="0" smtClean="0"/>
          </a:p>
          <a:p>
            <a:r>
              <a:rPr lang="ru-RU" dirty="0" smtClean="0"/>
              <a:t>Такие </a:t>
            </a:r>
            <a:r>
              <a:rPr lang="ru-RU" dirty="0" smtClean="0"/>
              <a:t>неорганические полимеры могут быть </a:t>
            </a:r>
            <a:r>
              <a:rPr lang="ru-RU" dirty="0" smtClean="0"/>
              <a:t>термостойкими каучуками</a:t>
            </a:r>
            <a:r>
              <a:rPr lang="ru-RU" dirty="0" smtClean="0"/>
              <a:t>, стеклами, волокнообразующими и т.п., а также проявлять ряд </a:t>
            </a:r>
            <a:r>
              <a:rPr lang="ru-RU" dirty="0" err="1" smtClean="0"/>
              <a:t>св-в</a:t>
            </a:r>
            <a:r>
              <a:rPr lang="ru-RU" dirty="0" smtClean="0"/>
              <a:t>, уже не присущих орг. полимерам. К ним относятся полифосфазены, </a:t>
            </a:r>
            <a:r>
              <a:rPr lang="ru-RU" dirty="0" smtClean="0"/>
              <a:t>полимерные оксиды</a:t>
            </a:r>
            <a:r>
              <a:rPr lang="ru-RU" dirty="0" smtClean="0"/>
              <a:t> серы (с разными боковыми группами), фосфаты, силикаты.</a:t>
            </a:r>
            <a:endParaRPr lang="ru-RU" dirty="0"/>
          </a:p>
        </p:txBody>
      </p:sp>
      <p:pic>
        <p:nvPicPr>
          <p:cNvPr id="6146" name="Picture 2" descr="C:\Documents and Settings\user\Мои документы\Downloads\Phosphate_nauru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8" y="4365104"/>
            <a:ext cx="3058492" cy="2162762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411760" y="6488668"/>
            <a:ext cx="20882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FFC000"/>
                </a:solidFill>
              </a:rPr>
              <a:t>Фосфат</a:t>
            </a:r>
            <a:endParaRPr lang="ru-RU" b="1" dirty="0">
              <a:solidFill>
                <a:srgbClr val="FFC000"/>
              </a:solidFill>
            </a:endParaRPr>
          </a:p>
        </p:txBody>
      </p:sp>
      <p:pic>
        <p:nvPicPr>
          <p:cNvPr id="6147" name="Picture 3" descr="C:\Documents and Settings\user\Мои документы\Downloads\23125240_w640_h640_trubki_iz_silikon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28184" y="4005064"/>
            <a:ext cx="2780928" cy="231744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5076056" y="6309320"/>
            <a:ext cx="370941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hlinkClick r:id="rId4"/>
              </a:rPr>
              <a:t>Шланг силиконовый термостойкий</a:t>
            </a:r>
            <a:endParaRPr lang="ru-RU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331640" y="332656"/>
            <a:ext cx="7056784" cy="3960440"/>
          </a:xfrm>
        </p:spPr>
        <p:txBody>
          <a:bodyPr>
            <a:normAutofit fontScale="85000" lnSpcReduction="10000"/>
          </a:bodyPr>
          <a:lstStyle/>
          <a:p>
            <a:r>
              <a:rPr lang="ru-RU" dirty="0" smtClean="0"/>
              <a:t>Переработка неорганических полимеров в стекла, волокна, </a:t>
            </a:r>
            <a:r>
              <a:rPr lang="ru-RU" dirty="0" err="1" smtClean="0"/>
              <a:t>ситаллы</a:t>
            </a:r>
            <a:r>
              <a:rPr lang="ru-RU" dirty="0" smtClean="0"/>
              <a:t>, керамику и т. п. требует плавления, а оно, как правило, сопровождается </a:t>
            </a:r>
            <a:r>
              <a:rPr lang="ru-RU" dirty="0" err="1" smtClean="0"/>
              <a:t>обратимойдеполимеризацией</a:t>
            </a:r>
            <a:r>
              <a:rPr lang="ru-RU" dirty="0" smtClean="0"/>
              <a:t>. Поэтому используют обычно модифицирующие добавки, позволяющие стабилизировать в расплавах умеренно разветвленные структуры.</a:t>
            </a:r>
            <a:endParaRPr lang="ru-RU" dirty="0"/>
          </a:p>
        </p:txBody>
      </p:sp>
      <p:pic>
        <p:nvPicPr>
          <p:cNvPr id="7170" name="Picture 2" descr="C:\Documents and Settings\user\Мои документы\Downloads\89401 (2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3933056"/>
            <a:ext cx="3631927" cy="2448272"/>
          </a:xfrm>
          <a:prstGeom prst="rect">
            <a:avLst/>
          </a:prstGeom>
          <a:noFill/>
        </p:spPr>
      </p:pic>
      <p:pic>
        <p:nvPicPr>
          <p:cNvPr id="7171" name="Picture 3" descr="C:\Documents and Settings\user\Мои документы\Downloads\137111717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7671" y="3933056"/>
            <a:ext cx="3746329" cy="247882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03648" y="404664"/>
            <a:ext cx="7498080" cy="4800600"/>
          </a:xfrm>
        </p:spPr>
        <p:txBody>
          <a:bodyPr>
            <a:normAutofit/>
          </a:bodyPr>
          <a:lstStyle/>
          <a:p>
            <a:r>
              <a:rPr lang="ru-RU" sz="2400" b="1" u="sng" dirty="0" smtClean="0">
                <a:solidFill>
                  <a:schemeClr val="bg2">
                    <a:lumMod val="50000"/>
                  </a:schemeClr>
                </a:solidFill>
              </a:rPr>
              <a:t>НЕОРГАНИЧЕСКИЕ</a:t>
            </a:r>
            <a:r>
              <a:rPr lang="ru-RU" sz="2400" b="1" dirty="0" smtClean="0">
                <a:solidFill>
                  <a:schemeClr val="bg2">
                    <a:lumMod val="50000"/>
                  </a:schemeClr>
                </a:solidFill>
              </a:rPr>
              <a:t> </a:t>
            </a:r>
            <a:r>
              <a:rPr lang="ru-RU" sz="2400" b="1" u="sng" dirty="0" smtClean="0">
                <a:solidFill>
                  <a:schemeClr val="bg2">
                    <a:lumMod val="50000"/>
                  </a:schemeClr>
                </a:solidFill>
              </a:rPr>
              <a:t>полимеры</a:t>
            </a:r>
            <a:r>
              <a:rPr lang="ru-RU" sz="2400" b="1" dirty="0" smtClean="0">
                <a:solidFill>
                  <a:schemeClr val="bg2">
                    <a:lumMod val="50000"/>
                  </a:schemeClr>
                </a:solidFill>
              </a:rPr>
              <a:t> -</a:t>
            </a:r>
            <a:r>
              <a:rPr lang="ru-RU" sz="2400" dirty="0" smtClean="0"/>
              <a:t> </a:t>
            </a:r>
            <a:r>
              <a:rPr lang="ru-RU" sz="2400" u="sng" dirty="0" smtClean="0"/>
              <a:t>полимеры</a:t>
            </a:r>
            <a:r>
              <a:rPr lang="ru-RU" sz="2400" dirty="0" smtClean="0"/>
              <a:t>, </a:t>
            </a:r>
            <a:r>
              <a:rPr lang="ru-RU" sz="2400" u="sng" dirty="0" smtClean="0"/>
              <a:t>молекулы</a:t>
            </a:r>
            <a:r>
              <a:rPr lang="ru-RU" sz="2400" dirty="0" smtClean="0"/>
              <a:t> которых имеют неорганические главные цепи и не содержат органических боковых радикалов (обрамляющих групп). </a:t>
            </a:r>
            <a:endParaRPr lang="ru-RU" sz="2400" dirty="0" smtClean="0"/>
          </a:p>
          <a:p>
            <a:r>
              <a:rPr lang="ru-RU" sz="2400" dirty="0" smtClean="0"/>
              <a:t>В </a:t>
            </a:r>
            <a:r>
              <a:rPr lang="ru-RU" sz="2400" dirty="0" smtClean="0"/>
              <a:t>природе широко распространены трехмерные сетчатые неорганические </a:t>
            </a:r>
            <a:r>
              <a:rPr lang="ru-RU" sz="2400" u="sng" dirty="0" smtClean="0"/>
              <a:t>полимеры</a:t>
            </a:r>
            <a:r>
              <a:rPr lang="ru-RU" sz="2400" dirty="0" smtClean="0"/>
              <a:t>, которые в виде минералов входят в состав земной коры (напр., </a:t>
            </a:r>
            <a:r>
              <a:rPr lang="ru-RU" sz="2400" u="sng" dirty="0" smtClean="0"/>
              <a:t>кварц</a:t>
            </a:r>
            <a:r>
              <a:rPr lang="ru-RU" sz="2400" dirty="0" smtClean="0"/>
              <a:t>). </a:t>
            </a:r>
            <a:endParaRPr lang="ru-RU" sz="2400" dirty="0"/>
          </a:p>
        </p:txBody>
      </p:sp>
      <p:pic>
        <p:nvPicPr>
          <p:cNvPr id="1026" name="Picture 2" descr="C:\Documents and Settings\user\Мои документы\Downloads\Quartz_Brési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3968" y="3573017"/>
            <a:ext cx="4176464" cy="29663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59632" y="404664"/>
            <a:ext cx="7498080" cy="4800600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В отличие от органических полимеров такие неорганические </a:t>
            </a:r>
            <a:r>
              <a:rPr lang="ru-RU" u="sng" dirty="0" smtClean="0"/>
              <a:t>полимеры</a:t>
            </a:r>
            <a:r>
              <a:rPr lang="ru-RU" dirty="0" smtClean="0"/>
              <a:t> не могут существовать в </a:t>
            </a:r>
            <a:r>
              <a:rPr lang="ru-RU" dirty="0" err="1" smtClean="0"/>
              <a:t>высокоэластичном</a:t>
            </a:r>
            <a:r>
              <a:rPr lang="ru-RU" dirty="0" smtClean="0"/>
              <a:t> состоянии. Синтетически могут быть получены, напр., </a:t>
            </a:r>
            <a:r>
              <a:rPr lang="ru-RU" u="sng" dirty="0" smtClean="0"/>
              <a:t>полимеры</a:t>
            </a:r>
            <a:r>
              <a:rPr lang="ru-RU" smtClean="0"/>
              <a:t> </a:t>
            </a:r>
            <a:r>
              <a:rPr lang="ru-RU" smtClean="0"/>
              <a:t>серы, </a:t>
            </a:r>
            <a:r>
              <a:rPr lang="ru-RU" u="sng" smtClean="0"/>
              <a:t>селена</a:t>
            </a:r>
            <a:r>
              <a:rPr lang="ru-RU" smtClean="0"/>
              <a:t>, теллура, германия. Особый </a:t>
            </a:r>
            <a:r>
              <a:rPr lang="ru-RU" u="sng" smtClean="0"/>
              <a:t>интерес</a:t>
            </a:r>
            <a:r>
              <a:rPr lang="ru-RU" smtClean="0"/>
              <a:t> представляет неорганический синтетический </a:t>
            </a:r>
            <a:r>
              <a:rPr lang="ru-RU" dirty="0" smtClean="0"/>
              <a:t>каучук - </a:t>
            </a:r>
            <a:r>
              <a:rPr lang="ru-RU" dirty="0" err="1" smtClean="0"/>
              <a:t>полифосфонитрилхлорид</a:t>
            </a:r>
            <a:r>
              <a:rPr lang="ru-RU" dirty="0" smtClean="0"/>
              <a:t>.</a:t>
            </a:r>
          </a:p>
          <a:p>
            <a:endParaRPr lang="ru-RU" dirty="0"/>
          </a:p>
        </p:txBody>
      </p:sp>
      <p:pic>
        <p:nvPicPr>
          <p:cNvPr id="2050" name="Picture 2" descr="C:\Documents and Settings\user\Мои документы\Downloads\i (2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5013176"/>
            <a:ext cx="3312368" cy="1728192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4427984" y="5157192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/>
              <a:t>Обладает значительной </a:t>
            </a:r>
            <a:r>
              <a:rPr lang="ru-RU" dirty="0" smtClean="0"/>
              <a:t>высокоэластической деформацией</a:t>
            </a:r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331640" y="836712"/>
            <a:ext cx="7416824" cy="5184576"/>
          </a:xfrm>
        </p:spPr>
        <p:txBody>
          <a:bodyPr>
            <a:normAutofit fontScale="92500"/>
          </a:bodyPr>
          <a:lstStyle/>
          <a:p>
            <a:r>
              <a:rPr lang="ru-RU" dirty="0" smtClean="0"/>
              <a:t>Главные цепи построены из ковалентных или ионно-ковалентных связей; в </a:t>
            </a:r>
            <a:r>
              <a:rPr lang="ru-RU" dirty="0" smtClean="0"/>
              <a:t>некоторых </a:t>
            </a:r>
            <a:r>
              <a:rPr lang="ru-RU" dirty="0" smtClean="0"/>
              <a:t>неорганических полимерах цепочка ионно-ковалентных связей может прерываться единичными сочленениями </a:t>
            </a:r>
            <a:r>
              <a:rPr lang="ru-RU" dirty="0" smtClean="0"/>
              <a:t>координационного </a:t>
            </a:r>
            <a:r>
              <a:rPr lang="ru-RU" dirty="0" smtClean="0"/>
              <a:t>характера. Структурная классификация </a:t>
            </a:r>
            <a:r>
              <a:rPr lang="ru-RU" dirty="0" smtClean="0"/>
              <a:t>неорганических</a:t>
            </a:r>
            <a:r>
              <a:rPr lang="ru-RU" dirty="0" smtClean="0"/>
              <a:t> полимеров осуществляется по тем же признакам, что и </a:t>
            </a:r>
            <a:r>
              <a:rPr lang="ru-RU" dirty="0" smtClean="0"/>
              <a:t>органических </a:t>
            </a:r>
            <a:r>
              <a:rPr lang="ru-RU" dirty="0" smtClean="0"/>
              <a:t>или </a:t>
            </a:r>
            <a:r>
              <a:rPr lang="ru-RU" dirty="0" smtClean="0"/>
              <a:t>полимеров.</a:t>
            </a:r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331640" y="404664"/>
            <a:ext cx="7498080" cy="4800600"/>
          </a:xfrm>
        </p:spPr>
        <p:txBody>
          <a:bodyPr/>
          <a:lstStyle/>
          <a:p>
            <a:r>
              <a:rPr lang="ru-RU" dirty="0" smtClean="0"/>
              <a:t>Среди природных неорганических полимеров наиб. распространены </a:t>
            </a:r>
            <a:r>
              <a:rPr lang="ru-RU" b="1" dirty="0" smtClean="0"/>
              <a:t>сетчатые</a:t>
            </a:r>
            <a:r>
              <a:rPr lang="ru-RU" dirty="0" smtClean="0"/>
              <a:t>, входящие в состав большинства </a:t>
            </a:r>
            <a:r>
              <a:rPr lang="ru-RU" dirty="0" smtClean="0"/>
              <a:t>минералов земной </a:t>
            </a:r>
            <a:r>
              <a:rPr lang="ru-RU" dirty="0" smtClean="0"/>
              <a:t>коры. Многие из них образуют кристаллы типа алмаза или 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 </a:t>
            </a:r>
            <a:r>
              <a:rPr lang="ru-RU" dirty="0" smtClean="0"/>
              <a:t>   кварца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3074" name="Picture 2" descr="C:\Documents and Settings\user\Мои документы\Downloads\s43803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95936" y="3501008"/>
            <a:ext cx="3600400" cy="311284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87624" y="188640"/>
            <a:ext cx="7498080" cy="4800600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К образованию </a:t>
            </a:r>
            <a:r>
              <a:rPr lang="ru-RU" b="1" dirty="0" smtClean="0"/>
              <a:t>линейных</a:t>
            </a:r>
            <a:r>
              <a:rPr lang="ru-RU" dirty="0" smtClean="0"/>
              <a:t> неорганических полимеров способны элементы </a:t>
            </a:r>
            <a:r>
              <a:rPr lang="ru-RU" dirty="0" smtClean="0"/>
              <a:t>верхних </a:t>
            </a:r>
            <a:r>
              <a:rPr lang="ru-RU" dirty="0" smtClean="0"/>
              <a:t>рядов III-VI гр. </a:t>
            </a:r>
            <a:r>
              <a:rPr lang="ru-RU" dirty="0" err="1" smtClean="0"/>
              <a:t>периодич</a:t>
            </a:r>
            <a:r>
              <a:rPr lang="ru-RU" dirty="0" smtClean="0"/>
              <a:t>. системы. Внутри групп с увеличением номера ряда способность элементов к образованию гомо- или </a:t>
            </a:r>
            <a:r>
              <a:rPr lang="ru-RU" dirty="0" err="1" smtClean="0"/>
              <a:t>гете-роатомных</a:t>
            </a:r>
            <a:r>
              <a:rPr lang="ru-RU" dirty="0" smtClean="0"/>
              <a:t> цепей резко убывает</a:t>
            </a:r>
            <a:r>
              <a:rPr lang="ru-RU" dirty="0" smtClean="0"/>
              <a:t>. </a:t>
            </a:r>
          </a:p>
          <a:p>
            <a:r>
              <a:rPr lang="ru-RU" dirty="0" smtClean="0"/>
              <a:t>Галогены</a:t>
            </a:r>
            <a:r>
              <a:rPr lang="ru-RU" dirty="0" smtClean="0"/>
              <a:t>, как и в орг. полимерах, играют роль агентов обрыва цепи, хотя всевозможные их комбинации с др. элементами могут составлять боковые группы. </a:t>
            </a:r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87624" y="476672"/>
            <a:ext cx="7498080" cy="4800600"/>
          </a:xfrm>
        </p:spPr>
        <p:txBody>
          <a:bodyPr/>
          <a:lstStyle/>
          <a:p>
            <a:r>
              <a:rPr lang="ru-RU" dirty="0" smtClean="0"/>
              <a:t>Длинные </a:t>
            </a:r>
            <a:r>
              <a:rPr lang="ru-RU" dirty="0" err="1" smtClean="0"/>
              <a:t>гомоатомные</a:t>
            </a:r>
            <a:r>
              <a:rPr lang="ru-RU" dirty="0" smtClean="0"/>
              <a:t> цепи </a:t>
            </a:r>
            <a:r>
              <a:rPr lang="ru-RU" dirty="0" smtClean="0"/>
              <a:t>(образуют </a:t>
            </a:r>
            <a:r>
              <a:rPr lang="ru-RU" dirty="0" smtClean="0"/>
              <a:t>лишь углерод и элементы VI </a:t>
            </a:r>
            <a:r>
              <a:rPr lang="ru-RU" dirty="0" err="1" smtClean="0"/>
              <a:t>гр.-S</a:t>
            </a:r>
            <a:r>
              <a:rPr lang="ru-RU" dirty="0" smtClean="0"/>
              <a:t>, </a:t>
            </a:r>
            <a:r>
              <a:rPr lang="ru-RU" dirty="0" err="1" smtClean="0"/>
              <a:t>Se</a:t>
            </a:r>
            <a:r>
              <a:rPr lang="ru-RU" dirty="0" smtClean="0"/>
              <a:t> и Те. Эти цепи состоят только из </a:t>
            </a:r>
            <a:r>
              <a:rPr lang="ru-RU" dirty="0" smtClean="0"/>
              <a:t>основных атомов</a:t>
            </a:r>
            <a:r>
              <a:rPr lang="ru-RU" dirty="0" smtClean="0"/>
              <a:t> и не содержат боковых групп, но электронные структуры углеродных цепей и цепей S, </a:t>
            </a:r>
            <a:r>
              <a:rPr lang="ru-RU" dirty="0" err="1" smtClean="0"/>
              <a:t>Se</a:t>
            </a:r>
            <a:r>
              <a:rPr lang="ru-RU" dirty="0" smtClean="0"/>
              <a:t> и Те различны.</a:t>
            </a:r>
            <a:endParaRPr lang="ru-RU" dirty="0"/>
          </a:p>
        </p:txBody>
      </p:sp>
      <p:pic>
        <p:nvPicPr>
          <p:cNvPr id="4098" name="Picture 2" descr="C:\Documents and Settings\user\Мои документы\Downloads\799px-Sulfur-sampl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08104" y="3933056"/>
            <a:ext cx="3265782" cy="244827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331640" y="404664"/>
            <a:ext cx="7498080" cy="4800600"/>
          </a:xfrm>
        </p:spPr>
        <p:txBody>
          <a:bodyPr/>
          <a:lstStyle/>
          <a:p>
            <a:r>
              <a:rPr lang="ru-RU" dirty="0" smtClean="0"/>
              <a:t>Линейные</a:t>
            </a:r>
            <a:r>
              <a:rPr lang="ru-RU" dirty="0" smtClean="0"/>
              <a:t> полимеры углерода - </a:t>
            </a:r>
            <a:r>
              <a:rPr lang="ru-RU" b="1" dirty="0" smtClean="0">
                <a:solidFill>
                  <a:schemeClr val="bg2">
                    <a:lumMod val="50000"/>
                  </a:schemeClr>
                </a:solidFill>
              </a:rPr>
              <a:t>кумулены</a:t>
            </a:r>
            <a:r>
              <a:rPr lang="ru-RU" dirty="0" smtClean="0"/>
              <a:t> =</a:t>
            </a:r>
            <a:r>
              <a:rPr lang="ru-RU" dirty="0" smtClean="0"/>
              <a:t>С=С=С=С= ... и </a:t>
            </a:r>
            <a:r>
              <a:rPr lang="ru-RU" dirty="0" err="1" smtClean="0"/>
              <a:t>кар-бин</a:t>
            </a:r>
            <a:r>
              <a:rPr lang="ru-RU" dirty="0" smtClean="0"/>
              <a:t> —С</a:t>
            </a:r>
            <a:r>
              <a:rPr lang="ru-RU" u="sng" dirty="0" smtClean="0"/>
              <a:t>=</a:t>
            </a:r>
            <a:r>
              <a:rPr lang="ru-RU" dirty="0" smtClean="0"/>
              <a:t>С—С</a:t>
            </a:r>
            <a:r>
              <a:rPr lang="ru-RU" u="sng" dirty="0" smtClean="0"/>
              <a:t>=</a:t>
            </a:r>
            <a:r>
              <a:rPr lang="ru-RU" dirty="0" smtClean="0"/>
              <a:t>С</a:t>
            </a:r>
            <a:r>
              <a:rPr lang="ru-RU" dirty="0" smtClean="0"/>
              <a:t>—...; </a:t>
            </a:r>
            <a:r>
              <a:rPr lang="ru-RU" dirty="0" smtClean="0"/>
              <a:t>кроме того, углерод образует двухмерные и трехмерные ковалентные </a:t>
            </a:r>
            <a:r>
              <a:rPr lang="ru-RU" dirty="0" smtClean="0"/>
              <a:t>кристаллы -соответственно</a:t>
            </a:r>
            <a:r>
              <a:rPr lang="ru-RU" dirty="0" smtClean="0"/>
              <a:t>  графит и </a:t>
            </a:r>
            <a:r>
              <a:rPr lang="ru-RU" u="sng" dirty="0" smtClean="0"/>
              <a:t>алмаз</a:t>
            </a:r>
            <a:endParaRPr lang="ru-RU" dirty="0"/>
          </a:p>
        </p:txBody>
      </p:sp>
      <p:pic>
        <p:nvPicPr>
          <p:cNvPr id="5122" name="Picture 2" descr="C:\Documents and Settings\user\Мои документы\Downloads\250px-Isomerism_Cumulenes_V.1.svg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3789040"/>
            <a:ext cx="3496388" cy="188805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187624" y="6093296"/>
            <a:ext cx="402738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Общая формула </a:t>
            </a:r>
            <a:r>
              <a:rPr lang="ru-RU" dirty="0" err="1" smtClean="0"/>
              <a:t>кумуленов</a:t>
            </a:r>
            <a:r>
              <a:rPr lang="ru-RU" dirty="0" smtClean="0"/>
              <a:t> </a:t>
            </a:r>
            <a:r>
              <a:rPr lang="en-US" dirty="0" smtClean="0"/>
              <a:t>RR¹CnR²R³</a:t>
            </a:r>
            <a:endParaRPr lang="ru-RU" dirty="0"/>
          </a:p>
        </p:txBody>
      </p:sp>
      <p:pic>
        <p:nvPicPr>
          <p:cNvPr id="5123" name="Picture 3" descr="C:\Documents and Settings\user\Мои документы\Downloads\image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52120" y="3717032"/>
            <a:ext cx="2837984" cy="2232248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6444208" y="6021288"/>
            <a:ext cx="2304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Графит</a:t>
            </a:r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87624" y="332656"/>
            <a:ext cx="7498080" cy="4800600"/>
          </a:xfrm>
        </p:spPr>
        <p:txBody>
          <a:bodyPr/>
          <a:lstStyle/>
          <a:p>
            <a:r>
              <a:rPr lang="ru-RU" dirty="0" smtClean="0"/>
              <a:t>Сера, селен и теллур образуют атомные цепочки с простыми связями 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691680" y="1484784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/>
              <a:t>Их полимеризация имеет характер фазового перехода, причем температурная область стабильности полимера имеет размазанную нижнюю и хорошо выраженную верхнюю границы. Ниже и выше этих границ устойчивы соотв. </a:t>
            </a:r>
            <a:r>
              <a:rPr lang="ru-RU" dirty="0" err="1"/>
              <a:t>циклич</a:t>
            </a:r>
            <a:r>
              <a:rPr lang="ru-RU" dirty="0"/>
              <a:t>. </a:t>
            </a:r>
            <a:r>
              <a:rPr lang="ru-RU" dirty="0" err="1"/>
              <a:t>октамеры</a:t>
            </a:r>
            <a:r>
              <a:rPr lang="ru-RU" dirty="0"/>
              <a:t> и двухатомные молекулы.</a:t>
            </a: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48</TotalTime>
  <Words>59</Words>
  <Application>Microsoft Office PowerPoint</Application>
  <PresentationFormat>Экран (4:3)</PresentationFormat>
  <Paragraphs>21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Солнцестояние</vt:lpstr>
      <vt:lpstr>Неорганические полимеры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Неорганические полимеры</dc:title>
  <dc:creator>user</dc:creator>
  <cp:lastModifiedBy>user</cp:lastModifiedBy>
  <cp:revision>6</cp:revision>
  <dcterms:created xsi:type="dcterms:W3CDTF">2013-10-28T09:08:28Z</dcterms:created>
  <dcterms:modified xsi:type="dcterms:W3CDTF">2013-10-28T09:57:27Z</dcterms:modified>
</cp:coreProperties>
</file>