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4" r:id="rId3"/>
    <p:sldId id="258" r:id="rId4"/>
    <p:sldId id="271" r:id="rId5"/>
    <p:sldId id="256" r:id="rId6"/>
    <p:sldId id="264" r:id="rId7"/>
    <p:sldId id="270" r:id="rId8"/>
    <p:sldId id="265" r:id="rId9"/>
    <p:sldId id="266" r:id="rId10"/>
    <p:sldId id="267" r:id="rId11"/>
    <p:sldId id="268" r:id="rId12"/>
    <p:sldId id="269" r:id="rId13"/>
    <p:sldId id="27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3" autoAdjust="0"/>
    <p:restoredTop sz="94660"/>
  </p:normalViewPr>
  <p:slideViewPr>
    <p:cSldViewPr>
      <p:cViewPr>
        <p:scale>
          <a:sx n="68" d="100"/>
          <a:sy n="68" d="100"/>
        </p:scale>
        <p:origin x="-1392" y="-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3" y="3671888"/>
            <a:ext cx="6048375" cy="1109662"/>
          </a:xfrm>
        </p:spPr>
        <p:txBody>
          <a:bodyPr/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8313" y="4532313"/>
            <a:ext cx="6048375" cy="696912"/>
          </a:xfrm>
        </p:spPr>
        <p:txBody>
          <a:bodyPr/>
          <a:lstStyle>
            <a:lvl1pPr marL="0" indent="0">
              <a:buFontTx/>
              <a:buNone/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10388" y="1984375"/>
            <a:ext cx="1909762" cy="44672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76338" y="1984375"/>
            <a:ext cx="5581650" cy="44672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76338" y="2492375"/>
            <a:ext cx="3744912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73650" y="2492375"/>
            <a:ext cx="3746500" cy="3959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87450" y="1984375"/>
            <a:ext cx="65532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76338" y="2492375"/>
            <a:ext cx="7643812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 b="1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2.jpeg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12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hyperlink" Target="file:///C:\Users\&#1080;&#1088;&#1080;&#1085;&#1072;\Desktop\puteshestvie-po-rossii-moria-osera-reki.pps" TargetMode="External"/><Relationship Id="rId11" Type="http://schemas.openxmlformats.org/officeDocument/2006/relationships/slide" Target="slide13.xml"/><Relationship Id="rId5" Type="http://schemas.openxmlformats.org/officeDocument/2006/relationships/image" Target="../media/image3.png"/><Relationship Id="rId10" Type="http://schemas.openxmlformats.org/officeDocument/2006/relationships/image" Target="../media/image10.png"/><Relationship Id="rId4" Type="http://schemas.openxmlformats.org/officeDocument/2006/relationships/image" Target="../media/image6.jpeg"/><Relationship Id="rId9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0"/>
            <a:ext cx="831641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b="1" u="sng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yrillicHover" pitchFamily="2" charset="0"/>
              </a:rPr>
              <a:t>Моря,</a:t>
            </a:r>
            <a:r>
              <a:rPr lang="ru-RU" sz="8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yrillicHover" pitchFamily="2" charset="0"/>
              </a:rPr>
              <a:t> </a:t>
            </a:r>
          </a:p>
          <a:p>
            <a:r>
              <a:rPr lang="ru-RU" sz="8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yrillicHover" pitchFamily="2" charset="0"/>
              </a:rPr>
              <a:t>   </a:t>
            </a:r>
            <a:r>
              <a:rPr lang="ru-RU" sz="8000" b="1" u="sng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yrillicHover" pitchFamily="2" charset="0"/>
              </a:rPr>
              <a:t>озёра и реки </a:t>
            </a:r>
          </a:p>
          <a:p>
            <a:r>
              <a:rPr lang="ru-RU" sz="8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yrillicHover" pitchFamily="2" charset="0"/>
              </a:rPr>
              <a:t>             </a:t>
            </a:r>
            <a:r>
              <a:rPr lang="ru-RU" sz="8000" b="1" u="sng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yrillicHover" pitchFamily="2" charset="0"/>
              </a:rPr>
              <a:t>России</a:t>
            </a:r>
            <a:endParaRPr lang="ru-RU" sz="8000" u="sng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chemeClr val="bg1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1330" name="Picture 2" descr="74ec22546cf236386e7e356a128a4c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762000"/>
            <a:ext cx="7391400" cy="538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2354" name="Picture 2" descr="big31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685800"/>
            <a:ext cx="77724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787" name="Rectangle 3"/>
          <p:cNvSpPr>
            <a:spLocks noChangeArrowheads="1"/>
          </p:cNvSpPr>
          <p:nvPr/>
        </p:nvSpPr>
        <p:spPr bwMode="auto">
          <a:xfrm>
            <a:off x="1604963" y="1052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63078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539552" y="1124744"/>
            <a:ext cx="8820472" cy="2133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yrillicHover" pitchFamily="2" charset="0"/>
                <a:ea typeface="+mj-ea"/>
                <a:cs typeface="+mj-cs"/>
              </a:rPr>
              <a:t>Домашнее задание: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3600" b="1" kern="0" dirty="0" smtClean="0">
              <a:solidFill>
                <a:schemeClr val="bg2"/>
              </a:solidFill>
              <a:latin typeface="CyrillicHover" pitchFamily="2" charset="0"/>
              <a:ea typeface="+mj-ea"/>
              <a:cs typeface="+mj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yrillicHover" pitchFamily="2" charset="0"/>
                <a:ea typeface="+mj-ea"/>
                <a:cs typeface="+mj-cs"/>
              </a:rPr>
              <a:t>Стр. 72 – 75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kern="0" dirty="0" smtClean="0">
                <a:solidFill>
                  <a:schemeClr val="bg2"/>
                </a:solidFill>
                <a:latin typeface="CyrillicHover" pitchFamily="2" charset="0"/>
                <a:ea typeface="+mj-ea"/>
                <a:cs typeface="+mj-cs"/>
              </a:rPr>
              <a:t>Рабочая тетрадь   зад.  1, 2</a:t>
            </a:r>
            <a:endParaRPr kumimoji="0" lang="ru-RU" sz="3600" b="1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CyrillicHover" pitchFamily="2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2420888"/>
            <a:ext cx="8784976" cy="2736304"/>
          </a:xfrm>
        </p:spPr>
        <p:txBody>
          <a:bodyPr/>
          <a:lstStyle/>
          <a:p>
            <a:r>
              <a:rPr lang="ru-RU" sz="2400" b="1" u="sng" dirty="0" smtClean="0"/>
              <a:t>Цель урока: </a:t>
            </a:r>
            <a:r>
              <a:rPr lang="ru-RU" sz="2400" i="1" dirty="0" smtClean="0"/>
              <a:t>используя метод проектов, организовать деятельность учащихся по изучению водных ресурсов России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u="sng" dirty="0" smtClean="0"/>
              <a:t>Задачи урока: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i="1" dirty="0" smtClean="0"/>
              <a:t>Обучающие:</a:t>
            </a:r>
            <a:r>
              <a:rPr lang="ru-RU" sz="2400" i="1" dirty="0" smtClean="0"/>
              <a:t> сформировать у учащихся представление о морях, озерах и реках России, используя метод проектов;</a:t>
            </a:r>
            <a:br>
              <a:rPr lang="ru-RU" sz="2400" i="1" dirty="0" smtClean="0"/>
            </a:br>
            <a:r>
              <a:rPr lang="ru-RU" sz="2400" i="1" dirty="0" smtClean="0"/>
              <a:t> </a:t>
            </a:r>
            <a:br>
              <a:rPr lang="ru-RU" sz="2400" i="1" dirty="0" smtClean="0"/>
            </a:br>
            <a:r>
              <a:rPr lang="ru-RU" sz="2400" b="1" i="1" dirty="0" smtClean="0"/>
              <a:t>Развивающие:</a:t>
            </a:r>
            <a:r>
              <a:rPr lang="ru-RU" sz="2400" i="1" dirty="0" smtClean="0"/>
              <a:t> развивать познавательную активность детей, умение наблюдать, рассуждать и делать выводы, развивать речь, внимание, наблюдательность, умение анализировать, развивать устойчивую мотивацию к процессу обучения.</a:t>
            </a:r>
            <a:br>
              <a:rPr lang="ru-RU" sz="2400" i="1" dirty="0" smtClean="0"/>
            </a:br>
            <a:r>
              <a:rPr lang="ru-RU" sz="2400" i="1" dirty="0" smtClean="0"/>
              <a:t> </a:t>
            </a:r>
            <a:br>
              <a:rPr lang="ru-RU" sz="2400" i="1" dirty="0" smtClean="0"/>
            </a:br>
            <a:r>
              <a:rPr lang="ru-RU" sz="2400" b="1" i="1" dirty="0" smtClean="0"/>
              <a:t>Воспитательные:</a:t>
            </a:r>
            <a:r>
              <a:rPr lang="ru-RU" sz="2400" i="1" dirty="0" smtClean="0"/>
              <a:t> воспитывать любовь к окружающему нас миру, учить охранять природу</a:t>
            </a:r>
            <a:endParaRPr lang="ru-RU" sz="2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539552" y="1124744"/>
            <a:ext cx="8820472" cy="2133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yrillicHover" pitchFamily="2" charset="0"/>
                <a:ea typeface="+mj-ea"/>
                <a:cs typeface="+mj-cs"/>
              </a:rPr>
              <a:t>Проверка  домашнего задания</a:t>
            </a:r>
            <a:endParaRPr kumimoji="0" lang="ru-RU" sz="3600" b="1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CyrillicHover" pitchFamily="2" charset="0"/>
              <a:ea typeface="+mj-ea"/>
              <a:cs typeface="+mj-cs"/>
            </a:endParaRPr>
          </a:p>
        </p:txBody>
      </p:sp>
      <p:pic>
        <p:nvPicPr>
          <p:cNvPr id="3" name="Рисунок 2" descr="карта.bmp"/>
          <p:cNvPicPr>
            <a:picLocks noChangeAspect="1"/>
          </p:cNvPicPr>
          <p:nvPr/>
        </p:nvPicPr>
        <p:blipFill>
          <a:blip r:embed="rId2" cstate="print"/>
          <a:srcRect t="7614"/>
          <a:stretch>
            <a:fillRect/>
          </a:stretch>
        </p:blipFill>
        <p:spPr>
          <a:xfrm>
            <a:off x="-35982" y="1988840"/>
            <a:ext cx="9179982" cy="4869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23528" y="1700808"/>
            <a:ext cx="8820472" cy="2133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yrillicHover" pitchFamily="2" charset="0"/>
                <a:ea typeface="+mj-ea"/>
                <a:cs typeface="+mj-cs"/>
              </a:rPr>
              <a:t>Работа над проектами: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3600" b="1" kern="0" dirty="0" smtClean="0">
              <a:solidFill>
                <a:schemeClr val="bg2"/>
              </a:solidFill>
              <a:latin typeface="CyrillicHover" pitchFamily="2" charset="0"/>
              <a:ea typeface="+mj-ea"/>
              <a:cs typeface="+mj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yrillicHover" pitchFamily="2" charset="0"/>
                <a:ea typeface="+mj-ea"/>
                <a:cs typeface="+mj-cs"/>
              </a:rPr>
              <a:t>Моря России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1000" b="1" kern="0" dirty="0" smtClean="0">
              <a:solidFill>
                <a:schemeClr val="bg2"/>
              </a:solidFill>
              <a:latin typeface="CyrillicHover" pitchFamily="2" charset="0"/>
              <a:ea typeface="+mj-ea"/>
              <a:cs typeface="+mj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yrillicHover" pitchFamily="2" charset="0"/>
                <a:ea typeface="+mj-ea"/>
                <a:cs typeface="+mj-cs"/>
              </a:rPr>
              <a:t>Реки России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1000" b="1" u="sng" kern="0" dirty="0" smtClean="0">
              <a:solidFill>
                <a:schemeClr val="bg2"/>
              </a:solidFill>
              <a:latin typeface="CyrillicHover" pitchFamily="2" charset="0"/>
              <a:ea typeface="+mj-ea"/>
              <a:cs typeface="+mj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sng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yrillicHover" pitchFamily="2" charset="0"/>
                <a:ea typeface="+mj-ea"/>
                <a:cs typeface="+mj-cs"/>
              </a:rPr>
              <a:t>Озёра России</a:t>
            </a:r>
            <a:endParaRPr kumimoji="0" lang="ru-RU" sz="3600" b="1" i="0" u="sng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CyrillicHover" pitchFamily="2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5" descr="pri00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1308" y="0"/>
            <a:ext cx="3062692" cy="2132855"/>
          </a:xfrm>
          <a:prstGeom prst="rect">
            <a:avLst/>
          </a:prstGeom>
          <a:noFill/>
        </p:spPr>
      </p:pic>
      <p:pic>
        <p:nvPicPr>
          <p:cNvPr id="29" name="Picture 5" descr="pri000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0"/>
            <a:ext cx="3024336" cy="2066100"/>
          </a:xfrm>
          <a:prstGeom prst="rect">
            <a:avLst/>
          </a:prstGeom>
          <a:noFill/>
        </p:spPr>
      </p:pic>
      <p:pic>
        <p:nvPicPr>
          <p:cNvPr id="26" name="Picture 9" descr="6970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095848" cy="2064200"/>
          </a:xfrm>
          <a:prstGeom prst="rect">
            <a:avLst/>
          </a:prstGeom>
          <a:noFill/>
        </p:spPr>
      </p:pic>
      <p:pic>
        <p:nvPicPr>
          <p:cNvPr id="4" name="Рисунок 3" descr="карта.bmp"/>
          <p:cNvPicPr>
            <a:picLocks noChangeAspect="1"/>
          </p:cNvPicPr>
          <p:nvPr/>
        </p:nvPicPr>
        <p:blipFill>
          <a:blip r:embed="rId5" cstate="print"/>
          <a:srcRect t="7614"/>
          <a:stretch>
            <a:fillRect/>
          </a:stretch>
        </p:blipFill>
        <p:spPr>
          <a:xfrm>
            <a:off x="-35982" y="1988840"/>
            <a:ext cx="9179982" cy="486916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5229200"/>
            <a:ext cx="91082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cap="none" spc="0" dirty="0" smtClean="0">
                <a:ln w="1016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Чёрное</a:t>
            </a:r>
          </a:p>
          <a:p>
            <a:pPr algn="ctr"/>
            <a:r>
              <a:rPr lang="ru-RU" dirty="0" smtClean="0">
                <a:ln w="1016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море</a:t>
            </a:r>
            <a:endParaRPr lang="ru-RU" cap="none" spc="0" dirty="0">
              <a:ln w="10160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2780928"/>
            <a:ext cx="13147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cap="none" spc="0" dirty="0" smtClean="0">
                <a:ln w="1016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Балтийское</a:t>
            </a:r>
          </a:p>
          <a:p>
            <a:pPr algn="ctr"/>
            <a:r>
              <a:rPr lang="ru-RU" dirty="0" smtClean="0">
                <a:ln w="1016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море</a:t>
            </a:r>
            <a:endParaRPr lang="ru-RU" cap="none" spc="0" dirty="0">
              <a:ln w="10160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12360" y="6021288"/>
            <a:ext cx="111755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cap="none" spc="0" dirty="0" smtClean="0">
                <a:ln w="1016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Японское</a:t>
            </a:r>
          </a:p>
          <a:p>
            <a:pPr algn="ctr"/>
            <a:r>
              <a:rPr lang="ru-RU" dirty="0" smtClean="0">
                <a:ln w="1016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море</a:t>
            </a:r>
            <a:endParaRPr lang="ru-RU" cap="none" spc="0" dirty="0">
              <a:ln w="10160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3258726">
            <a:off x="7512132" y="4544256"/>
            <a:ext cx="1871806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cap="none" spc="0" dirty="0" smtClean="0">
                <a:ln w="1016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</a:rPr>
              <a:t>Охотское </a:t>
            </a:r>
            <a:r>
              <a:rPr lang="ru-RU" dirty="0" smtClean="0">
                <a:ln w="1016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</a:rPr>
              <a:t>море</a:t>
            </a:r>
            <a:endParaRPr lang="ru-RU" cap="none" spc="0" dirty="0">
              <a:ln w="10160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996635" y="2420888"/>
            <a:ext cx="114736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cap="none" spc="0" dirty="0" smtClean="0">
                <a:ln w="1016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Берингово </a:t>
            </a:r>
          </a:p>
          <a:p>
            <a:pPr algn="ctr"/>
            <a:r>
              <a:rPr lang="ru-RU" sz="1600" cap="none" spc="0" dirty="0" smtClean="0">
                <a:ln w="1016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море</a:t>
            </a:r>
            <a:endParaRPr lang="ru-RU" sz="1600" cap="none" spc="0" dirty="0">
              <a:ln w="10160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83768" y="2708920"/>
            <a:ext cx="117660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cap="none" spc="0" dirty="0" smtClean="0">
                <a:ln w="1016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Баренцево </a:t>
            </a:r>
          </a:p>
          <a:p>
            <a:pPr algn="ctr"/>
            <a:r>
              <a:rPr lang="ru-RU" sz="1600" cap="none" spc="0" dirty="0" smtClean="0">
                <a:ln w="1016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море</a:t>
            </a:r>
            <a:endParaRPr lang="ru-RU" sz="1600" cap="none" spc="0" dirty="0">
              <a:ln w="10160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20853703">
            <a:off x="3147870" y="3036443"/>
            <a:ext cx="1740858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cap="none" spc="0" dirty="0" smtClean="0">
                <a:ln w="1016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Карское море</a:t>
            </a:r>
            <a:endParaRPr lang="ru-RU" sz="1600" cap="none" spc="0" dirty="0">
              <a:ln w="10160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1046782">
            <a:off x="4874683" y="2720383"/>
            <a:ext cx="1569469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cap="none" spc="0" dirty="0" smtClean="0">
                <a:ln w="1016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море  Лаптевых</a:t>
            </a:r>
            <a:endParaRPr lang="ru-RU" sz="1600" cap="none" spc="0" dirty="0">
              <a:ln w="10160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508104" y="1988840"/>
            <a:ext cx="208544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cap="none" spc="0" dirty="0" err="1" smtClean="0">
                <a:ln w="1016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Восточно</a:t>
            </a:r>
            <a:r>
              <a:rPr lang="ru-RU" sz="1600" cap="none" spc="0" dirty="0" smtClean="0">
                <a:ln w="1016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 - Сибирское</a:t>
            </a:r>
          </a:p>
          <a:p>
            <a:pPr algn="ctr"/>
            <a:r>
              <a:rPr lang="ru-RU" sz="1600" cap="none" spc="0" dirty="0" smtClean="0">
                <a:ln w="1016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море</a:t>
            </a:r>
            <a:endParaRPr lang="ru-RU" sz="1600" cap="none" spc="0" dirty="0">
              <a:ln w="10160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2664728">
            <a:off x="1395234" y="4336525"/>
            <a:ext cx="735138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cap="none" spc="0" dirty="0" smtClean="0">
                <a:ln w="10160">
                  <a:solidFill>
                    <a:schemeClr val="accent5">
                      <a:lumMod val="25000"/>
                    </a:schemeClr>
                  </a:solidFill>
                  <a:prstDash val="solid"/>
                </a:ln>
                <a:solidFill>
                  <a:schemeClr val="accent5">
                    <a:lumMod val="10000"/>
                  </a:schemeClr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hlinkClick r:id="rId6" action="ppaction://hlinkpres?slideindex=22&amp;slidetitle=Волга"/>
              </a:rPr>
              <a:t>Волга</a:t>
            </a:r>
            <a:endParaRPr lang="ru-RU" sz="1600" cap="none" spc="0" dirty="0">
              <a:ln w="10160">
                <a:solidFill>
                  <a:schemeClr val="accent5">
                    <a:lumMod val="25000"/>
                  </a:schemeClr>
                </a:solidFill>
                <a:prstDash val="solid"/>
              </a:ln>
              <a:solidFill>
                <a:schemeClr val="accent5">
                  <a:lumMod val="10000"/>
                </a:schemeClr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 rot="2664728">
            <a:off x="3513554" y="4716857"/>
            <a:ext cx="569387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cap="none" spc="0" dirty="0" smtClean="0">
                <a:ln w="10160">
                  <a:solidFill>
                    <a:schemeClr val="accent5">
                      <a:lumMod val="2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Обь</a:t>
            </a:r>
            <a:endParaRPr lang="ru-RU" sz="1600" cap="none" spc="0" dirty="0">
              <a:ln w="10160">
                <a:solidFill>
                  <a:schemeClr val="accent5">
                    <a:lumMod val="2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16535516">
            <a:off x="4037113" y="4535653"/>
            <a:ext cx="997765" cy="3506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cap="none" spc="0" dirty="0" smtClean="0">
                <a:ln w="10160">
                  <a:solidFill>
                    <a:schemeClr val="accent5">
                      <a:lumMod val="2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Енисей</a:t>
            </a:r>
            <a:endParaRPr lang="ru-RU" sz="1600" cap="none" spc="0" dirty="0">
              <a:ln w="10160">
                <a:solidFill>
                  <a:schemeClr val="accent5">
                    <a:lumMod val="2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 rot="2664728">
            <a:off x="5877341" y="3741279"/>
            <a:ext cx="660758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cap="none" spc="0" dirty="0" smtClean="0">
                <a:ln w="10160">
                  <a:solidFill>
                    <a:schemeClr val="accent5">
                      <a:lumMod val="2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Лена</a:t>
            </a:r>
            <a:endParaRPr lang="ru-RU" sz="1600" cap="none" spc="0" dirty="0">
              <a:ln w="10160">
                <a:solidFill>
                  <a:schemeClr val="accent5">
                    <a:lumMod val="2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18946950">
            <a:off x="5674711" y="4696146"/>
            <a:ext cx="673903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cap="none" spc="0" dirty="0" smtClean="0">
                <a:ln w="10160">
                  <a:solidFill>
                    <a:schemeClr val="accent5">
                      <a:lumMod val="2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Лена</a:t>
            </a:r>
            <a:endParaRPr lang="ru-RU" sz="1600" cap="none" spc="0" dirty="0">
              <a:ln w="10160">
                <a:solidFill>
                  <a:schemeClr val="accent5">
                    <a:lumMod val="2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 rot="18599389">
            <a:off x="7521088" y="5054570"/>
            <a:ext cx="67839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cap="none" spc="0" dirty="0" smtClean="0">
                <a:ln w="10160">
                  <a:solidFill>
                    <a:schemeClr val="accent5">
                      <a:lumMod val="2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Амур</a:t>
            </a:r>
            <a:endParaRPr lang="ru-RU" sz="1600" cap="none" spc="0" dirty="0">
              <a:ln w="10160">
                <a:solidFill>
                  <a:schemeClr val="accent5">
                    <a:lumMod val="2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 rot="21395484">
            <a:off x="5476914" y="5550163"/>
            <a:ext cx="1198341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cap="none" spc="0" dirty="0" smtClean="0">
                <a:ln w="10160">
                  <a:solidFill>
                    <a:schemeClr val="tx1">
                      <a:lumMod val="50000"/>
                    </a:schemeClr>
                  </a:solidFill>
                  <a:prstDash val="solid"/>
                </a:ln>
                <a:solidFill>
                  <a:schemeClr val="tx1">
                    <a:lumMod val="50000"/>
                  </a:schemeClr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оз. Байкал</a:t>
            </a:r>
            <a:endParaRPr lang="ru-RU" sz="1600" cap="none" spc="0" dirty="0">
              <a:ln w="10160">
                <a:solidFill>
                  <a:schemeClr val="tx1">
                    <a:lumMod val="50000"/>
                  </a:schemeClr>
                </a:solidFill>
                <a:prstDash val="solid"/>
              </a:ln>
              <a:solidFill>
                <a:schemeClr val="tx1">
                  <a:lumMod val="50000"/>
                </a:schemeClr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 rot="21395484">
            <a:off x="1435419" y="3327745"/>
            <a:ext cx="1546514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cap="none" spc="0" dirty="0" smtClean="0">
                <a:ln w="10160">
                  <a:solidFill>
                    <a:schemeClr val="tx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оз</a:t>
            </a:r>
            <a:r>
              <a:rPr lang="ru-RU" sz="1600" cap="none" spc="0" dirty="0" smtClean="0">
                <a:ln w="10160">
                  <a:solidFill>
                    <a:schemeClr val="tx1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. Ладожское</a:t>
            </a:r>
            <a:endParaRPr lang="ru-RU" sz="1600" cap="none" spc="0" dirty="0">
              <a:ln w="10160">
                <a:solidFill>
                  <a:schemeClr val="tx1">
                    <a:lumMod val="5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 rot="21395484">
            <a:off x="686199" y="5989509"/>
            <a:ext cx="132780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cap="none" spc="0" dirty="0" smtClean="0">
                <a:ln w="10160">
                  <a:solidFill>
                    <a:schemeClr val="tx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Каспийское</a:t>
            </a:r>
          </a:p>
          <a:p>
            <a:pPr algn="ctr"/>
            <a:r>
              <a:rPr lang="ru-RU" sz="1600" cap="none" spc="0" dirty="0" smtClean="0">
                <a:ln w="10160">
                  <a:solidFill>
                    <a:schemeClr val="tx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море озеро </a:t>
            </a:r>
          </a:p>
          <a:p>
            <a:pPr algn="ctr"/>
            <a:endParaRPr lang="ru-RU" sz="1600" cap="none" spc="0" dirty="0">
              <a:ln w="10160">
                <a:solidFill>
                  <a:schemeClr val="accent1">
                    <a:lumMod val="5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</p:txBody>
      </p:sp>
      <p:pic>
        <p:nvPicPr>
          <p:cNvPr id="32" name="Picture 6" descr="Priroda 00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59832" y="0"/>
            <a:ext cx="3131840" cy="1988840"/>
          </a:xfrm>
          <a:prstGeom prst="rect">
            <a:avLst/>
          </a:prstGeom>
          <a:noFill/>
        </p:spPr>
      </p:pic>
      <p:pic>
        <p:nvPicPr>
          <p:cNvPr id="33" name="Picture 7" descr="Sunset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3059832" cy="1988840"/>
          </a:xfrm>
          <a:prstGeom prst="rect">
            <a:avLst/>
          </a:prstGeom>
          <a:noFill/>
        </p:spPr>
      </p:pic>
      <p:pic>
        <p:nvPicPr>
          <p:cNvPr id="34" name="Picture 8" descr="Lake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56177" y="0"/>
            <a:ext cx="2987824" cy="1988840"/>
          </a:xfrm>
          <a:prstGeom prst="rect">
            <a:avLst/>
          </a:prstGeom>
          <a:noFill/>
        </p:spPr>
      </p:pic>
      <p:pic>
        <p:nvPicPr>
          <p:cNvPr id="35" name="Picture 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699792" y="0"/>
            <a:ext cx="3419872" cy="1995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4" descr="pri0015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2808312" cy="1971294"/>
          </a:xfrm>
          <a:prstGeom prst="rect">
            <a:avLst/>
          </a:prstGeom>
          <a:noFill/>
        </p:spPr>
      </p:pic>
      <p:pic>
        <p:nvPicPr>
          <p:cNvPr id="37" name="Рисунок 36" descr="64_9.jpe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084168" y="1"/>
            <a:ext cx="3059832" cy="1988840"/>
          </a:xfrm>
          <a:prstGeom prst="rect">
            <a:avLst/>
          </a:prstGeom>
        </p:spPr>
      </p:pic>
      <p:sp>
        <p:nvSpPr>
          <p:cNvPr id="31" name="Прямоугольник 30"/>
          <p:cNvSpPr/>
          <p:nvPr/>
        </p:nvSpPr>
        <p:spPr>
          <a:xfrm rot="21395484">
            <a:off x="1650375" y="3612897"/>
            <a:ext cx="1451936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cap="none" spc="0" dirty="0" smtClean="0">
                <a:ln w="10160">
                  <a:solidFill>
                    <a:schemeClr val="tx1">
                      <a:lumMod val="50000"/>
                    </a:schemeClr>
                  </a:solidFill>
                  <a:prstDash val="solid"/>
                </a:ln>
                <a:solidFill>
                  <a:schemeClr val="accent5">
                    <a:lumMod val="10000"/>
                  </a:schemeClr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оз. Онежское</a:t>
            </a:r>
            <a:endParaRPr lang="ru-RU" sz="1600" cap="none" spc="0" dirty="0">
              <a:ln w="10160">
                <a:solidFill>
                  <a:schemeClr val="tx1">
                    <a:lumMod val="50000"/>
                  </a:schemeClr>
                </a:solidFill>
                <a:prstDash val="solid"/>
              </a:ln>
              <a:solidFill>
                <a:schemeClr val="accent5">
                  <a:lumMod val="10000"/>
                </a:schemeClr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4" presetClass="exit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54" presetClass="exit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54" presetClass="exit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54" presetClass="exit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4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6450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1752600"/>
            <a:ext cx="8820472" cy="2133600"/>
          </a:xfrm>
        </p:spPr>
        <p:txBody>
          <a:bodyPr/>
          <a:lstStyle/>
          <a:p>
            <a:r>
              <a:rPr lang="ru-RU" sz="7200" b="1" dirty="0">
                <a:latin typeface="CyrillicHover" pitchFamily="2" charset="0"/>
              </a:rPr>
              <a:t>Дальневосточный </a:t>
            </a:r>
            <a:br>
              <a:rPr lang="ru-RU" sz="7200" b="1" dirty="0">
                <a:latin typeface="CyrillicHover" pitchFamily="2" charset="0"/>
              </a:rPr>
            </a:br>
            <a:r>
              <a:rPr lang="ru-RU" sz="7200" b="1" dirty="0">
                <a:latin typeface="CyrillicHover" pitchFamily="2" charset="0"/>
              </a:rPr>
              <a:t>        морской     </a:t>
            </a:r>
            <a:br>
              <a:rPr lang="ru-RU" sz="7200" b="1" dirty="0">
                <a:latin typeface="CyrillicHover" pitchFamily="2" charset="0"/>
              </a:rPr>
            </a:br>
            <a:r>
              <a:rPr lang="ru-RU" sz="7200" b="1" dirty="0">
                <a:latin typeface="CyrillicHover" pitchFamily="2" charset="0"/>
              </a:rPr>
              <a:t>      заповедник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825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38200" y="685800"/>
            <a:ext cx="7315200" cy="5334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9287" name="Picture 7" descr="showimag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43438" cy="332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9288" name="Picture 8" descr="showim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0"/>
            <a:ext cx="4500562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9289" name="Picture 9" descr="showimage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76600"/>
            <a:ext cx="4643438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9290" name="Picture 10" descr="showimage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3482975"/>
            <a:ext cx="4500562" cy="337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3378" name="Picture 2" descr="ДАЛЬНЕВОСТОЧНЫЙ МОРСКОЙ заповедник - кра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076825" cy="2997200"/>
          </a:xfrm>
          <a:prstGeom prst="rect">
            <a:avLst/>
          </a:prstGeom>
          <a:noFill/>
        </p:spPr>
      </p:pic>
      <p:pic>
        <p:nvPicPr>
          <p:cNvPr id="613379" name="Picture 3" descr="ДАЛЬНЕВОСТОЧНЫЙ МОРСКОЙ заповедник - моло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825" y="0"/>
            <a:ext cx="4067175" cy="2997200"/>
          </a:xfrm>
          <a:prstGeom prst="rect">
            <a:avLst/>
          </a:prstGeom>
          <a:noFill/>
        </p:spPr>
      </p:pic>
      <p:pic>
        <p:nvPicPr>
          <p:cNvPr id="613380" name="Picture 4" descr="ДАЛЬНЕВОСТОЧНЫЙ МОРСКОЙ заповедник - малый полосати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998788"/>
            <a:ext cx="5364163" cy="3859212"/>
          </a:xfrm>
          <a:prstGeom prst="rect">
            <a:avLst/>
          </a:prstGeom>
          <a:noFill/>
        </p:spPr>
      </p:pic>
      <p:pic>
        <p:nvPicPr>
          <p:cNvPr id="613381" name="Picture 5" descr="ДАЛЬНЕВОСТОЧНЫЙ МОРСКОЙ заповедник - большой плоскохвост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6213" y="2997200"/>
            <a:ext cx="3887787" cy="386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3">
  <a:themeElements>
    <a:clrScheme name="template 3">
      <a:dk1>
        <a:srgbClr val="4D4D4D"/>
      </a:dk1>
      <a:lt1>
        <a:srgbClr val="FFFFFF"/>
      </a:lt1>
      <a:dk2>
        <a:srgbClr val="4D4D4D"/>
      </a:dk2>
      <a:lt2>
        <a:srgbClr val="003399"/>
      </a:lt2>
      <a:accent1>
        <a:srgbClr val="66CCFF"/>
      </a:accent1>
      <a:accent2>
        <a:srgbClr val="3366FF"/>
      </a:accent2>
      <a:accent3>
        <a:srgbClr val="FFFFFF"/>
      </a:accent3>
      <a:accent4>
        <a:srgbClr val="404040"/>
      </a:accent4>
      <a:accent5>
        <a:srgbClr val="B8E2FF"/>
      </a:accent5>
      <a:accent6>
        <a:srgbClr val="2D5CE7"/>
      </a:accent6>
      <a:hlink>
        <a:srgbClr val="FFCC00"/>
      </a:hlink>
      <a:folHlink>
        <a:srgbClr val="DDDDDD"/>
      </a:folHlink>
    </a:clrScheme>
    <a:fontScheme name="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emplate 1">
        <a:dk1>
          <a:srgbClr val="4D4D4D"/>
        </a:dk1>
        <a:lt1>
          <a:srgbClr val="FFFFFF"/>
        </a:lt1>
        <a:dk2>
          <a:srgbClr val="4D4D4D"/>
        </a:dk2>
        <a:lt2>
          <a:srgbClr val="0099FF"/>
        </a:lt2>
        <a:accent1>
          <a:srgbClr val="003399"/>
        </a:accent1>
        <a:accent2>
          <a:srgbClr val="CCECFF"/>
        </a:accent2>
        <a:accent3>
          <a:srgbClr val="FFFFFF"/>
        </a:accent3>
        <a:accent4>
          <a:srgbClr val="404040"/>
        </a:accent4>
        <a:accent5>
          <a:srgbClr val="AAADCA"/>
        </a:accent5>
        <a:accent6>
          <a:srgbClr val="B9D6E7"/>
        </a:accent6>
        <a:hlink>
          <a:srgbClr val="6699F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2">
        <a:dk1>
          <a:srgbClr val="333333"/>
        </a:dk1>
        <a:lt1>
          <a:srgbClr val="FFFFFF"/>
        </a:lt1>
        <a:dk2>
          <a:srgbClr val="808080"/>
        </a:dk2>
        <a:lt2>
          <a:srgbClr val="003366"/>
        </a:lt2>
        <a:accent1>
          <a:srgbClr val="6699FF"/>
        </a:accent1>
        <a:accent2>
          <a:srgbClr val="990000"/>
        </a:accent2>
        <a:accent3>
          <a:srgbClr val="FFFFFF"/>
        </a:accent3>
        <a:accent4>
          <a:srgbClr val="2A2A2A"/>
        </a:accent4>
        <a:accent5>
          <a:srgbClr val="B8CAFF"/>
        </a:accent5>
        <a:accent6>
          <a:srgbClr val="8A0000"/>
        </a:accent6>
        <a:hlink>
          <a:srgbClr val="0066C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3">
        <a:dk1>
          <a:srgbClr val="4D4D4D"/>
        </a:dk1>
        <a:lt1>
          <a:srgbClr val="FFFFFF"/>
        </a:lt1>
        <a:dk2>
          <a:srgbClr val="4D4D4D"/>
        </a:dk2>
        <a:lt2>
          <a:srgbClr val="003399"/>
        </a:lt2>
        <a:accent1>
          <a:srgbClr val="66CCFF"/>
        </a:accent1>
        <a:accent2>
          <a:srgbClr val="3366FF"/>
        </a:accent2>
        <a:accent3>
          <a:srgbClr val="FFFFFF"/>
        </a:accent3>
        <a:accent4>
          <a:srgbClr val="404040"/>
        </a:accent4>
        <a:accent5>
          <a:srgbClr val="B8E2FF"/>
        </a:accent5>
        <a:accent6>
          <a:srgbClr val="2D5CE7"/>
        </a:accent6>
        <a:hlink>
          <a:srgbClr val="FFCC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4">
        <a:dk1>
          <a:srgbClr val="4D4D4D"/>
        </a:dk1>
        <a:lt1>
          <a:srgbClr val="FFFFFF"/>
        </a:lt1>
        <a:dk2>
          <a:srgbClr val="4D4D4D"/>
        </a:dk2>
        <a:lt2>
          <a:srgbClr val="003399"/>
        </a:lt2>
        <a:accent1>
          <a:srgbClr val="6699FF"/>
        </a:accent1>
        <a:accent2>
          <a:srgbClr val="3366FF"/>
        </a:accent2>
        <a:accent3>
          <a:srgbClr val="FFFFFF"/>
        </a:accent3>
        <a:accent4>
          <a:srgbClr val="404040"/>
        </a:accent4>
        <a:accent5>
          <a:srgbClr val="B8CAFF"/>
        </a:accent5>
        <a:accent6>
          <a:srgbClr val="2D5CE7"/>
        </a:accent6>
        <a:hlink>
          <a:srgbClr val="0099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5">
        <a:dk1>
          <a:srgbClr val="4D4D4D"/>
        </a:dk1>
        <a:lt1>
          <a:srgbClr val="FFFFFF"/>
        </a:lt1>
        <a:dk2>
          <a:srgbClr val="4D4D4D"/>
        </a:dk2>
        <a:lt2>
          <a:srgbClr val="003399"/>
        </a:lt2>
        <a:accent1>
          <a:srgbClr val="6699FF"/>
        </a:accent1>
        <a:accent2>
          <a:srgbClr val="CC0000"/>
        </a:accent2>
        <a:accent3>
          <a:srgbClr val="FFFFFF"/>
        </a:accent3>
        <a:accent4>
          <a:srgbClr val="404040"/>
        </a:accent4>
        <a:accent5>
          <a:srgbClr val="B8CAFF"/>
        </a:accent5>
        <a:accent6>
          <a:srgbClr val="B90000"/>
        </a:accent6>
        <a:hlink>
          <a:srgbClr val="0099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6">
        <a:dk1>
          <a:srgbClr val="4D4D4D"/>
        </a:dk1>
        <a:lt1>
          <a:srgbClr val="FFFFFF"/>
        </a:lt1>
        <a:dk2>
          <a:srgbClr val="4D4D4D"/>
        </a:dk2>
        <a:lt2>
          <a:srgbClr val="003399"/>
        </a:lt2>
        <a:accent1>
          <a:srgbClr val="6699FF"/>
        </a:accent1>
        <a:accent2>
          <a:srgbClr val="99CCFF"/>
        </a:accent2>
        <a:accent3>
          <a:srgbClr val="FFFFFF"/>
        </a:accent3>
        <a:accent4>
          <a:srgbClr val="404040"/>
        </a:accent4>
        <a:accent5>
          <a:srgbClr val="B8CAFF"/>
        </a:accent5>
        <a:accent6>
          <a:srgbClr val="8AB9E7"/>
        </a:accent6>
        <a:hlink>
          <a:srgbClr val="0099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Тема13</Template>
  <TotalTime>716</TotalTime>
  <Words>90</Words>
  <Application>Microsoft Office PowerPoint</Application>
  <PresentationFormat>Экран (4:3)</PresentationFormat>
  <Paragraphs>43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Тема13</vt:lpstr>
      <vt:lpstr>Слайд 1</vt:lpstr>
      <vt:lpstr>Цель урока: используя метод проектов, организовать деятельность учащихся по изучению водных ресурсов России Задачи урока:  Обучающие: сформировать у учащихся представление о морях, озерах и реках России, используя метод проектов;   Развивающие: развивать познавательную активность детей, умение наблюдать, рассуждать и делать выводы, развивать речь, внимание, наблюдательность, умение анализировать, развивать устойчивую мотивацию к процессу обучения.   Воспитательные: воспитывать любовь к окружающему нас миру, учить охранять природу</vt:lpstr>
      <vt:lpstr>Слайд 3</vt:lpstr>
      <vt:lpstr>Слайд 4</vt:lpstr>
      <vt:lpstr>Слайд 5</vt:lpstr>
      <vt:lpstr>Дальневосточный          морской            заповедник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Настя</dc:creator>
  <cp:lastModifiedBy>ирина</cp:lastModifiedBy>
  <cp:revision>38</cp:revision>
  <dcterms:created xsi:type="dcterms:W3CDTF">2011-10-03T16:52:37Z</dcterms:created>
  <dcterms:modified xsi:type="dcterms:W3CDTF">2012-06-21T16:58:23Z</dcterms:modified>
</cp:coreProperties>
</file>