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62" r:id="rId3"/>
    <p:sldId id="259" r:id="rId4"/>
    <p:sldId id="260" r:id="rId5"/>
    <p:sldId id="264" r:id="rId6"/>
    <p:sldId id="261" r:id="rId7"/>
    <p:sldId id="257" r:id="rId8"/>
    <p:sldId id="265" r:id="rId9"/>
    <p:sldId id="266" r:id="rId10"/>
    <p:sldId id="293" r:id="rId11"/>
    <p:sldId id="267" r:id="rId12"/>
    <p:sldId id="268" r:id="rId13"/>
    <p:sldId id="269" r:id="rId14"/>
    <p:sldId id="270" r:id="rId15"/>
    <p:sldId id="271" r:id="rId16"/>
    <p:sldId id="272" r:id="rId17"/>
    <p:sldId id="258" r:id="rId18"/>
    <p:sldId id="263" r:id="rId19"/>
    <p:sldId id="287" r:id="rId20"/>
    <p:sldId id="288" r:id="rId21"/>
    <p:sldId id="289" r:id="rId22"/>
    <p:sldId id="290" r:id="rId23"/>
    <p:sldId id="291" r:id="rId24"/>
    <p:sldId id="292" r:id="rId25"/>
    <p:sldId id="294" r:id="rId26"/>
    <p:sldId id="295" r:id="rId27"/>
    <p:sldId id="296" r:id="rId28"/>
    <p:sldId id="297" r:id="rId29"/>
    <p:sldId id="298" r:id="rId30"/>
    <p:sldId id="279" r:id="rId31"/>
    <p:sldId id="280" r:id="rId32"/>
    <p:sldId id="281" r:id="rId33"/>
    <p:sldId id="282" r:id="rId34"/>
    <p:sldId id="283" r:id="rId35"/>
    <p:sldId id="274" r:id="rId36"/>
    <p:sldId id="275" r:id="rId37"/>
    <p:sldId id="276" r:id="rId38"/>
    <p:sldId id="277" r:id="rId39"/>
    <p:sldId id="278" r:id="rId40"/>
    <p:sldId id="284" r:id="rId41"/>
    <p:sldId id="285" r:id="rId42"/>
    <p:sldId id="286" r:id="rId43"/>
    <p:sldId id="299" r:id="rId4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FF00"/>
    <a:srgbClr val="00FFFF"/>
    <a:srgbClr val="CCFF66"/>
    <a:srgbClr val="6699FF"/>
    <a:srgbClr val="FF00FF"/>
    <a:srgbClr val="FFCC00"/>
    <a:srgbClr val="FF50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CBEC8-47FE-437D-98E0-049CC85D75D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F026E-117F-4DBE-BDDC-F0E87C7FBC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2785C3-7334-41D4-8330-85B09AB155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6797E99-CF88-43BB-888C-516D1291DB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FEFCAFA-194A-4A4A-A597-65A8FB1841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D7CB3-A2A3-4823-94C2-28B2EC64FA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2EC544-7298-4857-B390-BC8318C215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9F8C26-7FBB-4551-99FA-FDA95C5F72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2FEF48-C02A-4214-B0BC-BF3372B413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D7BC34-4C3C-48D5-AD7E-818C038156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0AFF47-F64A-4521-AF2A-FE1428A9DF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1AE8F8-BA76-4E34-8826-83ED33A99F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4891C1-C76A-43F2-982B-60A95671B9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99FF"/>
            </a:gs>
            <a:gs pos="100000">
              <a:schemeClr val="accent2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6245553-C55B-4CD1-A6EF-5F0AD795B8D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oleObject" Target="../embeddings/_________Microsoft_Office_Word_97_-_20033.doc"/><Relationship Id="rId4" Type="http://schemas.openxmlformats.org/officeDocument/2006/relationships/oleObject" Target="../embeddings/_________Microsoft_Office_Word_97_-_20032.doc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4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_________Microsoft_Office_Word_97_-_20036.doc"/><Relationship Id="rId4" Type="http://schemas.openxmlformats.org/officeDocument/2006/relationships/oleObject" Target="../embeddings/_________Microsoft_Office_Word_97_-_20035.doc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7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_________Microsoft_Office_Word_97_-_20039.doc"/><Relationship Id="rId4" Type="http://schemas.openxmlformats.org/officeDocument/2006/relationships/oleObject" Target="../embeddings/_________Microsoft_Office_Word_97_-_20038.doc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838200"/>
            <a:ext cx="7772400" cy="1447800"/>
          </a:xfrm>
        </p:spPr>
        <p:txBody>
          <a:bodyPr/>
          <a:lstStyle/>
          <a:p>
            <a:r>
              <a:rPr lang="ru-RU" sz="7200" dirty="0">
                <a:solidFill>
                  <a:srgbClr val="FF5050"/>
                </a:solidFill>
              </a:rPr>
              <a:t>Многообразие птиц</a:t>
            </a:r>
            <a:endParaRPr lang="ru-RU" dirty="0"/>
          </a:p>
        </p:txBody>
      </p:sp>
      <p:sp>
        <p:nvSpPr>
          <p:cNvPr id="7" name="Рамка 6"/>
          <p:cNvSpPr/>
          <p:nvPr/>
        </p:nvSpPr>
        <p:spPr bwMode="auto">
          <a:xfrm>
            <a:off x="3143240" y="6215082"/>
            <a:ext cx="2500330" cy="642918"/>
          </a:xfrm>
          <a:prstGeom prst="fram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-52"/>
              </a:rPr>
              <a:t>Prezentacii.com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bg1"/>
                </a:solidFill>
              </a:rPr>
              <a:t>Какая из птиц строит гнезда из комков глины смешанной со слюной?</a:t>
            </a:r>
            <a:endParaRPr lang="ru-RU" sz="4400">
              <a:solidFill>
                <a:schemeClr val="tx2"/>
              </a:solidFill>
            </a:endParaRPr>
          </a:p>
        </p:txBody>
      </p:sp>
      <p:pic>
        <p:nvPicPr>
          <p:cNvPr id="39939" name="Picture 3" descr="D:\Птицы\001128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2209800" cy="2030413"/>
          </a:xfrm>
          <a:prstGeom prst="rect">
            <a:avLst/>
          </a:prstGeom>
          <a:noFill/>
        </p:spPr>
      </p:pic>
      <p:pic>
        <p:nvPicPr>
          <p:cNvPr id="39940" name="Picture 4" descr="C:\WINDOWS\Рабочий стол\Открытый урок\Ковшарова_Татьяна_Владимировна_Рисунок_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676400"/>
            <a:ext cx="2362200" cy="2047875"/>
          </a:xfrm>
          <a:prstGeom prst="rect">
            <a:avLst/>
          </a:prstGeom>
          <a:noFill/>
        </p:spPr>
      </p:pic>
      <p:pic>
        <p:nvPicPr>
          <p:cNvPr id="39941" name="Picture 5" descr="C:\WINDOWS\Рабочий стол\Открытый урок\Ковшарова_Татьяна_Владимировна_Рисунок_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1676400"/>
            <a:ext cx="2362200" cy="2057400"/>
          </a:xfrm>
          <a:prstGeom prst="rect">
            <a:avLst/>
          </a:prstGeom>
          <a:noFill/>
        </p:spPr>
      </p:pic>
      <p:pic>
        <p:nvPicPr>
          <p:cNvPr id="39942" name="Picture 6" descr="C:\WINDOWS\Рабочий стол\Открытый урок\Ковшарова_Татьяна_Владимировна_Рисунок_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4267200"/>
            <a:ext cx="2209800" cy="1952625"/>
          </a:xfrm>
          <a:prstGeom prst="rect">
            <a:avLst/>
          </a:prstGeom>
          <a:noFill/>
        </p:spPr>
      </p:pic>
      <p:pic>
        <p:nvPicPr>
          <p:cNvPr id="39943" name="Picture 7" descr="C:\WINDOWS\Рабочий стол\Открытый урок\Ковшарова_Татьяна_Владимировна_Рисунок_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4325" y="4267200"/>
            <a:ext cx="2225675" cy="1981200"/>
          </a:xfrm>
          <a:prstGeom prst="rect">
            <a:avLst/>
          </a:prstGeom>
          <a:noFill/>
        </p:spPr>
      </p:pic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1. Ласточка</a:t>
            </a:r>
            <a:endParaRPr lang="ru-RU" b="1" i="1"/>
          </a:p>
        </p:txBody>
      </p:sp>
      <p:sp>
        <p:nvSpPr>
          <p:cNvPr id="39945" name="Rectangle 9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2. Зуек</a:t>
            </a:r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3. Поползень</a:t>
            </a:r>
            <a:endParaRPr lang="ru-RU"/>
          </a:p>
        </p:txBody>
      </p:sp>
      <p:sp>
        <p:nvSpPr>
          <p:cNvPr id="39947" name="Rectangle 11"/>
          <p:cNvSpPr>
            <a:spLocks noChangeArrowheads="1"/>
          </p:cNvSpPr>
          <p:nvPr/>
        </p:nvSpPr>
        <p:spPr bwMode="auto">
          <a:xfrm>
            <a:off x="2133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4. Дятел</a:t>
            </a:r>
            <a:endParaRPr lang="ru-RU"/>
          </a:p>
        </p:txBody>
      </p:sp>
      <p:sp>
        <p:nvSpPr>
          <p:cNvPr id="39948" name="Rectangle 12"/>
          <p:cNvSpPr>
            <a:spLocks noChangeArrowheads="1"/>
          </p:cNvSpPr>
          <p:nvPr/>
        </p:nvSpPr>
        <p:spPr bwMode="auto">
          <a:xfrm>
            <a:off x="5334000" y="6248400"/>
            <a:ext cx="2286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5.Дупель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utoUpdateAnimBg="0"/>
      <p:bldP spid="39944" grpId="0" autoUpdateAnimBg="0"/>
      <p:bldP spid="39945" grpId="0" autoUpdateAnimBg="0"/>
      <p:bldP spid="39946" grpId="0" autoUpdateAnimBg="0"/>
      <p:bldP spid="39947" grpId="0" autoUpdateAnimBg="0"/>
      <p:bldP spid="39948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5" name="Rectangle 13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bg1"/>
                </a:solidFill>
              </a:rPr>
              <a:t>Какая из птиц быстро бегает по твердой поверхности?</a:t>
            </a:r>
            <a:endParaRPr lang="ru-RU" sz="4400">
              <a:solidFill>
                <a:schemeClr val="tx2"/>
              </a:solidFill>
            </a:endParaRPr>
          </a:p>
        </p:txBody>
      </p:sp>
      <p:pic>
        <p:nvPicPr>
          <p:cNvPr id="13326" name="Picture 14" descr="D:\Птицы\001128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2209800" cy="2030413"/>
          </a:xfrm>
          <a:prstGeom prst="rect">
            <a:avLst/>
          </a:prstGeom>
          <a:noFill/>
        </p:spPr>
      </p:pic>
      <p:pic>
        <p:nvPicPr>
          <p:cNvPr id="13327" name="Picture 15" descr="C:\WINDOWS\Рабочий стол\Открытый урок\Ковшарова_Татьяна_Владимировна_Рисунок_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676400"/>
            <a:ext cx="2362200" cy="2047875"/>
          </a:xfrm>
          <a:prstGeom prst="rect">
            <a:avLst/>
          </a:prstGeom>
          <a:noFill/>
        </p:spPr>
      </p:pic>
      <p:pic>
        <p:nvPicPr>
          <p:cNvPr id="13328" name="Picture 16" descr="C:\WINDOWS\Рабочий стол\Открытый урок\Ковшарова_Татьяна_Владимировна_Рисунок_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1676400"/>
            <a:ext cx="2362200" cy="2057400"/>
          </a:xfrm>
          <a:prstGeom prst="rect">
            <a:avLst/>
          </a:prstGeom>
          <a:noFill/>
        </p:spPr>
      </p:pic>
      <p:pic>
        <p:nvPicPr>
          <p:cNvPr id="13329" name="Picture 17" descr="C:\WINDOWS\Рабочий стол\Открытый урок\Ковшарова_Татьяна_Владимировна_Рисунок_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4267200"/>
            <a:ext cx="2209800" cy="1952625"/>
          </a:xfrm>
          <a:prstGeom prst="rect">
            <a:avLst/>
          </a:prstGeom>
          <a:noFill/>
        </p:spPr>
      </p:pic>
      <p:pic>
        <p:nvPicPr>
          <p:cNvPr id="13330" name="Picture 18" descr="C:\WINDOWS\Рабочий стол\Открытый урок\Ковшарова_Татьяна_Владимировна_Рисунок_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4325" y="4267200"/>
            <a:ext cx="2225675" cy="1981200"/>
          </a:xfrm>
          <a:prstGeom prst="rect">
            <a:avLst/>
          </a:prstGeom>
          <a:noFill/>
        </p:spPr>
      </p:pic>
      <p:sp>
        <p:nvSpPr>
          <p:cNvPr id="13331" name="Rectangle 19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1. Ласточка</a:t>
            </a:r>
            <a:endParaRPr lang="ru-RU" b="1" i="1"/>
          </a:p>
        </p:txBody>
      </p:sp>
      <p:sp>
        <p:nvSpPr>
          <p:cNvPr id="13332" name="Rectangle 20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2. Зуек</a:t>
            </a:r>
          </a:p>
        </p:txBody>
      </p:sp>
      <p:sp>
        <p:nvSpPr>
          <p:cNvPr id="13333" name="Rectangle 21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3. Поползень</a:t>
            </a:r>
            <a:endParaRPr lang="ru-RU"/>
          </a:p>
        </p:txBody>
      </p:sp>
      <p:sp>
        <p:nvSpPr>
          <p:cNvPr id="13334" name="Rectangle 22"/>
          <p:cNvSpPr>
            <a:spLocks noChangeArrowheads="1"/>
          </p:cNvSpPr>
          <p:nvPr/>
        </p:nvSpPr>
        <p:spPr bwMode="auto">
          <a:xfrm>
            <a:off x="2133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4. Дятел</a:t>
            </a:r>
            <a:endParaRPr lang="ru-RU"/>
          </a:p>
        </p:txBody>
      </p:sp>
      <p:sp>
        <p:nvSpPr>
          <p:cNvPr id="13335" name="Rectangle 23"/>
          <p:cNvSpPr>
            <a:spLocks noChangeArrowheads="1"/>
          </p:cNvSpPr>
          <p:nvPr/>
        </p:nvSpPr>
        <p:spPr bwMode="auto">
          <a:xfrm>
            <a:off x="5334000" y="6248400"/>
            <a:ext cx="2286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5.Дупель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5" grpId="0" autoUpdateAnimBg="0"/>
      <p:bldP spid="13331" grpId="0" autoUpdateAnimBg="0"/>
      <p:bldP spid="13332" grpId="0" autoUpdateAnimBg="0"/>
      <p:bldP spid="13333" grpId="0" autoUpdateAnimBg="0"/>
      <p:bldP spid="13334" grpId="0" autoUpdateAnimBg="0"/>
      <p:bldP spid="13335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bg1"/>
                </a:solidFill>
              </a:rPr>
              <a:t>Какая птица живет вблизи открытых водоемов?</a:t>
            </a:r>
            <a:endParaRPr lang="ru-RU" sz="4400">
              <a:solidFill>
                <a:schemeClr val="tx2"/>
              </a:solidFill>
            </a:endParaRPr>
          </a:p>
        </p:txBody>
      </p:sp>
      <p:pic>
        <p:nvPicPr>
          <p:cNvPr id="14350" name="Picture 14" descr="D:\Птицы\001128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2209800" cy="2030413"/>
          </a:xfrm>
          <a:prstGeom prst="rect">
            <a:avLst/>
          </a:prstGeom>
          <a:noFill/>
        </p:spPr>
      </p:pic>
      <p:pic>
        <p:nvPicPr>
          <p:cNvPr id="14351" name="Picture 15" descr="C:\WINDOWS\Рабочий стол\Открытый урок\Ковшарова_Татьяна_Владимировна_Рисунок_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676400"/>
            <a:ext cx="2362200" cy="2047875"/>
          </a:xfrm>
          <a:prstGeom prst="rect">
            <a:avLst/>
          </a:prstGeom>
          <a:noFill/>
        </p:spPr>
      </p:pic>
      <p:pic>
        <p:nvPicPr>
          <p:cNvPr id="14352" name="Picture 16" descr="C:\WINDOWS\Рабочий стол\Открытый урок\Ковшарова_Татьяна_Владимировна_Рисунок_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1676400"/>
            <a:ext cx="2362200" cy="2057400"/>
          </a:xfrm>
          <a:prstGeom prst="rect">
            <a:avLst/>
          </a:prstGeom>
          <a:noFill/>
        </p:spPr>
      </p:pic>
      <p:pic>
        <p:nvPicPr>
          <p:cNvPr id="14353" name="Picture 17" descr="C:\WINDOWS\Рабочий стол\Открытый урок\Ковшарова_Татьяна_Владимировна_Рисунок_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4267200"/>
            <a:ext cx="2209800" cy="1952625"/>
          </a:xfrm>
          <a:prstGeom prst="rect">
            <a:avLst/>
          </a:prstGeom>
          <a:noFill/>
        </p:spPr>
      </p:pic>
      <p:pic>
        <p:nvPicPr>
          <p:cNvPr id="14354" name="Picture 18" descr="C:\WINDOWS\Рабочий стол\Открытый урок\Ковшарова_Татьяна_Владимировна_Рисунок_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4325" y="4267200"/>
            <a:ext cx="2225675" cy="1981200"/>
          </a:xfrm>
          <a:prstGeom prst="rect">
            <a:avLst/>
          </a:prstGeom>
          <a:noFill/>
        </p:spPr>
      </p:pic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1. Ласточка</a:t>
            </a:r>
            <a:endParaRPr lang="ru-RU" b="1" i="1"/>
          </a:p>
        </p:txBody>
      </p:sp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2. Зуек</a:t>
            </a:r>
          </a:p>
        </p:txBody>
      </p:sp>
      <p:sp>
        <p:nvSpPr>
          <p:cNvPr id="14357" name="Rectangle 21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3. Поползень</a:t>
            </a:r>
            <a:endParaRPr lang="ru-RU"/>
          </a:p>
        </p:txBody>
      </p:sp>
      <p:sp>
        <p:nvSpPr>
          <p:cNvPr id="14358" name="Rectangle 22"/>
          <p:cNvSpPr>
            <a:spLocks noChangeArrowheads="1"/>
          </p:cNvSpPr>
          <p:nvPr/>
        </p:nvSpPr>
        <p:spPr bwMode="auto">
          <a:xfrm>
            <a:off x="2133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4. Дятел</a:t>
            </a:r>
            <a:endParaRPr lang="ru-RU"/>
          </a:p>
        </p:txBody>
      </p:sp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5334000" y="6248400"/>
            <a:ext cx="2286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5.Дупель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9" grpId="0" autoUpdateAnimBg="0"/>
      <p:bldP spid="14355" grpId="0" autoUpdateAnimBg="0"/>
      <p:bldP spid="14356" grpId="0" autoUpdateAnimBg="0"/>
      <p:bldP spid="14357" grpId="0" autoUpdateAnimBg="0"/>
      <p:bldP spid="14358" grpId="0" autoUpdateAnimBg="0"/>
      <p:bldP spid="14359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bg1"/>
                </a:solidFill>
              </a:rPr>
              <a:t>Какую птицу иначе называют кузей?</a:t>
            </a:r>
            <a:endParaRPr lang="ru-RU" sz="4400">
              <a:solidFill>
                <a:schemeClr val="tx2"/>
              </a:solidFill>
            </a:endParaRPr>
          </a:p>
        </p:txBody>
      </p:sp>
      <p:pic>
        <p:nvPicPr>
          <p:cNvPr id="15374" name="Picture 14" descr="D:\Птицы\001128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2209800" cy="2030413"/>
          </a:xfrm>
          <a:prstGeom prst="rect">
            <a:avLst/>
          </a:prstGeom>
          <a:noFill/>
        </p:spPr>
      </p:pic>
      <p:pic>
        <p:nvPicPr>
          <p:cNvPr id="15375" name="Picture 15" descr="C:\WINDOWS\Рабочий стол\Открытый урок\Ковшарова_Татьяна_Владимировна_Рисунок_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676400"/>
            <a:ext cx="2362200" cy="2047875"/>
          </a:xfrm>
          <a:prstGeom prst="rect">
            <a:avLst/>
          </a:prstGeom>
          <a:noFill/>
        </p:spPr>
      </p:pic>
      <p:pic>
        <p:nvPicPr>
          <p:cNvPr id="15376" name="Picture 16" descr="C:\WINDOWS\Рабочий стол\Открытый урок\Ковшарова_Татьяна_Владимировна_Рисунок_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1676400"/>
            <a:ext cx="2362200" cy="2057400"/>
          </a:xfrm>
          <a:prstGeom prst="rect">
            <a:avLst/>
          </a:prstGeom>
          <a:noFill/>
        </p:spPr>
      </p:pic>
      <p:pic>
        <p:nvPicPr>
          <p:cNvPr id="15377" name="Picture 17" descr="C:\WINDOWS\Рабочий стол\Открытый урок\Ковшарова_Татьяна_Владимировна_Рисунок_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4267200"/>
            <a:ext cx="2209800" cy="1952625"/>
          </a:xfrm>
          <a:prstGeom prst="rect">
            <a:avLst/>
          </a:prstGeom>
          <a:noFill/>
        </p:spPr>
      </p:pic>
      <p:pic>
        <p:nvPicPr>
          <p:cNvPr id="15378" name="Picture 18" descr="C:\WINDOWS\Рабочий стол\Открытый урок\Ковшарова_Татьяна_Владимировна_Рисунок_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4325" y="4267200"/>
            <a:ext cx="2225675" cy="1981200"/>
          </a:xfrm>
          <a:prstGeom prst="rect">
            <a:avLst/>
          </a:prstGeom>
          <a:noFill/>
        </p:spPr>
      </p:pic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1. Ласточка</a:t>
            </a:r>
            <a:endParaRPr lang="ru-RU" b="1" i="1"/>
          </a:p>
        </p:txBody>
      </p:sp>
      <p:sp>
        <p:nvSpPr>
          <p:cNvPr id="15380" name="Rectangle 20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2. Зуек</a:t>
            </a:r>
          </a:p>
        </p:txBody>
      </p:sp>
      <p:sp>
        <p:nvSpPr>
          <p:cNvPr id="15381" name="Rectangle 21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3. Поползень</a:t>
            </a:r>
            <a:endParaRPr lang="ru-RU"/>
          </a:p>
        </p:txBody>
      </p:sp>
      <p:sp>
        <p:nvSpPr>
          <p:cNvPr id="15382" name="Rectangle 22"/>
          <p:cNvSpPr>
            <a:spLocks noChangeArrowheads="1"/>
          </p:cNvSpPr>
          <p:nvPr/>
        </p:nvSpPr>
        <p:spPr bwMode="auto">
          <a:xfrm>
            <a:off x="2133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4. Дятел</a:t>
            </a:r>
            <a:endParaRPr lang="ru-RU"/>
          </a:p>
        </p:txBody>
      </p:sp>
      <p:sp>
        <p:nvSpPr>
          <p:cNvPr id="15383" name="Rectangle 23"/>
          <p:cNvSpPr>
            <a:spLocks noChangeArrowheads="1"/>
          </p:cNvSpPr>
          <p:nvPr/>
        </p:nvSpPr>
        <p:spPr bwMode="auto">
          <a:xfrm>
            <a:off x="5334000" y="6248400"/>
            <a:ext cx="2286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5.Дупель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3" grpId="0" autoUpdateAnimBg="0"/>
      <p:bldP spid="15379" grpId="0" autoUpdateAnimBg="0"/>
      <p:bldP spid="15380" grpId="0" autoUpdateAnimBg="0"/>
      <p:bldP spid="15381" grpId="0" autoUpdateAnimBg="0"/>
      <p:bldP spid="15382" grpId="0" autoUpdateAnimBg="0"/>
      <p:bldP spid="15383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bg1"/>
                </a:solidFill>
              </a:rPr>
              <a:t>Какая из птиц легко передвигается по стволам как вверх, так и вниз головой?</a:t>
            </a:r>
            <a:endParaRPr lang="ru-RU" sz="4400">
              <a:solidFill>
                <a:schemeClr val="tx2"/>
              </a:solidFill>
            </a:endParaRPr>
          </a:p>
        </p:txBody>
      </p:sp>
      <p:pic>
        <p:nvPicPr>
          <p:cNvPr id="16398" name="Picture 14" descr="D:\Птицы\001128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2209800" cy="2030413"/>
          </a:xfrm>
          <a:prstGeom prst="rect">
            <a:avLst/>
          </a:prstGeom>
          <a:noFill/>
        </p:spPr>
      </p:pic>
      <p:pic>
        <p:nvPicPr>
          <p:cNvPr id="16399" name="Picture 15" descr="C:\WINDOWS\Рабочий стол\Открытый урок\Ковшарова_Татьяна_Владимировна_Рисунок_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676400"/>
            <a:ext cx="2362200" cy="2047875"/>
          </a:xfrm>
          <a:prstGeom prst="rect">
            <a:avLst/>
          </a:prstGeom>
          <a:noFill/>
        </p:spPr>
      </p:pic>
      <p:pic>
        <p:nvPicPr>
          <p:cNvPr id="16400" name="Picture 16" descr="C:\WINDOWS\Рабочий стол\Открытый урок\Ковшарова_Татьяна_Владимировна_Рисунок_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1676400"/>
            <a:ext cx="2362200" cy="2057400"/>
          </a:xfrm>
          <a:prstGeom prst="rect">
            <a:avLst/>
          </a:prstGeom>
          <a:noFill/>
        </p:spPr>
      </p:pic>
      <p:pic>
        <p:nvPicPr>
          <p:cNvPr id="16401" name="Picture 17" descr="C:\WINDOWS\Рабочий стол\Открытый урок\Ковшарова_Татьяна_Владимировна_Рисунок_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4267200"/>
            <a:ext cx="2209800" cy="1952625"/>
          </a:xfrm>
          <a:prstGeom prst="rect">
            <a:avLst/>
          </a:prstGeom>
          <a:noFill/>
        </p:spPr>
      </p:pic>
      <p:pic>
        <p:nvPicPr>
          <p:cNvPr id="16402" name="Picture 18" descr="C:\WINDOWS\Рабочий стол\Открытый урок\Ковшарова_Татьяна_Владимировна_Рисунок_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4325" y="4267200"/>
            <a:ext cx="2225675" cy="1981200"/>
          </a:xfrm>
          <a:prstGeom prst="rect">
            <a:avLst/>
          </a:prstGeom>
          <a:noFill/>
        </p:spPr>
      </p:pic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1. Ласточка</a:t>
            </a:r>
            <a:endParaRPr lang="ru-RU" b="1" i="1"/>
          </a:p>
        </p:txBody>
      </p:sp>
      <p:sp>
        <p:nvSpPr>
          <p:cNvPr id="16404" name="Rectangle 20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2. Зуек</a:t>
            </a:r>
          </a:p>
        </p:txBody>
      </p:sp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3. Поползень</a:t>
            </a:r>
            <a:endParaRPr lang="ru-RU"/>
          </a:p>
        </p:txBody>
      </p:sp>
      <p:sp>
        <p:nvSpPr>
          <p:cNvPr id="16406" name="Rectangle 22"/>
          <p:cNvSpPr>
            <a:spLocks noChangeArrowheads="1"/>
          </p:cNvSpPr>
          <p:nvPr/>
        </p:nvSpPr>
        <p:spPr bwMode="auto">
          <a:xfrm>
            <a:off x="2133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4. Дятел</a:t>
            </a:r>
            <a:endParaRPr lang="ru-RU"/>
          </a:p>
        </p:txBody>
      </p:sp>
      <p:sp>
        <p:nvSpPr>
          <p:cNvPr id="16407" name="Rectangle 23"/>
          <p:cNvSpPr>
            <a:spLocks noChangeArrowheads="1"/>
          </p:cNvSpPr>
          <p:nvPr/>
        </p:nvSpPr>
        <p:spPr bwMode="auto">
          <a:xfrm>
            <a:off x="5334000" y="6248400"/>
            <a:ext cx="2286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5.Дупель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7" grpId="0" autoUpdateAnimBg="0"/>
      <p:bldP spid="16403" grpId="0" autoUpdateAnimBg="0"/>
      <p:bldP spid="16404" grpId="0" autoUpdateAnimBg="0"/>
      <p:bldP spid="16405" grpId="0" autoUpdateAnimBg="0"/>
      <p:bldP spid="16406" grpId="0" autoUpdateAnimBg="0"/>
      <p:bldP spid="16407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bg1"/>
                </a:solidFill>
              </a:rPr>
              <a:t>Имеет долотообразный клюв и прочный череп?</a:t>
            </a:r>
          </a:p>
        </p:txBody>
      </p:sp>
      <p:pic>
        <p:nvPicPr>
          <p:cNvPr id="17422" name="Picture 14" descr="D:\Птицы\001128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2209800" cy="2030413"/>
          </a:xfrm>
          <a:prstGeom prst="rect">
            <a:avLst/>
          </a:prstGeom>
          <a:noFill/>
        </p:spPr>
      </p:pic>
      <p:pic>
        <p:nvPicPr>
          <p:cNvPr id="17423" name="Picture 15" descr="C:\WINDOWS\Рабочий стол\Открытый урок\Ковшарова_Татьяна_Владимировна_Рисунок_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676400"/>
            <a:ext cx="2362200" cy="2047875"/>
          </a:xfrm>
          <a:prstGeom prst="rect">
            <a:avLst/>
          </a:prstGeom>
          <a:noFill/>
        </p:spPr>
      </p:pic>
      <p:pic>
        <p:nvPicPr>
          <p:cNvPr id="17424" name="Picture 16" descr="C:\WINDOWS\Рабочий стол\Открытый урок\Ковшарова_Татьяна_Владимировна_Рисунок_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1676400"/>
            <a:ext cx="2362200" cy="2057400"/>
          </a:xfrm>
          <a:prstGeom prst="rect">
            <a:avLst/>
          </a:prstGeom>
          <a:noFill/>
        </p:spPr>
      </p:pic>
      <p:pic>
        <p:nvPicPr>
          <p:cNvPr id="17425" name="Picture 17" descr="C:\WINDOWS\Рабочий стол\Открытый урок\Ковшарова_Татьяна_Владимировна_Рисунок_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4267200"/>
            <a:ext cx="2209800" cy="1952625"/>
          </a:xfrm>
          <a:prstGeom prst="rect">
            <a:avLst/>
          </a:prstGeom>
          <a:noFill/>
        </p:spPr>
      </p:pic>
      <p:pic>
        <p:nvPicPr>
          <p:cNvPr id="17426" name="Picture 18" descr="C:\WINDOWS\Рабочий стол\Открытый урок\Ковшарова_Татьяна_Владимировна_Рисунок_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4325" y="4267200"/>
            <a:ext cx="2225675" cy="1981200"/>
          </a:xfrm>
          <a:prstGeom prst="rect">
            <a:avLst/>
          </a:prstGeom>
          <a:noFill/>
        </p:spPr>
      </p:pic>
      <p:sp>
        <p:nvSpPr>
          <p:cNvPr id="17427" name="Rectangle 19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1. Ласточка</a:t>
            </a:r>
            <a:endParaRPr lang="ru-RU" b="1" i="1"/>
          </a:p>
        </p:txBody>
      </p:sp>
      <p:sp>
        <p:nvSpPr>
          <p:cNvPr id="17428" name="Rectangle 20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2. Зуек</a:t>
            </a:r>
          </a:p>
        </p:txBody>
      </p:sp>
      <p:sp>
        <p:nvSpPr>
          <p:cNvPr id="17429" name="Rectangle 21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3. Поползень</a:t>
            </a:r>
            <a:endParaRPr lang="ru-RU"/>
          </a:p>
        </p:txBody>
      </p:sp>
      <p:sp>
        <p:nvSpPr>
          <p:cNvPr id="17430" name="Rectangle 22"/>
          <p:cNvSpPr>
            <a:spLocks noChangeArrowheads="1"/>
          </p:cNvSpPr>
          <p:nvPr/>
        </p:nvSpPr>
        <p:spPr bwMode="auto">
          <a:xfrm>
            <a:off x="2133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4. Дятел</a:t>
            </a:r>
            <a:endParaRPr lang="ru-RU"/>
          </a:p>
        </p:txBody>
      </p:sp>
      <p:sp>
        <p:nvSpPr>
          <p:cNvPr id="17431" name="Rectangle 23"/>
          <p:cNvSpPr>
            <a:spLocks noChangeArrowheads="1"/>
          </p:cNvSpPr>
          <p:nvPr/>
        </p:nvSpPr>
        <p:spPr bwMode="auto">
          <a:xfrm>
            <a:off x="5334000" y="6248400"/>
            <a:ext cx="2286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5.Дупель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1" grpId="0" autoUpdateAnimBg="0"/>
      <p:bldP spid="17427" grpId="0" autoUpdateAnimBg="0"/>
      <p:bldP spid="17428" grpId="0" autoUpdateAnimBg="0"/>
      <p:bldP spid="17429" grpId="0" autoUpdateAnimBg="0"/>
      <p:bldP spid="17430" grpId="0" autoUpdateAnimBg="0"/>
      <p:bldP spid="17431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bg1"/>
                </a:solidFill>
              </a:rPr>
              <a:t>Хорошо развиты слюнные железы?</a:t>
            </a:r>
          </a:p>
        </p:txBody>
      </p:sp>
      <p:pic>
        <p:nvPicPr>
          <p:cNvPr id="18447" name="Picture 15" descr="D:\Птицы\001128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2209800" cy="2030413"/>
          </a:xfrm>
          <a:prstGeom prst="rect">
            <a:avLst/>
          </a:prstGeom>
          <a:noFill/>
        </p:spPr>
      </p:pic>
      <p:pic>
        <p:nvPicPr>
          <p:cNvPr id="18448" name="Picture 16" descr="C:\WINDOWS\Рабочий стол\Открытый урок\Ковшарова_Татьяна_Владимировна_Рисунок_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676400"/>
            <a:ext cx="2362200" cy="2047875"/>
          </a:xfrm>
          <a:prstGeom prst="rect">
            <a:avLst/>
          </a:prstGeom>
          <a:noFill/>
        </p:spPr>
      </p:pic>
      <p:pic>
        <p:nvPicPr>
          <p:cNvPr id="18449" name="Picture 17" descr="C:\WINDOWS\Рабочий стол\Открытый урок\Ковшарова_Татьяна_Владимировна_Рисунок_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1676400"/>
            <a:ext cx="2362200" cy="2057400"/>
          </a:xfrm>
          <a:prstGeom prst="rect">
            <a:avLst/>
          </a:prstGeom>
          <a:noFill/>
        </p:spPr>
      </p:pic>
      <p:pic>
        <p:nvPicPr>
          <p:cNvPr id="18450" name="Picture 18" descr="C:\WINDOWS\Рабочий стол\Открытый урок\Ковшарова_Татьяна_Владимировна_Рисунок_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4267200"/>
            <a:ext cx="2209800" cy="1952625"/>
          </a:xfrm>
          <a:prstGeom prst="rect">
            <a:avLst/>
          </a:prstGeom>
          <a:noFill/>
        </p:spPr>
      </p:pic>
      <p:pic>
        <p:nvPicPr>
          <p:cNvPr id="18451" name="Picture 19" descr="C:\WINDOWS\Рабочий стол\Открытый урок\Ковшарова_Татьяна_Владимировна_Рисунок_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4325" y="4267200"/>
            <a:ext cx="2225675" cy="1981200"/>
          </a:xfrm>
          <a:prstGeom prst="rect">
            <a:avLst/>
          </a:prstGeom>
          <a:noFill/>
        </p:spPr>
      </p:pic>
      <p:sp>
        <p:nvSpPr>
          <p:cNvPr id="18452" name="Rectangle 20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1. Ласточка</a:t>
            </a:r>
            <a:endParaRPr lang="ru-RU" b="1" i="1"/>
          </a:p>
        </p:txBody>
      </p:sp>
      <p:sp>
        <p:nvSpPr>
          <p:cNvPr id="18453" name="Rectangle 21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2. Зуек</a:t>
            </a:r>
          </a:p>
        </p:txBody>
      </p:sp>
      <p:sp>
        <p:nvSpPr>
          <p:cNvPr id="18454" name="Rectangle 22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3. Поползень</a:t>
            </a:r>
            <a:endParaRPr lang="ru-RU"/>
          </a:p>
        </p:txBody>
      </p:sp>
      <p:sp>
        <p:nvSpPr>
          <p:cNvPr id="18455" name="Rectangle 23"/>
          <p:cNvSpPr>
            <a:spLocks noChangeArrowheads="1"/>
          </p:cNvSpPr>
          <p:nvPr/>
        </p:nvSpPr>
        <p:spPr bwMode="auto">
          <a:xfrm>
            <a:off x="2133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4. Дятел</a:t>
            </a:r>
            <a:endParaRPr lang="ru-RU"/>
          </a:p>
        </p:txBody>
      </p:sp>
      <p:sp>
        <p:nvSpPr>
          <p:cNvPr id="18456" name="Rectangle 24"/>
          <p:cNvSpPr>
            <a:spLocks noChangeArrowheads="1"/>
          </p:cNvSpPr>
          <p:nvPr/>
        </p:nvSpPr>
        <p:spPr bwMode="auto">
          <a:xfrm>
            <a:off x="5334000" y="6248400"/>
            <a:ext cx="2286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5.Дупель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6" grpId="0" autoUpdateAnimBg="0"/>
      <p:bldP spid="18452" grpId="0" autoUpdateAnimBg="0"/>
      <p:bldP spid="18453" grpId="0" autoUpdateAnimBg="0"/>
      <p:bldP spid="18454" grpId="0" autoUpdateAnimBg="0"/>
      <p:bldP spid="18455" grpId="0" autoUpdateAnimBg="0"/>
      <p:bldP spid="18456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914400" y="457200"/>
            <a:ext cx="1676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9600"/>
              <a:t>А</a:t>
            </a:r>
            <a:endParaRPr lang="ru-RU"/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3352800" y="1295400"/>
            <a:ext cx="1447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9600"/>
              <a:t>С</a:t>
            </a:r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4953000" y="609600"/>
            <a:ext cx="1676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9600"/>
              <a:t>П</a:t>
            </a:r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7086600" y="2514600"/>
            <a:ext cx="1828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9600"/>
              <a:t>О</a:t>
            </a:r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5943600" y="1828800"/>
            <a:ext cx="1828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9600"/>
              <a:t>Р</a:t>
            </a:r>
          </a:p>
        </p:txBody>
      </p:sp>
      <p:sp>
        <p:nvSpPr>
          <p:cNvPr id="4112" name="Rectangle 16"/>
          <p:cNvSpPr>
            <a:spLocks noChangeArrowheads="1"/>
          </p:cNvSpPr>
          <p:nvPr/>
        </p:nvSpPr>
        <p:spPr bwMode="auto">
          <a:xfrm>
            <a:off x="2133600" y="4114800"/>
            <a:ext cx="1676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9600"/>
              <a:t>К</a:t>
            </a:r>
          </a:p>
        </p:txBody>
      </p:sp>
      <p:sp>
        <p:nvSpPr>
          <p:cNvPr id="4113" name="Rectangle 17"/>
          <p:cNvSpPr>
            <a:spLocks noChangeArrowheads="1"/>
          </p:cNvSpPr>
          <p:nvPr/>
        </p:nvSpPr>
        <p:spPr bwMode="auto">
          <a:xfrm>
            <a:off x="685800" y="45720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9600"/>
              <a:t>Т</a:t>
            </a:r>
          </a:p>
        </p:txBody>
      </p:sp>
      <p:sp>
        <p:nvSpPr>
          <p:cNvPr id="4114" name="Rectangle 18"/>
          <p:cNvSpPr>
            <a:spLocks noChangeArrowheads="1"/>
          </p:cNvSpPr>
          <p:nvPr/>
        </p:nvSpPr>
        <p:spPr bwMode="auto">
          <a:xfrm>
            <a:off x="0" y="1600200"/>
            <a:ext cx="1752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9600"/>
              <a:t>В</a:t>
            </a:r>
          </a:p>
        </p:txBody>
      </p:sp>
      <p:sp>
        <p:nvSpPr>
          <p:cNvPr id="4115" name="Rectangle 19"/>
          <p:cNvSpPr>
            <a:spLocks noChangeArrowheads="1"/>
          </p:cNvSpPr>
          <p:nvPr/>
        </p:nvSpPr>
        <p:spPr bwMode="auto">
          <a:xfrm>
            <a:off x="914400" y="2438400"/>
            <a:ext cx="1600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9600"/>
              <a:t>А</a:t>
            </a:r>
          </a:p>
        </p:txBody>
      </p:sp>
      <p:sp>
        <p:nvSpPr>
          <p:cNvPr id="4116" name="Rectangle 20"/>
          <p:cNvSpPr>
            <a:spLocks noChangeArrowheads="1"/>
          </p:cNvSpPr>
          <p:nvPr/>
        </p:nvSpPr>
        <p:spPr bwMode="auto">
          <a:xfrm>
            <a:off x="7315200" y="685800"/>
            <a:ext cx="1600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9600"/>
              <a:t>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7" grpId="0" autoUpdateAnimBg="0"/>
      <p:bldP spid="4108" grpId="0" autoUpdateAnimBg="0"/>
      <p:bldP spid="4109" grpId="0" autoUpdateAnimBg="0"/>
      <p:bldP spid="4110" grpId="0" autoUpdateAnimBg="0"/>
      <p:bldP spid="4111" grpId="0" autoUpdateAnimBg="0"/>
      <p:bldP spid="4112" grpId="0" autoUpdateAnimBg="0"/>
      <p:bldP spid="4113" grpId="0" autoUpdateAnimBg="0"/>
      <p:bldP spid="4114" grpId="0" autoUpdateAnimBg="0"/>
      <p:bldP spid="4115" grpId="0" autoUpdateAnimBg="0"/>
      <p:bldP spid="4116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4038600"/>
          </a:xfrm>
        </p:spPr>
        <p:txBody>
          <a:bodyPr/>
          <a:lstStyle/>
          <a:p>
            <a:r>
              <a:rPr lang="en-US" sz="9600">
                <a:solidFill>
                  <a:srgbClr val="FFCC00"/>
                </a:solidFill>
              </a:rPr>
              <a:t>II</a:t>
            </a:r>
            <a:r>
              <a:rPr lang="ru-RU" sz="9600">
                <a:solidFill>
                  <a:srgbClr val="FFCC00"/>
                </a:solidFill>
              </a:rPr>
              <a:t> раунд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457200" y="0"/>
            <a:ext cx="8305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hlink"/>
                </a:solidFill>
              </a:rPr>
              <a:t>Появление какой из птиц связанно с появлением проталин?</a:t>
            </a:r>
            <a:endParaRPr lang="ru-RU" sz="4400" b="1"/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1.  Камышовка</a:t>
            </a: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33528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2. Мухоловка</a:t>
            </a: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6248400" y="36576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3. Крапивник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33528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5. Жаворонок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609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4. Вертишейка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62484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6. Зимородок</a:t>
            </a:r>
            <a:endParaRPr lang="ru-RU">
              <a:solidFill>
                <a:schemeClr val="hlink"/>
              </a:solidFill>
            </a:endParaRPr>
          </a:p>
        </p:txBody>
      </p:sp>
      <p:pic>
        <p:nvPicPr>
          <p:cNvPr id="33805" name="Picture 13" descr="C:\WINDOWS\Рабочий стол\Ковшарова_Татьяна_Владимировна\Ковшарова_Татьяна_Владимировна_Рисунок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00200"/>
            <a:ext cx="1992313" cy="2009775"/>
          </a:xfrm>
          <a:prstGeom prst="rect">
            <a:avLst/>
          </a:prstGeom>
          <a:noFill/>
        </p:spPr>
      </p:pic>
      <p:pic>
        <p:nvPicPr>
          <p:cNvPr id="33806" name="Picture 14" descr="C:\WINDOWS\Рабочий стол\Ковшарова_Татьяна_Владимировна\Ковшарова_Татьяна_Владимировна_Рисунок_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600200"/>
            <a:ext cx="2000250" cy="2009775"/>
          </a:xfrm>
          <a:prstGeom prst="rect">
            <a:avLst/>
          </a:prstGeom>
          <a:noFill/>
        </p:spPr>
      </p:pic>
      <p:pic>
        <p:nvPicPr>
          <p:cNvPr id="33807" name="Picture 15" descr="C:\WINDOWS\Рабочий стол\Ковшарова_Татьяна_Владимировна\Ковшарова_Татьяна_Владимировна_Рисунок_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1600200"/>
            <a:ext cx="1981200" cy="1965325"/>
          </a:xfrm>
          <a:prstGeom prst="rect">
            <a:avLst/>
          </a:prstGeom>
          <a:noFill/>
        </p:spPr>
      </p:pic>
      <p:pic>
        <p:nvPicPr>
          <p:cNvPr id="33808" name="Picture 16" descr="C:\WINDOWS\Рабочий стол\Ковшарова_Татьяна_Владимировна\Ковшарова_Татьяна_Владимировна_Рисунок_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4191000"/>
            <a:ext cx="2057400" cy="2030413"/>
          </a:xfrm>
          <a:prstGeom prst="rect">
            <a:avLst/>
          </a:prstGeom>
          <a:noFill/>
        </p:spPr>
      </p:pic>
      <p:pic>
        <p:nvPicPr>
          <p:cNvPr id="33811" name="Picture 19" descr="C:\WINDOWS\Рабочий стол\Ковшарова_Татьяна_Владимировна\Ковшарова_Татьяна_Владимировна_Рисунок_1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4191000"/>
            <a:ext cx="1981200" cy="1955800"/>
          </a:xfrm>
          <a:prstGeom prst="rect">
            <a:avLst/>
          </a:prstGeom>
          <a:noFill/>
        </p:spPr>
      </p:pic>
      <p:pic>
        <p:nvPicPr>
          <p:cNvPr id="33812" name="Picture 20" descr="C:\WINDOWS\Рабочий стол\Ковшарова_Татьяна_Владимировна\Ковшарова_Татьяна_Владимировна_Рисунок_ 1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4191000"/>
            <a:ext cx="2033588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38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38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3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3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38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38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3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3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3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3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utoUpdateAnimBg="0"/>
      <p:bldP spid="33795" grpId="0" autoUpdateAnimBg="0"/>
      <p:bldP spid="33796" grpId="0" autoUpdateAnimBg="0"/>
      <p:bldP spid="33797" grpId="0" autoUpdateAnimBg="0"/>
      <p:bldP spid="33798" grpId="0" autoUpdateAnimBg="0"/>
      <p:bldP spid="33803" grpId="0" autoUpdateAnimBg="0"/>
      <p:bldP spid="33804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3352800"/>
          </a:xfrm>
        </p:spPr>
        <p:txBody>
          <a:bodyPr/>
          <a:lstStyle/>
          <a:p>
            <a:r>
              <a:rPr lang="en-US" sz="9600">
                <a:solidFill>
                  <a:srgbClr val="FFCC00"/>
                </a:solidFill>
              </a:rPr>
              <a:t>I</a:t>
            </a:r>
            <a:r>
              <a:rPr lang="ru-RU" sz="9600">
                <a:solidFill>
                  <a:srgbClr val="FFCC00"/>
                </a:solidFill>
              </a:rPr>
              <a:t> раунд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457200" y="381000"/>
            <a:ext cx="8305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hlink"/>
                </a:solidFill>
              </a:rPr>
              <a:t>Появление какой из птиц связано со вскрытием рек и озер?</a:t>
            </a:r>
            <a:br>
              <a:rPr lang="ru-RU" sz="3200" b="1" i="1">
                <a:solidFill>
                  <a:schemeClr val="hlink"/>
                </a:solidFill>
              </a:rPr>
            </a:br>
            <a:endParaRPr lang="ru-RU" sz="4400" b="1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1.  Камышовка</a:t>
            </a:r>
          </a:p>
        </p:txBody>
      </p:sp>
      <p:sp>
        <p:nvSpPr>
          <p:cNvPr id="34832" name="Rectangle 16"/>
          <p:cNvSpPr>
            <a:spLocks noChangeArrowheads="1"/>
          </p:cNvSpPr>
          <p:nvPr/>
        </p:nvSpPr>
        <p:spPr bwMode="auto">
          <a:xfrm>
            <a:off x="33528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2. Мухоловка</a:t>
            </a:r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6248400" y="36576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3. Крапивник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34834" name="Rectangle 18"/>
          <p:cNvSpPr>
            <a:spLocks noChangeArrowheads="1"/>
          </p:cNvSpPr>
          <p:nvPr/>
        </p:nvSpPr>
        <p:spPr bwMode="auto">
          <a:xfrm>
            <a:off x="33528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5. Жаворонок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34835" name="Rectangle 19"/>
          <p:cNvSpPr>
            <a:spLocks noChangeArrowheads="1"/>
          </p:cNvSpPr>
          <p:nvPr/>
        </p:nvSpPr>
        <p:spPr bwMode="auto">
          <a:xfrm>
            <a:off x="609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4. Вертишейка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34836" name="Rectangle 20"/>
          <p:cNvSpPr>
            <a:spLocks noChangeArrowheads="1"/>
          </p:cNvSpPr>
          <p:nvPr/>
        </p:nvSpPr>
        <p:spPr bwMode="auto">
          <a:xfrm>
            <a:off x="62484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6. Зимородок</a:t>
            </a:r>
            <a:endParaRPr lang="ru-RU">
              <a:solidFill>
                <a:schemeClr val="hlink"/>
              </a:solidFill>
            </a:endParaRPr>
          </a:p>
        </p:txBody>
      </p:sp>
      <p:pic>
        <p:nvPicPr>
          <p:cNvPr id="34837" name="Picture 21" descr="C:\WINDOWS\Рабочий стол\Ковшарова_Татьяна_Владимировна\Ковшарова_Татьяна_Владимировна_Рисунок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00200"/>
            <a:ext cx="1992313" cy="2009775"/>
          </a:xfrm>
          <a:prstGeom prst="rect">
            <a:avLst/>
          </a:prstGeom>
          <a:noFill/>
        </p:spPr>
      </p:pic>
      <p:pic>
        <p:nvPicPr>
          <p:cNvPr id="34838" name="Picture 22" descr="C:\WINDOWS\Рабочий стол\Ковшарова_Татьяна_Владимировна\Ковшарова_Татьяна_Владимировна_Рисунок_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600200"/>
            <a:ext cx="2000250" cy="2009775"/>
          </a:xfrm>
          <a:prstGeom prst="rect">
            <a:avLst/>
          </a:prstGeom>
          <a:noFill/>
        </p:spPr>
      </p:pic>
      <p:pic>
        <p:nvPicPr>
          <p:cNvPr id="34839" name="Picture 23" descr="C:\WINDOWS\Рабочий стол\Ковшарова_Татьяна_Владимировна\Ковшарова_Татьяна_Владимировна_Рисунок_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1600200"/>
            <a:ext cx="1981200" cy="1965325"/>
          </a:xfrm>
          <a:prstGeom prst="rect">
            <a:avLst/>
          </a:prstGeom>
          <a:noFill/>
        </p:spPr>
      </p:pic>
      <p:pic>
        <p:nvPicPr>
          <p:cNvPr id="34840" name="Picture 24" descr="C:\WINDOWS\Рабочий стол\Ковшарова_Татьяна_Владимировна\Ковшарова_Татьяна_Владимировна_Рисунок_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4191000"/>
            <a:ext cx="2057400" cy="2030413"/>
          </a:xfrm>
          <a:prstGeom prst="rect">
            <a:avLst/>
          </a:prstGeom>
          <a:noFill/>
        </p:spPr>
      </p:pic>
      <p:pic>
        <p:nvPicPr>
          <p:cNvPr id="34841" name="Picture 25" descr="C:\WINDOWS\Рабочий стол\Ковшарова_Татьяна_Владимировна\Ковшарова_Татьяна_Владимировна_Рисунок_1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4191000"/>
            <a:ext cx="1981200" cy="1955800"/>
          </a:xfrm>
          <a:prstGeom prst="rect">
            <a:avLst/>
          </a:prstGeom>
          <a:noFill/>
        </p:spPr>
      </p:pic>
      <p:pic>
        <p:nvPicPr>
          <p:cNvPr id="34842" name="Picture 26" descr="C:\WINDOWS\Рабочий стол\Ковшарова_Татьяна_Владимировна\Ковшарова_Татьяна_Владимировна_Рисунок_ 1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4191000"/>
            <a:ext cx="2033588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8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8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8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48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48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48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8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8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8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48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48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48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4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4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4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4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4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4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48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48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4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4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3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3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utoUpdateAnimBg="0"/>
      <p:bldP spid="34831" grpId="0" autoUpdateAnimBg="0"/>
      <p:bldP spid="34832" grpId="0" autoUpdateAnimBg="0"/>
      <p:bldP spid="34833" grpId="0" autoUpdateAnimBg="0"/>
      <p:bldP spid="34834" grpId="0" autoUpdateAnimBg="0"/>
      <p:bldP spid="34835" grpId="0" autoUpdateAnimBg="0"/>
      <p:bldP spid="34836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457200" y="0"/>
            <a:ext cx="8305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hlink"/>
                </a:solidFill>
              </a:rPr>
              <a:t>Появление какой из птиц связано с появлением летающих насекомых?</a:t>
            </a:r>
            <a:endParaRPr lang="ru-RU" sz="4400" b="1"/>
          </a:p>
        </p:txBody>
      </p:sp>
      <p:sp>
        <p:nvSpPr>
          <p:cNvPr id="35855" name="Rectangle 15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1.  Камышовка</a:t>
            </a:r>
            <a:endParaRPr lang="ru-RU" b="1" i="1">
              <a:solidFill>
                <a:schemeClr val="bg1"/>
              </a:solidFill>
            </a:endParaRPr>
          </a:p>
        </p:txBody>
      </p:sp>
      <p:sp>
        <p:nvSpPr>
          <p:cNvPr id="35856" name="Rectangle 16"/>
          <p:cNvSpPr>
            <a:spLocks noChangeArrowheads="1"/>
          </p:cNvSpPr>
          <p:nvPr/>
        </p:nvSpPr>
        <p:spPr bwMode="auto">
          <a:xfrm>
            <a:off x="33528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2. Мухоловка</a:t>
            </a:r>
          </a:p>
        </p:txBody>
      </p:sp>
      <p:sp>
        <p:nvSpPr>
          <p:cNvPr id="35857" name="Rectangle 17"/>
          <p:cNvSpPr>
            <a:spLocks noChangeArrowheads="1"/>
          </p:cNvSpPr>
          <p:nvPr/>
        </p:nvSpPr>
        <p:spPr bwMode="auto">
          <a:xfrm>
            <a:off x="6248400" y="36576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3. Крапивник</a:t>
            </a:r>
            <a:endParaRPr lang="ru-RU">
              <a:solidFill>
                <a:srgbClr val="FF00FF"/>
              </a:solidFill>
            </a:endParaRPr>
          </a:p>
        </p:txBody>
      </p:sp>
      <p:sp>
        <p:nvSpPr>
          <p:cNvPr id="35858" name="Rectangle 18"/>
          <p:cNvSpPr>
            <a:spLocks noChangeArrowheads="1"/>
          </p:cNvSpPr>
          <p:nvPr/>
        </p:nvSpPr>
        <p:spPr bwMode="auto">
          <a:xfrm>
            <a:off x="33528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5. Жаворонок</a:t>
            </a:r>
            <a:endParaRPr lang="ru-RU">
              <a:solidFill>
                <a:schemeClr val="bg1"/>
              </a:solidFill>
            </a:endParaRPr>
          </a:p>
        </p:txBody>
      </p:sp>
      <p:sp>
        <p:nvSpPr>
          <p:cNvPr id="35859" name="Rectangle 19"/>
          <p:cNvSpPr>
            <a:spLocks noChangeArrowheads="1"/>
          </p:cNvSpPr>
          <p:nvPr/>
        </p:nvSpPr>
        <p:spPr bwMode="auto">
          <a:xfrm>
            <a:off x="609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4. Вертишейка</a:t>
            </a:r>
            <a:endParaRPr lang="ru-RU">
              <a:solidFill>
                <a:schemeClr val="bg1"/>
              </a:solidFill>
            </a:endParaRPr>
          </a:p>
        </p:txBody>
      </p:sp>
      <p:sp>
        <p:nvSpPr>
          <p:cNvPr id="35860" name="Rectangle 20"/>
          <p:cNvSpPr>
            <a:spLocks noChangeArrowheads="1"/>
          </p:cNvSpPr>
          <p:nvPr/>
        </p:nvSpPr>
        <p:spPr bwMode="auto">
          <a:xfrm>
            <a:off x="62484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6. Зимородок</a:t>
            </a:r>
            <a:endParaRPr lang="ru-RU">
              <a:solidFill>
                <a:schemeClr val="hlink"/>
              </a:solidFill>
            </a:endParaRPr>
          </a:p>
        </p:txBody>
      </p:sp>
      <p:pic>
        <p:nvPicPr>
          <p:cNvPr id="35861" name="Picture 21" descr="C:\WINDOWS\Рабочий стол\Ковшарова_Татьяна_Владимировна\Ковшарова_Татьяна_Владимировна_Рисунок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00200"/>
            <a:ext cx="1992313" cy="2009775"/>
          </a:xfrm>
          <a:prstGeom prst="rect">
            <a:avLst/>
          </a:prstGeom>
          <a:noFill/>
        </p:spPr>
      </p:pic>
      <p:pic>
        <p:nvPicPr>
          <p:cNvPr id="35862" name="Picture 22" descr="C:\WINDOWS\Рабочий стол\Ковшарова_Татьяна_Владимировна\Ковшарова_Татьяна_Владимировна_Рисунок_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600200"/>
            <a:ext cx="2000250" cy="2009775"/>
          </a:xfrm>
          <a:prstGeom prst="rect">
            <a:avLst/>
          </a:prstGeom>
          <a:noFill/>
        </p:spPr>
      </p:pic>
      <p:pic>
        <p:nvPicPr>
          <p:cNvPr id="35863" name="Picture 23" descr="C:\WINDOWS\Рабочий стол\Ковшарова_Татьяна_Владимировна\Ковшарова_Татьяна_Владимировна_Рисунок_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1600200"/>
            <a:ext cx="1981200" cy="1965325"/>
          </a:xfrm>
          <a:prstGeom prst="rect">
            <a:avLst/>
          </a:prstGeom>
          <a:noFill/>
        </p:spPr>
      </p:pic>
      <p:pic>
        <p:nvPicPr>
          <p:cNvPr id="35864" name="Picture 24" descr="C:\WINDOWS\Рабочий стол\Ковшарова_Татьяна_Владимировна\Ковшарова_Татьяна_Владимировна_Рисунок_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4191000"/>
            <a:ext cx="2057400" cy="2030413"/>
          </a:xfrm>
          <a:prstGeom prst="rect">
            <a:avLst/>
          </a:prstGeom>
          <a:noFill/>
        </p:spPr>
      </p:pic>
      <p:pic>
        <p:nvPicPr>
          <p:cNvPr id="35865" name="Picture 25" descr="C:\WINDOWS\Рабочий стол\Ковшарова_Татьяна_Владимировна\Ковшарова_Татьяна_Владимировна_Рисунок_1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4191000"/>
            <a:ext cx="1981200" cy="1955800"/>
          </a:xfrm>
          <a:prstGeom prst="rect">
            <a:avLst/>
          </a:prstGeom>
          <a:noFill/>
        </p:spPr>
      </p:pic>
      <p:pic>
        <p:nvPicPr>
          <p:cNvPr id="35866" name="Picture 26" descr="C:\WINDOWS\Рабочий стол\Ковшарова_Татьяна_Владимировна\Ковшарова_Татьяна_Владимировна_Рисунок_ 1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4191000"/>
            <a:ext cx="2033588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5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8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8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8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8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5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5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8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8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58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58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5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5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58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8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58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58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5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5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58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58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5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5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5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5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58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58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5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5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5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5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5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5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58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58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5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5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3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3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autoUpdateAnimBg="0"/>
      <p:bldP spid="35855" grpId="0" autoUpdateAnimBg="0"/>
      <p:bldP spid="35856" grpId="0" autoUpdateAnimBg="0"/>
      <p:bldP spid="35857" grpId="0" autoUpdateAnimBg="0"/>
      <p:bldP spid="35858" grpId="0" autoUpdateAnimBg="0"/>
      <p:bldP spid="35859" grpId="0" autoUpdateAnimBg="0"/>
      <p:bldP spid="35860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457200" y="381000"/>
            <a:ext cx="8305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hlink"/>
                </a:solidFill>
              </a:rPr>
              <a:t>У какой птицы ноги такие короткие, что не пригодны для ходьбы?</a:t>
            </a:r>
            <a:br>
              <a:rPr lang="ru-RU" sz="3200" b="1" i="1">
                <a:solidFill>
                  <a:schemeClr val="hlink"/>
                </a:solidFill>
              </a:rPr>
            </a:br>
            <a:endParaRPr lang="ru-RU" sz="4400" b="1"/>
          </a:p>
        </p:txBody>
      </p:sp>
      <p:sp>
        <p:nvSpPr>
          <p:cNvPr id="36879" name="Rectangle 15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1.  Камышовка</a:t>
            </a:r>
          </a:p>
        </p:txBody>
      </p:sp>
      <p:sp>
        <p:nvSpPr>
          <p:cNvPr id="36880" name="Rectangle 16"/>
          <p:cNvSpPr>
            <a:spLocks noChangeArrowheads="1"/>
          </p:cNvSpPr>
          <p:nvPr/>
        </p:nvSpPr>
        <p:spPr bwMode="auto">
          <a:xfrm>
            <a:off x="33528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2. Мухоловка</a:t>
            </a:r>
          </a:p>
        </p:txBody>
      </p:sp>
      <p:sp>
        <p:nvSpPr>
          <p:cNvPr id="36881" name="Rectangle 17"/>
          <p:cNvSpPr>
            <a:spLocks noChangeArrowheads="1"/>
          </p:cNvSpPr>
          <p:nvPr/>
        </p:nvSpPr>
        <p:spPr bwMode="auto">
          <a:xfrm>
            <a:off x="6248400" y="36576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3. Крапивник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36882" name="Rectangle 18"/>
          <p:cNvSpPr>
            <a:spLocks noChangeArrowheads="1"/>
          </p:cNvSpPr>
          <p:nvPr/>
        </p:nvSpPr>
        <p:spPr bwMode="auto">
          <a:xfrm>
            <a:off x="33528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5. Жаворонок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36883" name="Rectangle 19"/>
          <p:cNvSpPr>
            <a:spLocks noChangeArrowheads="1"/>
          </p:cNvSpPr>
          <p:nvPr/>
        </p:nvSpPr>
        <p:spPr bwMode="auto">
          <a:xfrm>
            <a:off x="609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4. Вертишейка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36884" name="Rectangle 20"/>
          <p:cNvSpPr>
            <a:spLocks noChangeArrowheads="1"/>
          </p:cNvSpPr>
          <p:nvPr/>
        </p:nvSpPr>
        <p:spPr bwMode="auto">
          <a:xfrm>
            <a:off x="62484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6. Зимородок</a:t>
            </a:r>
            <a:endParaRPr lang="ru-RU">
              <a:solidFill>
                <a:schemeClr val="bg1"/>
              </a:solidFill>
            </a:endParaRPr>
          </a:p>
        </p:txBody>
      </p:sp>
      <p:pic>
        <p:nvPicPr>
          <p:cNvPr id="36885" name="Picture 21" descr="C:\WINDOWS\Рабочий стол\Ковшарова_Татьяна_Владимировна\Ковшарова_Татьяна_Владимировна_Рисунок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00200"/>
            <a:ext cx="1992313" cy="2009775"/>
          </a:xfrm>
          <a:prstGeom prst="rect">
            <a:avLst/>
          </a:prstGeom>
          <a:noFill/>
        </p:spPr>
      </p:pic>
      <p:pic>
        <p:nvPicPr>
          <p:cNvPr id="36886" name="Picture 22" descr="C:\WINDOWS\Рабочий стол\Ковшарова_Татьяна_Владимировна\Ковшарова_Татьяна_Владимировна_Рисунок_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600200"/>
            <a:ext cx="2000250" cy="2009775"/>
          </a:xfrm>
          <a:prstGeom prst="rect">
            <a:avLst/>
          </a:prstGeom>
          <a:noFill/>
        </p:spPr>
      </p:pic>
      <p:pic>
        <p:nvPicPr>
          <p:cNvPr id="36887" name="Picture 23" descr="C:\WINDOWS\Рабочий стол\Ковшарова_Татьяна_Владимировна\Ковшарова_Татьяна_Владимировна_Рисунок_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1600200"/>
            <a:ext cx="1981200" cy="1965325"/>
          </a:xfrm>
          <a:prstGeom prst="rect">
            <a:avLst/>
          </a:prstGeom>
          <a:noFill/>
        </p:spPr>
      </p:pic>
      <p:pic>
        <p:nvPicPr>
          <p:cNvPr id="36888" name="Picture 24" descr="C:\WINDOWS\Рабочий стол\Ковшарова_Татьяна_Владимировна\Ковшарова_Татьяна_Владимировна_Рисунок_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4191000"/>
            <a:ext cx="2057400" cy="2030413"/>
          </a:xfrm>
          <a:prstGeom prst="rect">
            <a:avLst/>
          </a:prstGeom>
          <a:noFill/>
        </p:spPr>
      </p:pic>
      <p:pic>
        <p:nvPicPr>
          <p:cNvPr id="36889" name="Picture 25" descr="C:\WINDOWS\Рабочий стол\Ковшарова_Татьяна_Владимировна\Ковшарова_Татьяна_Владимировна_Рисунок_1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4191000"/>
            <a:ext cx="1981200" cy="1955800"/>
          </a:xfrm>
          <a:prstGeom prst="rect">
            <a:avLst/>
          </a:prstGeom>
          <a:noFill/>
        </p:spPr>
      </p:pic>
      <p:pic>
        <p:nvPicPr>
          <p:cNvPr id="36890" name="Picture 26" descr="C:\WINDOWS\Рабочий стол\Ковшарова_Татьяна_Владимировна\Ковшарова_Татьяна_Владимировна_Рисунок_ 1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4191000"/>
            <a:ext cx="2033588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8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8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6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6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8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68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68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8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68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68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68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8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68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8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68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68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6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6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6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68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68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68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68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3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3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utoUpdateAnimBg="0"/>
      <p:bldP spid="36879" grpId="0" autoUpdateAnimBg="0"/>
      <p:bldP spid="36880" grpId="0" autoUpdateAnimBg="0"/>
      <p:bldP spid="36881" grpId="0" autoUpdateAnimBg="0"/>
      <p:bldP spid="36882" grpId="0" autoUpdateAnimBg="0"/>
      <p:bldP spid="36883" grpId="0" autoUpdateAnimBg="0"/>
      <p:bldP spid="36884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457200" y="533400"/>
            <a:ext cx="8305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hlink"/>
                </a:solidFill>
              </a:rPr>
              <a:t>У каких птиц характерная манера держать хвост вверх, когда сидят на ветке?</a:t>
            </a:r>
            <a:br>
              <a:rPr lang="ru-RU" sz="3200" b="1" i="1">
                <a:solidFill>
                  <a:schemeClr val="hlink"/>
                </a:solidFill>
              </a:rPr>
            </a:br>
            <a:endParaRPr lang="ru-RU" sz="4400"/>
          </a:p>
        </p:txBody>
      </p:sp>
      <p:sp>
        <p:nvSpPr>
          <p:cNvPr id="37903" name="Rectangle 15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1.  Камышовка</a:t>
            </a:r>
          </a:p>
        </p:txBody>
      </p:sp>
      <p:sp>
        <p:nvSpPr>
          <p:cNvPr id="37904" name="Rectangle 16"/>
          <p:cNvSpPr>
            <a:spLocks noChangeArrowheads="1"/>
          </p:cNvSpPr>
          <p:nvPr/>
        </p:nvSpPr>
        <p:spPr bwMode="auto">
          <a:xfrm>
            <a:off x="33528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2. Мухоловка</a:t>
            </a:r>
          </a:p>
        </p:txBody>
      </p:sp>
      <p:sp>
        <p:nvSpPr>
          <p:cNvPr id="37905" name="Rectangle 17"/>
          <p:cNvSpPr>
            <a:spLocks noChangeArrowheads="1"/>
          </p:cNvSpPr>
          <p:nvPr/>
        </p:nvSpPr>
        <p:spPr bwMode="auto">
          <a:xfrm>
            <a:off x="6248400" y="36576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3. Крапивник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37906" name="Rectangle 18"/>
          <p:cNvSpPr>
            <a:spLocks noChangeArrowheads="1"/>
          </p:cNvSpPr>
          <p:nvPr/>
        </p:nvSpPr>
        <p:spPr bwMode="auto">
          <a:xfrm>
            <a:off x="33528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5. Жаворонок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37907" name="Rectangle 19"/>
          <p:cNvSpPr>
            <a:spLocks noChangeArrowheads="1"/>
          </p:cNvSpPr>
          <p:nvPr/>
        </p:nvSpPr>
        <p:spPr bwMode="auto">
          <a:xfrm>
            <a:off x="609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4. Вертишейка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37908" name="Rectangle 20"/>
          <p:cNvSpPr>
            <a:spLocks noChangeArrowheads="1"/>
          </p:cNvSpPr>
          <p:nvPr/>
        </p:nvSpPr>
        <p:spPr bwMode="auto">
          <a:xfrm>
            <a:off x="62484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6. Зимородок</a:t>
            </a:r>
            <a:endParaRPr lang="ru-RU">
              <a:solidFill>
                <a:schemeClr val="hlink"/>
              </a:solidFill>
            </a:endParaRPr>
          </a:p>
        </p:txBody>
      </p:sp>
      <p:pic>
        <p:nvPicPr>
          <p:cNvPr id="37909" name="Picture 21" descr="C:\WINDOWS\Рабочий стол\Ковшарова_Татьяна_Владимировна\Ковшарова_Татьяна_Владимировна_Рисунок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00200"/>
            <a:ext cx="1992313" cy="2009775"/>
          </a:xfrm>
          <a:prstGeom prst="rect">
            <a:avLst/>
          </a:prstGeom>
          <a:noFill/>
        </p:spPr>
      </p:pic>
      <p:pic>
        <p:nvPicPr>
          <p:cNvPr id="37910" name="Picture 22" descr="C:\WINDOWS\Рабочий стол\Ковшарова_Татьяна_Владимировна\Ковшарова_Татьяна_Владимировна_Рисунок_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600200"/>
            <a:ext cx="2000250" cy="2009775"/>
          </a:xfrm>
          <a:prstGeom prst="rect">
            <a:avLst/>
          </a:prstGeom>
          <a:noFill/>
        </p:spPr>
      </p:pic>
      <p:pic>
        <p:nvPicPr>
          <p:cNvPr id="37911" name="Picture 23" descr="C:\WINDOWS\Рабочий стол\Ковшарова_Татьяна_Владимировна\Ковшарова_Татьяна_Владимировна_Рисунок_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1600200"/>
            <a:ext cx="1981200" cy="1965325"/>
          </a:xfrm>
          <a:prstGeom prst="rect">
            <a:avLst/>
          </a:prstGeom>
          <a:noFill/>
        </p:spPr>
      </p:pic>
      <p:pic>
        <p:nvPicPr>
          <p:cNvPr id="37912" name="Picture 24" descr="C:\WINDOWS\Рабочий стол\Ковшарова_Татьяна_Владимировна\Ковшарова_Татьяна_Владимировна_Рисунок_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4191000"/>
            <a:ext cx="2057400" cy="2030413"/>
          </a:xfrm>
          <a:prstGeom prst="rect">
            <a:avLst/>
          </a:prstGeom>
          <a:noFill/>
        </p:spPr>
      </p:pic>
      <p:pic>
        <p:nvPicPr>
          <p:cNvPr id="37913" name="Picture 25" descr="C:\WINDOWS\Рабочий стол\Ковшарова_Татьяна_Владимировна\Ковшарова_Татьяна_Владимировна_Рисунок_1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4191000"/>
            <a:ext cx="1981200" cy="1955800"/>
          </a:xfrm>
          <a:prstGeom prst="rect">
            <a:avLst/>
          </a:prstGeom>
          <a:noFill/>
        </p:spPr>
      </p:pic>
      <p:pic>
        <p:nvPicPr>
          <p:cNvPr id="37914" name="Picture 26" descr="C:\WINDOWS\Рабочий стол\Ковшарова_Татьяна_Владимировна\Ковшарова_Татьяна_Владимировна_Рисунок_ 1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4191000"/>
            <a:ext cx="2033588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9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9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7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9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9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79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79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79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7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7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7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79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9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7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7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7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7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79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79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7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7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3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3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autoUpdateAnimBg="0"/>
      <p:bldP spid="37903" grpId="0" autoUpdateAnimBg="0"/>
      <p:bldP spid="37904" grpId="0" autoUpdateAnimBg="0"/>
      <p:bldP spid="37905" grpId="0" autoUpdateAnimBg="0"/>
      <p:bldP spid="37906" grpId="0" autoUpdateAnimBg="0"/>
      <p:bldP spid="37907" grpId="0" autoUpdateAnimBg="0"/>
      <p:bldP spid="37908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457200" y="457200"/>
            <a:ext cx="8305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hlink"/>
                </a:solidFill>
              </a:rPr>
              <a:t>Для самцов, какой птицы характерен трепещущий полет с песней над гнездовой территорией?</a:t>
            </a:r>
            <a:br>
              <a:rPr lang="ru-RU" sz="3200" b="1" i="1">
                <a:solidFill>
                  <a:schemeClr val="hlink"/>
                </a:solidFill>
              </a:rPr>
            </a:br>
            <a:endParaRPr lang="ru-RU" sz="4400" b="1"/>
          </a:p>
        </p:txBody>
      </p:sp>
      <p:sp>
        <p:nvSpPr>
          <p:cNvPr id="38927" name="Rectangle 15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1.  Камышовка</a:t>
            </a:r>
            <a:endParaRPr lang="ru-RU" b="1" i="1">
              <a:solidFill>
                <a:schemeClr val="bg1"/>
              </a:solidFill>
            </a:endParaRPr>
          </a:p>
        </p:txBody>
      </p:sp>
      <p:sp>
        <p:nvSpPr>
          <p:cNvPr id="38928" name="Rectangle 16"/>
          <p:cNvSpPr>
            <a:spLocks noChangeArrowheads="1"/>
          </p:cNvSpPr>
          <p:nvPr/>
        </p:nvSpPr>
        <p:spPr bwMode="auto">
          <a:xfrm>
            <a:off x="33528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2. Мухоловка</a:t>
            </a:r>
          </a:p>
        </p:txBody>
      </p:sp>
      <p:sp>
        <p:nvSpPr>
          <p:cNvPr id="38929" name="Rectangle 17"/>
          <p:cNvSpPr>
            <a:spLocks noChangeArrowheads="1"/>
          </p:cNvSpPr>
          <p:nvPr/>
        </p:nvSpPr>
        <p:spPr bwMode="auto">
          <a:xfrm>
            <a:off x="6248400" y="36576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3. Крапивник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38930" name="Rectangle 18"/>
          <p:cNvSpPr>
            <a:spLocks noChangeArrowheads="1"/>
          </p:cNvSpPr>
          <p:nvPr/>
        </p:nvSpPr>
        <p:spPr bwMode="auto">
          <a:xfrm>
            <a:off x="33528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5. Жаворонок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38931" name="Rectangle 19"/>
          <p:cNvSpPr>
            <a:spLocks noChangeArrowheads="1"/>
          </p:cNvSpPr>
          <p:nvPr/>
        </p:nvSpPr>
        <p:spPr bwMode="auto">
          <a:xfrm>
            <a:off x="609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4. Вертишейка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38932" name="Rectangle 20"/>
          <p:cNvSpPr>
            <a:spLocks noChangeArrowheads="1"/>
          </p:cNvSpPr>
          <p:nvPr/>
        </p:nvSpPr>
        <p:spPr bwMode="auto">
          <a:xfrm>
            <a:off x="62484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6. Зимородок</a:t>
            </a:r>
            <a:endParaRPr lang="ru-RU">
              <a:solidFill>
                <a:schemeClr val="hlink"/>
              </a:solidFill>
            </a:endParaRPr>
          </a:p>
        </p:txBody>
      </p:sp>
      <p:pic>
        <p:nvPicPr>
          <p:cNvPr id="38933" name="Picture 21" descr="C:\WINDOWS\Рабочий стол\Ковшарова_Татьяна_Владимировна\Ковшарова_Татьяна_Владимировна_Рисунок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00200"/>
            <a:ext cx="1992313" cy="2009775"/>
          </a:xfrm>
          <a:prstGeom prst="rect">
            <a:avLst/>
          </a:prstGeom>
          <a:noFill/>
        </p:spPr>
      </p:pic>
      <p:pic>
        <p:nvPicPr>
          <p:cNvPr id="38934" name="Picture 22" descr="C:\WINDOWS\Рабочий стол\Ковшарова_Татьяна_Владимировна\Ковшарова_Татьяна_Владимировна_Рисунок_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600200"/>
            <a:ext cx="2000250" cy="2009775"/>
          </a:xfrm>
          <a:prstGeom prst="rect">
            <a:avLst/>
          </a:prstGeom>
          <a:noFill/>
        </p:spPr>
      </p:pic>
      <p:pic>
        <p:nvPicPr>
          <p:cNvPr id="38935" name="Picture 23" descr="C:\WINDOWS\Рабочий стол\Ковшарова_Татьяна_Владимировна\Ковшарова_Татьяна_Владимировна_Рисунок_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1600200"/>
            <a:ext cx="1981200" cy="1965325"/>
          </a:xfrm>
          <a:prstGeom prst="rect">
            <a:avLst/>
          </a:prstGeom>
          <a:noFill/>
        </p:spPr>
      </p:pic>
      <p:pic>
        <p:nvPicPr>
          <p:cNvPr id="38936" name="Picture 24" descr="C:\WINDOWS\Рабочий стол\Ковшарова_Татьяна_Владимировна\Ковшарова_Татьяна_Владимировна_Рисунок_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4191000"/>
            <a:ext cx="2057400" cy="2030413"/>
          </a:xfrm>
          <a:prstGeom prst="rect">
            <a:avLst/>
          </a:prstGeom>
          <a:noFill/>
        </p:spPr>
      </p:pic>
      <p:pic>
        <p:nvPicPr>
          <p:cNvPr id="38937" name="Picture 25" descr="C:\WINDOWS\Рабочий стол\Ковшарова_Татьяна_Владимировна\Ковшарова_Татьяна_Владимировна_Рисунок_1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4191000"/>
            <a:ext cx="1981200" cy="1955800"/>
          </a:xfrm>
          <a:prstGeom prst="rect">
            <a:avLst/>
          </a:prstGeom>
          <a:noFill/>
        </p:spPr>
      </p:pic>
      <p:pic>
        <p:nvPicPr>
          <p:cNvPr id="38938" name="Picture 26" descr="C:\WINDOWS\Рабочий стол\Ковшарова_Татьяна_Владимировна\Ковшарова_Татьяна_Владимировна_Рисунок_ 1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4191000"/>
            <a:ext cx="2033588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8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9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89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89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89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89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9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89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89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89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89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9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9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8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8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8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8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8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8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8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8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8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8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3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3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utoUpdateAnimBg="0"/>
      <p:bldP spid="38927" grpId="0" autoUpdateAnimBg="0"/>
      <p:bldP spid="38928" grpId="0" autoUpdateAnimBg="0"/>
      <p:bldP spid="38929" grpId="0" autoUpdateAnimBg="0"/>
      <p:bldP spid="38930" grpId="0" autoUpdateAnimBg="0"/>
      <p:bldP spid="38931" grpId="0" autoUpdateAnimBg="0"/>
      <p:bldP spid="38932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rgbClr val="00FFFF"/>
                </a:solidFill>
              </a:rPr>
              <a:t>У какой из птиц длина шеи равна телу или превышает его?</a:t>
            </a:r>
            <a:endParaRPr lang="ru-RU" sz="3200" b="1" i="1">
              <a:solidFill>
                <a:schemeClr val="bg1"/>
              </a:solidFill>
            </a:endParaRPr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1. Славка</a:t>
            </a:r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2. Лебедь</a:t>
            </a:r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3. Фламинго</a:t>
            </a:r>
            <a:endParaRPr lang="ru-RU">
              <a:solidFill>
                <a:srgbClr val="00FFFF"/>
              </a:solidFill>
            </a:endParaRPr>
          </a:p>
        </p:txBody>
      </p:sp>
      <p:sp>
        <p:nvSpPr>
          <p:cNvPr id="40971" name="Rectangle 11"/>
          <p:cNvSpPr>
            <a:spLocks noChangeArrowheads="1"/>
          </p:cNvSpPr>
          <p:nvPr/>
        </p:nvSpPr>
        <p:spPr bwMode="auto">
          <a:xfrm>
            <a:off x="2133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4. Чомга</a:t>
            </a:r>
            <a:endParaRPr lang="ru-RU">
              <a:solidFill>
                <a:srgbClr val="00FFFF"/>
              </a:solidFill>
            </a:endParaRPr>
          </a:p>
        </p:txBody>
      </p:sp>
      <p:sp>
        <p:nvSpPr>
          <p:cNvPr id="40972" name="Rectangle 12"/>
          <p:cNvSpPr>
            <a:spLocks noChangeArrowheads="1"/>
          </p:cNvSpPr>
          <p:nvPr/>
        </p:nvSpPr>
        <p:spPr bwMode="auto">
          <a:xfrm>
            <a:off x="5334000" y="6248400"/>
            <a:ext cx="2286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5.Трясогуска</a:t>
            </a:r>
            <a:endParaRPr lang="ru-RU"/>
          </a:p>
        </p:txBody>
      </p:sp>
      <p:pic>
        <p:nvPicPr>
          <p:cNvPr id="40973" name="Picture 13" descr="C:\WINDOWS\Рабочий стол\Ковшарова_Татьяна_Владимировна\Ковшарова_Татьяна_Владимировна_Рисунок_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2019300" cy="2038350"/>
          </a:xfrm>
          <a:prstGeom prst="rect">
            <a:avLst/>
          </a:prstGeom>
          <a:noFill/>
        </p:spPr>
      </p:pic>
      <p:pic>
        <p:nvPicPr>
          <p:cNvPr id="40974" name="Picture 14" descr="C:\WINDOWS\Рабочий стол\Ковшарова_Татьяна_Владимировна\Ковшарова_Татьяна_Владимировна_Рисунок_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600200"/>
            <a:ext cx="2039938" cy="2057400"/>
          </a:xfrm>
          <a:prstGeom prst="rect">
            <a:avLst/>
          </a:prstGeom>
          <a:noFill/>
        </p:spPr>
      </p:pic>
      <p:pic>
        <p:nvPicPr>
          <p:cNvPr id="40975" name="Picture 15" descr="C:\WINDOWS\Рабочий стол\Ковшарова_Татьяна_Владимировна\Ковшарова_Татьяна_Владимировна_Рисунок_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600200"/>
            <a:ext cx="2057400" cy="2057400"/>
          </a:xfrm>
          <a:prstGeom prst="rect">
            <a:avLst/>
          </a:prstGeom>
          <a:noFill/>
        </p:spPr>
      </p:pic>
      <p:pic>
        <p:nvPicPr>
          <p:cNvPr id="40976" name="Picture 16" descr="C:\WINDOWS\Рабочий стол\Ковшарова_Татьяна_Владимировна\Ковшарова_Татьяна_Владимировна_Рисунок_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7400" y="4191000"/>
            <a:ext cx="2057400" cy="1981200"/>
          </a:xfrm>
          <a:prstGeom prst="rect">
            <a:avLst/>
          </a:prstGeom>
          <a:noFill/>
        </p:spPr>
      </p:pic>
      <p:pic>
        <p:nvPicPr>
          <p:cNvPr id="40977" name="Picture 17" descr="C:\WINDOWS\Рабочий стол\Ковшарова_Татьяна_Владимировна\Ковшарова_Татьяна_Владимировна_Рисунок_2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4267200"/>
            <a:ext cx="2057400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09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09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autoUpdateAnimBg="0"/>
      <p:bldP spid="40968" grpId="0" autoUpdateAnimBg="0"/>
      <p:bldP spid="40969" grpId="0" autoUpdateAnimBg="0"/>
      <p:bldP spid="40970" grpId="0" autoUpdateAnimBg="0"/>
      <p:bldP spid="40971" grpId="0" autoUpdateAnimBg="0"/>
      <p:bldP spid="40972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rgbClr val="00FFFF"/>
                </a:solidFill>
              </a:rPr>
              <a:t>У какой из птиц гнезда в виде конуса из ила, песка и водных растений?</a:t>
            </a:r>
            <a:endParaRPr lang="ru-RU" sz="3200" b="1" i="1">
              <a:solidFill>
                <a:schemeClr val="bg1"/>
              </a:solidFill>
            </a:endParaRP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1. Славка</a:t>
            </a:r>
            <a:endParaRPr lang="ru-RU" b="1" i="1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2. Лебедь</a:t>
            </a:r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3. Фламинго</a:t>
            </a:r>
            <a:endParaRPr lang="ru-RU">
              <a:solidFill>
                <a:srgbClr val="00FFFF"/>
              </a:solidFill>
            </a:endParaRP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2133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4. Чомга</a:t>
            </a:r>
            <a:endParaRPr lang="ru-RU">
              <a:solidFill>
                <a:srgbClr val="00FFFF"/>
              </a:solidFill>
            </a:endParaRPr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5334000" y="6248400"/>
            <a:ext cx="2286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5.Трясогуска</a:t>
            </a:r>
            <a:endParaRPr lang="ru-RU"/>
          </a:p>
        </p:txBody>
      </p:sp>
      <p:pic>
        <p:nvPicPr>
          <p:cNvPr id="41992" name="Picture 8" descr="C:\WINDOWS\Рабочий стол\Ковшарова_Татьяна_Владимировна\Ковшарова_Татьяна_Владимировна_Рисунок_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2019300" cy="2038350"/>
          </a:xfrm>
          <a:prstGeom prst="rect">
            <a:avLst/>
          </a:prstGeom>
          <a:noFill/>
        </p:spPr>
      </p:pic>
      <p:pic>
        <p:nvPicPr>
          <p:cNvPr id="41993" name="Picture 9" descr="C:\WINDOWS\Рабочий стол\Ковшарова_Татьяна_Владимировна\Ковшарова_Татьяна_Владимировна_Рисунок_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600200"/>
            <a:ext cx="2039938" cy="2057400"/>
          </a:xfrm>
          <a:prstGeom prst="rect">
            <a:avLst/>
          </a:prstGeom>
          <a:noFill/>
        </p:spPr>
      </p:pic>
      <p:pic>
        <p:nvPicPr>
          <p:cNvPr id="41994" name="Picture 10" descr="C:\WINDOWS\Рабочий стол\Ковшарова_Татьяна_Владимировна\Ковшарова_Татьяна_Владимировна_Рисунок_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600200"/>
            <a:ext cx="2057400" cy="2057400"/>
          </a:xfrm>
          <a:prstGeom prst="rect">
            <a:avLst/>
          </a:prstGeom>
          <a:noFill/>
        </p:spPr>
      </p:pic>
      <p:pic>
        <p:nvPicPr>
          <p:cNvPr id="41995" name="Picture 11" descr="C:\WINDOWS\Рабочий стол\Ковшарова_Татьяна_Владимировна\Ковшарова_Татьяна_Владимировна_Рисунок_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7400" y="4191000"/>
            <a:ext cx="2057400" cy="1981200"/>
          </a:xfrm>
          <a:prstGeom prst="rect">
            <a:avLst/>
          </a:prstGeom>
          <a:noFill/>
        </p:spPr>
      </p:pic>
      <p:pic>
        <p:nvPicPr>
          <p:cNvPr id="41996" name="Picture 12" descr="C:\WINDOWS\Рабочий стол\Ковшарова_Татьяна_Владимировна\Ковшарова_Татьяна_Владимировна_Рисунок_2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4267200"/>
            <a:ext cx="2057400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autoUpdateAnimBg="0"/>
      <p:bldP spid="41987" grpId="0" autoUpdateAnimBg="0"/>
      <p:bldP spid="41988" grpId="0" autoUpdateAnimBg="0"/>
      <p:bldP spid="41989" grpId="0" autoUpdateAnimBg="0"/>
      <p:bldP spid="41990" grpId="0" autoUpdateAnimBg="0"/>
      <p:bldP spid="41991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rgbClr val="00FFFF"/>
                </a:solidFill>
              </a:rPr>
              <a:t>Птенцы держатся крупными стаями под присмотром нескольких взрослых птиц?</a:t>
            </a:r>
            <a:r>
              <a:rPr lang="ru-RU" sz="4400" b="1"/>
              <a:t> </a:t>
            </a:r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1. Славка</a:t>
            </a:r>
            <a:endParaRPr lang="ru-RU" b="1" i="1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2. Лебедь</a:t>
            </a: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3. Фламинго</a:t>
            </a:r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2133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4. Чомга</a:t>
            </a:r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5334000" y="6248400"/>
            <a:ext cx="2286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5.Трясогуска</a:t>
            </a:r>
            <a:endParaRPr lang="ru-RU"/>
          </a:p>
        </p:txBody>
      </p:sp>
      <p:pic>
        <p:nvPicPr>
          <p:cNvPr id="43016" name="Picture 8" descr="C:\WINDOWS\Рабочий стол\Ковшарова_Татьяна_Владимировна\Ковшарова_Татьяна_Владимировна_Рисунок_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2019300" cy="2038350"/>
          </a:xfrm>
          <a:prstGeom prst="rect">
            <a:avLst/>
          </a:prstGeom>
          <a:noFill/>
        </p:spPr>
      </p:pic>
      <p:pic>
        <p:nvPicPr>
          <p:cNvPr id="43017" name="Picture 9" descr="C:\WINDOWS\Рабочий стол\Ковшарова_Татьяна_Владимировна\Ковшарова_Татьяна_Владимировна_Рисунок_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600200"/>
            <a:ext cx="2039938" cy="2057400"/>
          </a:xfrm>
          <a:prstGeom prst="rect">
            <a:avLst/>
          </a:prstGeom>
          <a:noFill/>
        </p:spPr>
      </p:pic>
      <p:pic>
        <p:nvPicPr>
          <p:cNvPr id="43018" name="Picture 10" descr="C:\WINDOWS\Рабочий стол\Ковшарова_Татьяна_Владимировна\Ковшарова_Татьяна_Владимировна_Рисунок_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600200"/>
            <a:ext cx="2057400" cy="2057400"/>
          </a:xfrm>
          <a:prstGeom prst="rect">
            <a:avLst/>
          </a:prstGeom>
          <a:noFill/>
        </p:spPr>
      </p:pic>
      <p:pic>
        <p:nvPicPr>
          <p:cNvPr id="43019" name="Picture 11" descr="C:\WINDOWS\Рабочий стол\Ковшарова_Татьяна_Владимировна\Ковшарова_Татьяна_Владимировна_Рисунок_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7400" y="4191000"/>
            <a:ext cx="2057400" cy="1981200"/>
          </a:xfrm>
          <a:prstGeom prst="rect">
            <a:avLst/>
          </a:prstGeom>
          <a:noFill/>
        </p:spPr>
      </p:pic>
      <p:pic>
        <p:nvPicPr>
          <p:cNvPr id="43020" name="Picture 12" descr="C:\WINDOWS\Рабочий стол\Ковшарова_Татьяна_Владимировна\Ковшарова_Татьяна_Владимировна_Рисунок_2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4267200"/>
            <a:ext cx="2057400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autoUpdateAnimBg="0"/>
      <p:bldP spid="43011" grpId="0" autoUpdateAnimBg="0"/>
      <p:bldP spid="43012" grpId="0" autoUpdateAnimBg="0"/>
      <p:bldP spid="43013" grpId="0" autoUpdateAnimBg="0"/>
      <p:bldP spid="43014" grpId="0" autoUpdateAnimBg="0"/>
      <p:bldP spid="43015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rgbClr val="00FFFF"/>
                </a:solidFill>
              </a:rPr>
              <a:t>Образование пар сопровождается сложным брачным ритуалом?   Гнезда плавучие?</a:t>
            </a:r>
            <a:r>
              <a:rPr lang="ru-RU" sz="4400" b="1"/>
              <a:t> </a:t>
            </a: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1. Славка</a:t>
            </a: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2. Лебедь</a:t>
            </a: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3. Фламинго</a:t>
            </a:r>
            <a:endParaRPr lang="ru-RU">
              <a:solidFill>
                <a:srgbClr val="00FFFF"/>
              </a:solidFill>
            </a:endParaRPr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2133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4. Чомга</a:t>
            </a:r>
            <a:endParaRPr lang="ru-RU">
              <a:solidFill>
                <a:srgbClr val="00FFFF"/>
              </a:solidFill>
            </a:endParaRPr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5334000" y="6248400"/>
            <a:ext cx="2286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5.Трясогуска</a:t>
            </a:r>
            <a:endParaRPr lang="ru-RU">
              <a:solidFill>
                <a:srgbClr val="00FFFF"/>
              </a:solidFill>
            </a:endParaRPr>
          </a:p>
        </p:txBody>
      </p:sp>
      <p:pic>
        <p:nvPicPr>
          <p:cNvPr id="44040" name="Picture 8" descr="C:\WINDOWS\Рабочий стол\Ковшарова_Татьяна_Владимировна\Ковшарова_Татьяна_Владимировна_Рисунок_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2019300" cy="2038350"/>
          </a:xfrm>
          <a:prstGeom prst="rect">
            <a:avLst/>
          </a:prstGeom>
          <a:noFill/>
        </p:spPr>
      </p:pic>
      <p:pic>
        <p:nvPicPr>
          <p:cNvPr id="44041" name="Picture 9" descr="C:\WINDOWS\Рабочий стол\Ковшарова_Татьяна_Владимировна\Ковшарова_Татьяна_Владимировна_Рисунок_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600200"/>
            <a:ext cx="2039938" cy="2057400"/>
          </a:xfrm>
          <a:prstGeom prst="rect">
            <a:avLst/>
          </a:prstGeom>
          <a:noFill/>
        </p:spPr>
      </p:pic>
      <p:pic>
        <p:nvPicPr>
          <p:cNvPr id="44042" name="Picture 10" descr="C:\WINDOWS\Рабочий стол\Ковшарова_Татьяна_Владимировна\Ковшарова_Татьяна_Владимировна_Рисунок_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600200"/>
            <a:ext cx="2057400" cy="2057400"/>
          </a:xfrm>
          <a:prstGeom prst="rect">
            <a:avLst/>
          </a:prstGeom>
          <a:noFill/>
        </p:spPr>
      </p:pic>
      <p:pic>
        <p:nvPicPr>
          <p:cNvPr id="44043" name="Picture 11" descr="C:\WINDOWS\Рабочий стол\Ковшарова_Татьяна_Владимировна\Ковшарова_Татьяна_Владимировна_Рисунок_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7400" y="4191000"/>
            <a:ext cx="2057400" cy="1981200"/>
          </a:xfrm>
          <a:prstGeom prst="rect">
            <a:avLst/>
          </a:prstGeom>
          <a:noFill/>
        </p:spPr>
      </p:pic>
      <p:pic>
        <p:nvPicPr>
          <p:cNvPr id="44044" name="Picture 12" descr="C:\WINDOWS\Рабочий стол\Ковшарова_Татьяна_Владимировна\Ковшарова_Татьяна_Владимировна_Рисунок_2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4267200"/>
            <a:ext cx="2057400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autoUpdateAnimBg="0"/>
      <p:bldP spid="44035" grpId="0" autoUpdateAnimBg="0"/>
      <p:bldP spid="44036" grpId="0" autoUpdateAnimBg="0"/>
      <p:bldP spid="44037" grpId="0" autoUpdateAnimBg="0"/>
      <p:bldP spid="44038" grpId="0" autoUpdateAnimBg="0"/>
      <p:bldP spid="44039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rgbClr val="00FFFF"/>
                </a:solidFill>
              </a:rPr>
              <a:t>Какую из птиц по другому называют плиска?</a:t>
            </a:r>
            <a:r>
              <a:rPr lang="ru-RU" sz="4400" b="1"/>
              <a:t> 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1. Славка</a:t>
            </a: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2. Лебедь</a:t>
            </a: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3. Фламинго</a:t>
            </a:r>
            <a:endParaRPr lang="ru-RU">
              <a:solidFill>
                <a:srgbClr val="00FFFF"/>
              </a:solidFill>
            </a:endParaRPr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2133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4. Чомга</a:t>
            </a:r>
            <a:endParaRPr lang="ru-RU">
              <a:solidFill>
                <a:srgbClr val="00FFFF"/>
              </a:solidFill>
            </a:endParaRPr>
          </a:p>
        </p:txBody>
      </p:sp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5334000" y="6248400"/>
            <a:ext cx="2286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5.Трясогуска</a:t>
            </a:r>
            <a:endParaRPr lang="ru-RU">
              <a:solidFill>
                <a:srgbClr val="00FFFF"/>
              </a:solidFill>
            </a:endParaRPr>
          </a:p>
        </p:txBody>
      </p:sp>
      <p:pic>
        <p:nvPicPr>
          <p:cNvPr id="45064" name="Picture 8" descr="C:\WINDOWS\Рабочий стол\Ковшарова_Татьяна_Владимировна\Ковшарова_Татьяна_Владимировна_Рисунок_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2019300" cy="2038350"/>
          </a:xfrm>
          <a:prstGeom prst="rect">
            <a:avLst/>
          </a:prstGeom>
          <a:noFill/>
        </p:spPr>
      </p:pic>
      <p:pic>
        <p:nvPicPr>
          <p:cNvPr id="45065" name="Picture 9" descr="C:\WINDOWS\Рабочий стол\Ковшарова_Татьяна_Владимировна\Ковшарова_Татьяна_Владимировна_Рисунок_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600200"/>
            <a:ext cx="2039938" cy="2057400"/>
          </a:xfrm>
          <a:prstGeom prst="rect">
            <a:avLst/>
          </a:prstGeom>
          <a:noFill/>
        </p:spPr>
      </p:pic>
      <p:pic>
        <p:nvPicPr>
          <p:cNvPr id="45066" name="Picture 10" descr="C:\WINDOWS\Рабочий стол\Ковшарова_Татьяна_Владимировна\Ковшарова_Татьяна_Владимировна_Рисунок_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600200"/>
            <a:ext cx="2057400" cy="2057400"/>
          </a:xfrm>
          <a:prstGeom prst="rect">
            <a:avLst/>
          </a:prstGeom>
          <a:noFill/>
        </p:spPr>
      </p:pic>
      <p:pic>
        <p:nvPicPr>
          <p:cNvPr id="45067" name="Picture 11" descr="C:\WINDOWS\Рабочий стол\Ковшарова_Татьяна_Владимировна\Ковшарова_Татьяна_Владимировна_Рисунок_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7400" y="4191000"/>
            <a:ext cx="2057400" cy="1981200"/>
          </a:xfrm>
          <a:prstGeom prst="rect">
            <a:avLst/>
          </a:prstGeom>
          <a:noFill/>
        </p:spPr>
      </p:pic>
      <p:pic>
        <p:nvPicPr>
          <p:cNvPr id="45068" name="Picture 12" descr="C:\WINDOWS\Рабочий стол\Ковшарова_Татьяна_Владимировна\Ковшарова_Татьяна_Владимировна_Рисунок_2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4267200"/>
            <a:ext cx="2057400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 autoUpdateAnimBg="0"/>
      <p:bldP spid="45059" grpId="0" autoUpdateAnimBg="0"/>
      <p:bldP spid="45060" grpId="0" autoUpdateAnimBg="0"/>
      <p:bldP spid="45061" grpId="0" autoUpdateAnimBg="0"/>
      <p:bldP spid="45062" grpId="0" autoUpdateAnimBg="0"/>
      <p:bldP spid="45063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>
                <a:solidFill>
                  <a:srgbClr val="FFCC00"/>
                </a:solidFill>
              </a:rPr>
              <a:t>Какая из перечисленных птиц способствует распространению семян?</a:t>
            </a:r>
            <a:endParaRPr lang="ru-RU"/>
          </a:p>
        </p:txBody>
      </p:sp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228600" y="2133600"/>
          <a:ext cx="1982788" cy="2019300"/>
        </p:xfrm>
        <a:graphic>
          <a:graphicData uri="http://schemas.openxmlformats.org/presentationml/2006/ole">
            <p:oleObj spid="_x0000_s5127" name="Документ" r:id="rId3" imgW="1983600" imgH="2018880" progId="Word.Document.8">
              <p:embed/>
            </p:oleObj>
          </a:graphicData>
        </a:graphic>
      </p:graphicFrame>
      <p:graphicFrame>
        <p:nvGraphicFramePr>
          <p:cNvPr id="5128" name="Object 8"/>
          <p:cNvGraphicFramePr>
            <a:graphicFrameLocks noChangeAspect="1"/>
          </p:cNvGraphicFramePr>
          <p:nvPr/>
        </p:nvGraphicFramePr>
        <p:xfrm>
          <a:off x="2514600" y="2133600"/>
          <a:ext cx="1919288" cy="2041525"/>
        </p:xfrm>
        <a:graphic>
          <a:graphicData uri="http://schemas.openxmlformats.org/presentationml/2006/ole">
            <p:oleObj spid="_x0000_s5128" name="Документ" r:id="rId4" imgW="1919520" imgH="2041560" progId="Word.Document.8">
              <p:embed/>
            </p:oleObj>
          </a:graphicData>
        </a:graphic>
      </p:graphicFrame>
      <p:graphicFrame>
        <p:nvGraphicFramePr>
          <p:cNvPr id="5129" name="Object 9"/>
          <p:cNvGraphicFramePr>
            <a:graphicFrameLocks noChangeAspect="1"/>
          </p:cNvGraphicFramePr>
          <p:nvPr/>
        </p:nvGraphicFramePr>
        <p:xfrm>
          <a:off x="4876800" y="2133600"/>
          <a:ext cx="1919288" cy="2049463"/>
        </p:xfrm>
        <a:graphic>
          <a:graphicData uri="http://schemas.openxmlformats.org/presentationml/2006/ole">
            <p:oleObj spid="_x0000_s5129" name="Документ" r:id="rId5" imgW="1919520" imgH="2049840" progId="Word.Document.8">
              <p:embed/>
            </p:oleObj>
          </a:graphicData>
        </a:graphic>
      </p:graphicFrame>
      <p:graphicFrame>
        <p:nvGraphicFramePr>
          <p:cNvPr id="5130" name="Object 10"/>
          <p:cNvGraphicFramePr>
            <a:graphicFrameLocks noChangeAspect="1"/>
          </p:cNvGraphicFramePr>
          <p:nvPr/>
        </p:nvGraphicFramePr>
        <p:xfrm>
          <a:off x="7086600" y="2133600"/>
          <a:ext cx="1843088" cy="2057400"/>
        </p:xfrm>
        <a:graphic>
          <a:graphicData uri="http://schemas.openxmlformats.org/presentationml/2006/ole">
            <p:oleObj spid="_x0000_s5130" name="Рисунок" r:id="rId6" imgW="1385640" imgH="1385640" progId="Word.Picture.8">
              <p:embed/>
            </p:oleObj>
          </a:graphicData>
        </a:graphic>
      </p:graphicFrame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228600" y="44196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rgbClr val="FFCC00"/>
                </a:solidFill>
              </a:rPr>
              <a:t>1. Цапля</a:t>
            </a: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2590800" y="44196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rgbClr val="FFCC00"/>
                </a:solidFill>
              </a:rPr>
              <a:t>2. Пингвин</a:t>
            </a: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7086600" y="44196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rgbClr val="FFCC00"/>
                </a:solidFill>
              </a:rPr>
              <a:t>4. Гриф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4876800" y="44196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rgbClr val="FFCC00"/>
                </a:solidFill>
              </a:rPr>
              <a:t>3. Страус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31" grpId="0" autoUpdateAnimBg="0"/>
      <p:bldP spid="5132" grpId="0" autoUpdateAnimBg="0"/>
      <p:bldP spid="5133" grpId="0" autoUpdateAnimBg="0"/>
      <p:bldP spid="5134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rgbClr val="CCFF66"/>
                </a:solidFill>
              </a:rPr>
              <a:t>Какая из птиц добывая пищу ныряет глубоко в воду?</a:t>
            </a:r>
            <a:r>
              <a:rPr lang="ru-RU" sz="4400" b="1"/>
              <a:t> 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3581400"/>
            <a:ext cx="1905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1.  Оляпка</a:t>
            </a:r>
            <a:endParaRPr lang="ru-RU" b="1" i="1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6934200" y="4800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2. Сокол</a:t>
            </a:r>
            <a:endParaRPr lang="ru-RU" b="1" i="1">
              <a:solidFill>
                <a:schemeClr val="bg1"/>
              </a:solidFill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6400800" y="54864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00FF"/>
              </a:solidFill>
            </a:endParaRP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4800600" y="48768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4. Лунь</a:t>
            </a:r>
            <a:endParaRPr lang="ru-RU"/>
          </a:p>
        </p:txBody>
      </p:sp>
      <p:pic>
        <p:nvPicPr>
          <p:cNvPr id="25611" name="Picture 11" descr="C:\WINDOWS\Рабочий стол\Открытый урок\Ковшарова_Татьяна_Владимировна_Рисунок_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600200"/>
            <a:ext cx="2133600" cy="1943100"/>
          </a:xfrm>
          <a:prstGeom prst="rect">
            <a:avLst/>
          </a:prstGeom>
          <a:noFill/>
        </p:spPr>
      </p:pic>
      <p:pic>
        <p:nvPicPr>
          <p:cNvPr id="25612" name="Picture 12" descr="C:\WINDOWS\Рабочий стол\Открытый урок\Ковшарова_Татьяна_Владимировна_Рисунок_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1600200"/>
            <a:ext cx="1600200" cy="3048000"/>
          </a:xfrm>
          <a:prstGeom prst="rect">
            <a:avLst/>
          </a:prstGeom>
          <a:noFill/>
        </p:spPr>
      </p:pic>
      <p:pic>
        <p:nvPicPr>
          <p:cNvPr id="25613" name="Picture 13" descr="C:\WINDOWS\Рабочий стол\Открытый урок\Ковшарова_Татьяна_Владимировна_Рисунок_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1600200"/>
            <a:ext cx="2230438" cy="3124200"/>
          </a:xfrm>
          <a:prstGeom prst="rect">
            <a:avLst/>
          </a:prstGeom>
          <a:noFill/>
        </p:spPr>
      </p:pic>
      <p:sp>
        <p:nvSpPr>
          <p:cNvPr id="25614" name="Rectangle 14"/>
          <p:cNvSpPr>
            <a:spLocks noChangeArrowheads="1"/>
          </p:cNvSpPr>
          <p:nvPr/>
        </p:nvSpPr>
        <p:spPr bwMode="auto">
          <a:xfrm>
            <a:off x="2895600" y="48768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3. Беркут</a:t>
            </a:r>
            <a:endParaRPr lang="ru-RU" b="1" i="1">
              <a:solidFill>
                <a:srgbClr val="FF00FF"/>
              </a:solidFill>
            </a:endParaRPr>
          </a:p>
        </p:txBody>
      </p:sp>
      <p:pic>
        <p:nvPicPr>
          <p:cNvPr id="25615" name="Picture 15" descr="C:\WINDOWS\Рабочий стол\Открытый урок\Ковшарова_Татьяна_Владимировна_Рисунок_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1600200"/>
            <a:ext cx="170815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utoUpdateAnimBg="0"/>
      <p:bldP spid="25603" grpId="0" autoUpdateAnimBg="0"/>
      <p:bldP spid="25604" grpId="0" autoUpdateAnimBg="0"/>
      <p:bldP spid="25606" grpId="0" autoUpdateAnimBg="0"/>
      <p:bldP spid="25614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rgbClr val="CCFF66"/>
                </a:solidFill>
              </a:rPr>
              <a:t>Какая из птиц не относится к отряду хищные птицы?</a:t>
            </a:r>
            <a:endParaRPr lang="ru-RU" sz="4400" b="1"/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6400800" y="54864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00FF"/>
              </a:solidFill>
            </a:endParaRPr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0" y="3581400"/>
            <a:ext cx="1905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1.  Оляпка</a:t>
            </a:r>
            <a:endParaRPr lang="ru-RU" b="1" i="1"/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6934200" y="4800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2. Сокол</a:t>
            </a:r>
            <a:endParaRPr lang="ru-RU" b="1" i="1">
              <a:solidFill>
                <a:schemeClr val="bg1"/>
              </a:solidFill>
            </a:endParaRPr>
          </a:p>
        </p:txBody>
      </p:sp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4800600" y="48768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4. Лунь</a:t>
            </a:r>
            <a:endParaRPr lang="ru-RU"/>
          </a:p>
        </p:txBody>
      </p:sp>
      <p:pic>
        <p:nvPicPr>
          <p:cNvPr id="26639" name="Picture 15" descr="C:\WINDOWS\Рабочий стол\Открытый урок\Ковшарова_Татьяна_Владимировна_Рисунок_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600200"/>
            <a:ext cx="2133600" cy="1943100"/>
          </a:xfrm>
          <a:prstGeom prst="rect">
            <a:avLst/>
          </a:prstGeom>
          <a:noFill/>
        </p:spPr>
      </p:pic>
      <p:pic>
        <p:nvPicPr>
          <p:cNvPr id="26640" name="Picture 16" descr="C:\WINDOWS\Рабочий стол\Открытый урок\Ковшарова_Татьяна_Владимировна_Рисунок_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1600200"/>
            <a:ext cx="1600200" cy="3048000"/>
          </a:xfrm>
          <a:prstGeom prst="rect">
            <a:avLst/>
          </a:prstGeom>
          <a:noFill/>
        </p:spPr>
      </p:pic>
      <p:pic>
        <p:nvPicPr>
          <p:cNvPr id="26641" name="Picture 17" descr="C:\WINDOWS\Рабочий стол\Открытый урок\Ковшарова_Татьяна_Владимировна_Рисунок_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1600200"/>
            <a:ext cx="2230438" cy="3124200"/>
          </a:xfrm>
          <a:prstGeom prst="rect">
            <a:avLst/>
          </a:prstGeom>
          <a:noFill/>
        </p:spPr>
      </p:pic>
      <p:sp>
        <p:nvSpPr>
          <p:cNvPr id="26642" name="Rectangle 18"/>
          <p:cNvSpPr>
            <a:spLocks noChangeArrowheads="1"/>
          </p:cNvSpPr>
          <p:nvPr/>
        </p:nvSpPr>
        <p:spPr bwMode="auto">
          <a:xfrm>
            <a:off x="2895600" y="48768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3. Беркут</a:t>
            </a:r>
            <a:endParaRPr lang="ru-RU" b="1" i="1">
              <a:solidFill>
                <a:srgbClr val="FF00FF"/>
              </a:solidFill>
            </a:endParaRPr>
          </a:p>
        </p:txBody>
      </p:sp>
      <p:pic>
        <p:nvPicPr>
          <p:cNvPr id="26643" name="Picture 19" descr="C:\WINDOWS\Рабочий стол\Открытый урок\Ковшарова_Татьяна_Владимировна_Рисунок_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1600200"/>
            <a:ext cx="170815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utoUpdateAnimBg="0"/>
      <p:bldP spid="26636" grpId="0" autoUpdateAnimBg="0"/>
      <p:bldP spid="26637" grpId="0" autoUpdateAnimBg="0"/>
      <p:bldP spid="26638" grpId="0" autoUpdateAnimBg="0"/>
      <p:bldP spid="26642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rgbClr val="CCFF66"/>
                </a:solidFill>
              </a:rPr>
              <a:t>Какая из птиц используется для охоты?</a:t>
            </a:r>
            <a:endParaRPr lang="ru-RU" sz="4400" b="1"/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6400800" y="54864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00FF"/>
              </a:solidFill>
            </a:endParaRPr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0" y="3581400"/>
            <a:ext cx="1905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1.  Оляпка</a:t>
            </a:r>
            <a:endParaRPr lang="ru-RU" b="1" i="1"/>
          </a:p>
        </p:txBody>
      </p:sp>
      <p:sp>
        <p:nvSpPr>
          <p:cNvPr id="27661" name="Rectangle 13"/>
          <p:cNvSpPr>
            <a:spLocks noChangeArrowheads="1"/>
          </p:cNvSpPr>
          <p:nvPr/>
        </p:nvSpPr>
        <p:spPr bwMode="auto">
          <a:xfrm>
            <a:off x="6934200" y="4800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2. Сокол</a:t>
            </a:r>
            <a:endParaRPr lang="ru-RU" b="1" i="1">
              <a:solidFill>
                <a:schemeClr val="bg1"/>
              </a:solidFill>
            </a:endParaRPr>
          </a:p>
        </p:txBody>
      </p:sp>
      <p:sp>
        <p:nvSpPr>
          <p:cNvPr id="27662" name="Rectangle 14"/>
          <p:cNvSpPr>
            <a:spLocks noChangeArrowheads="1"/>
          </p:cNvSpPr>
          <p:nvPr/>
        </p:nvSpPr>
        <p:spPr bwMode="auto">
          <a:xfrm>
            <a:off x="4800600" y="48768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4. Лунь</a:t>
            </a:r>
            <a:endParaRPr lang="ru-RU"/>
          </a:p>
        </p:txBody>
      </p:sp>
      <p:pic>
        <p:nvPicPr>
          <p:cNvPr id="27663" name="Picture 15" descr="C:\WINDOWS\Рабочий стол\Открытый урок\Ковшарова_Татьяна_Владимировна_Рисунок_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600200"/>
            <a:ext cx="2133600" cy="1943100"/>
          </a:xfrm>
          <a:prstGeom prst="rect">
            <a:avLst/>
          </a:prstGeom>
          <a:noFill/>
        </p:spPr>
      </p:pic>
      <p:pic>
        <p:nvPicPr>
          <p:cNvPr id="27664" name="Picture 16" descr="C:\WINDOWS\Рабочий стол\Открытый урок\Ковшарова_Татьяна_Владимировна_Рисунок_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1600200"/>
            <a:ext cx="1600200" cy="3048000"/>
          </a:xfrm>
          <a:prstGeom prst="rect">
            <a:avLst/>
          </a:prstGeom>
          <a:noFill/>
        </p:spPr>
      </p:pic>
      <p:pic>
        <p:nvPicPr>
          <p:cNvPr id="27665" name="Picture 17" descr="C:\WINDOWS\Рабочий стол\Открытый урок\Ковшарова_Татьяна_Владимировна_Рисунок_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1600200"/>
            <a:ext cx="2230438" cy="3124200"/>
          </a:xfrm>
          <a:prstGeom prst="rect">
            <a:avLst/>
          </a:prstGeom>
          <a:noFill/>
        </p:spPr>
      </p:pic>
      <p:sp>
        <p:nvSpPr>
          <p:cNvPr id="27666" name="Rectangle 18"/>
          <p:cNvSpPr>
            <a:spLocks noChangeArrowheads="1"/>
          </p:cNvSpPr>
          <p:nvPr/>
        </p:nvSpPr>
        <p:spPr bwMode="auto">
          <a:xfrm>
            <a:off x="2895600" y="48768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3. Беркут</a:t>
            </a:r>
            <a:endParaRPr lang="ru-RU" b="1" i="1">
              <a:solidFill>
                <a:srgbClr val="FF00FF"/>
              </a:solidFill>
            </a:endParaRPr>
          </a:p>
        </p:txBody>
      </p:sp>
      <p:pic>
        <p:nvPicPr>
          <p:cNvPr id="27667" name="Picture 19" descr="C:\WINDOWS\Рабочий стол\Открытый урок\Ковшарова_Татьяна_Владимировна_Рисунок_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1600200"/>
            <a:ext cx="170815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utoUpdateAnimBg="0"/>
      <p:bldP spid="27660" grpId="0" autoUpdateAnimBg="0"/>
      <p:bldP spid="27661" grpId="0" autoUpdateAnimBg="0"/>
      <p:bldP spid="27662" grpId="0" autoUpdateAnimBg="0"/>
      <p:bldP spid="27666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rgbClr val="CCFF66"/>
                </a:solidFill>
              </a:rPr>
              <a:t>Какая из птиц самая крупная?</a:t>
            </a:r>
            <a:endParaRPr lang="ru-RU" sz="4400" b="1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6400800" y="54864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00FF"/>
              </a:solidFill>
            </a:endParaRPr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0" y="3581400"/>
            <a:ext cx="1905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1.  Оляпка</a:t>
            </a:r>
            <a:endParaRPr lang="ru-RU" b="1" i="1"/>
          </a:p>
        </p:txBody>
      </p:sp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6934200" y="4800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2. Сокол</a:t>
            </a:r>
            <a:endParaRPr lang="ru-RU" b="1" i="1">
              <a:solidFill>
                <a:schemeClr val="bg1"/>
              </a:solidFill>
            </a:endParaRPr>
          </a:p>
        </p:txBody>
      </p:sp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4800600" y="48768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4. Лунь</a:t>
            </a:r>
            <a:endParaRPr lang="ru-RU"/>
          </a:p>
        </p:txBody>
      </p:sp>
      <p:pic>
        <p:nvPicPr>
          <p:cNvPr id="28687" name="Picture 15" descr="C:\WINDOWS\Рабочий стол\Открытый урок\Ковшарова_Татьяна_Владимировна_Рисунок_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600200"/>
            <a:ext cx="2133600" cy="1943100"/>
          </a:xfrm>
          <a:prstGeom prst="rect">
            <a:avLst/>
          </a:prstGeom>
          <a:noFill/>
        </p:spPr>
      </p:pic>
      <p:pic>
        <p:nvPicPr>
          <p:cNvPr id="28688" name="Picture 16" descr="C:\WINDOWS\Рабочий стол\Открытый урок\Ковшарова_Татьяна_Владимировна_Рисунок_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1600200"/>
            <a:ext cx="1600200" cy="3048000"/>
          </a:xfrm>
          <a:prstGeom prst="rect">
            <a:avLst/>
          </a:prstGeom>
          <a:noFill/>
        </p:spPr>
      </p:pic>
      <p:pic>
        <p:nvPicPr>
          <p:cNvPr id="28689" name="Picture 17" descr="C:\WINDOWS\Рабочий стол\Открытый урок\Ковшарова_Татьяна_Владимировна_Рисунок_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1600200"/>
            <a:ext cx="2230438" cy="3124200"/>
          </a:xfrm>
          <a:prstGeom prst="rect">
            <a:avLst/>
          </a:prstGeom>
          <a:noFill/>
        </p:spPr>
      </p:pic>
      <p:sp>
        <p:nvSpPr>
          <p:cNvPr id="28690" name="Rectangle 18"/>
          <p:cNvSpPr>
            <a:spLocks noChangeArrowheads="1"/>
          </p:cNvSpPr>
          <p:nvPr/>
        </p:nvSpPr>
        <p:spPr bwMode="auto">
          <a:xfrm>
            <a:off x="2895600" y="48768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3. Беркут</a:t>
            </a:r>
            <a:endParaRPr lang="ru-RU" b="1" i="1">
              <a:solidFill>
                <a:srgbClr val="FF00FF"/>
              </a:solidFill>
            </a:endParaRPr>
          </a:p>
        </p:txBody>
      </p:sp>
      <p:pic>
        <p:nvPicPr>
          <p:cNvPr id="28691" name="Picture 19" descr="C:\WINDOWS\Рабочий стол\Открытый урок\Ковшарова_Татьяна_Владимировна_Рисунок_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1600200"/>
            <a:ext cx="170815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utoUpdateAnimBg="0"/>
      <p:bldP spid="28684" grpId="0" autoUpdateAnimBg="0"/>
      <p:bldP spid="28685" grpId="0" autoUpdateAnimBg="0"/>
      <p:bldP spid="28686" grpId="0" autoUpdateAnimBg="0"/>
      <p:bldP spid="28690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rgbClr val="CCFF66"/>
                </a:solidFill>
              </a:rPr>
              <a:t>На боках головы имеется подобие лунного диска?</a:t>
            </a:r>
            <a:r>
              <a:rPr lang="ru-RU" sz="4400" b="1">
                <a:solidFill>
                  <a:srgbClr val="CCFF66"/>
                </a:solidFill>
              </a:rPr>
              <a:t/>
            </a:r>
            <a:br>
              <a:rPr lang="ru-RU" sz="4400" b="1">
                <a:solidFill>
                  <a:srgbClr val="CCFF66"/>
                </a:solidFill>
              </a:rPr>
            </a:br>
            <a:endParaRPr lang="ru-RU" sz="3200" b="1" i="1">
              <a:solidFill>
                <a:schemeClr val="bg1"/>
              </a:solidFill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6400800" y="54864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00FF"/>
              </a:solidFill>
            </a:endParaRPr>
          </a:p>
        </p:txBody>
      </p:sp>
      <p:sp>
        <p:nvSpPr>
          <p:cNvPr id="29708" name="Rectangle 12"/>
          <p:cNvSpPr>
            <a:spLocks noChangeArrowheads="1"/>
          </p:cNvSpPr>
          <p:nvPr/>
        </p:nvSpPr>
        <p:spPr bwMode="auto">
          <a:xfrm>
            <a:off x="0" y="3581400"/>
            <a:ext cx="1905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1.  Оляпка</a:t>
            </a:r>
            <a:endParaRPr lang="ru-RU" b="1" i="1"/>
          </a:p>
        </p:txBody>
      </p:sp>
      <p:sp>
        <p:nvSpPr>
          <p:cNvPr id="29709" name="Rectangle 13"/>
          <p:cNvSpPr>
            <a:spLocks noChangeArrowheads="1"/>
          </p:cNvSpPr>
          <p:nvPr/>
        </p:nvSpPr>
        <p:spPr bwMode="auto">
          <a:xfrm>
            <a:off x="6934200" y="4800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2. Сокол</a:t>
            </a:r>
          </a:p>
        </p:txBody>
      </p:sp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4800600" y="48768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4. Лунь</a:t>
            </a:r>
            <a:endParaRPr lang="ru-RU"/>
          </a:p>
        </p:txBody>
      </p:sp>
      <p:pic>
        <p:nvPicPr>
          <p:cNvPr id="29711" name="Picture 15" descr="C:\WINDOWS\Рабочий стол\Открытый урок\Ковшарова_Татьяна_Владимировна_Рисунок_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600200"/>
            <a:ext cx="2133600" cy="1943100"/>
          </a:xfrm>
          <a:prstGeom prst="rect">
            <a:avLst/>
          </a:prstGeom>
          <a:noFill/>
        </p:spPr>
      </p:pic>
      <p:pic>
        <p:nvPicPr>
          <p:cNvPr id="29712" name="Picture 16" descr="C:\WINDOWS\Рабочий стол\Открытый урок\Ковшарова_Татьяна_Владимировна_Рисунок_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1600200"/>
            <a:ext cx="1600200" cy="3048000"/>
          </a:xfrm>
          <a:prstGeom prst="rect">
            <a:avLst/>
          </a:prstGeom>
          <a:noFill/>
        </p:spPr>
      </p:pic>
      <p:pic>
        <p:nvPicPr>
          <p:cNvPr id="29713" name="Picture 17" descr="C:\WINDOWS\Рабочий стол\Открытый урок\Ковшарова_Татьяна_Владимировна_Рисунок_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1600200"/>
            <a:ext cx="2230438" cy="3124200"/>
          </a:xfrm>
          <a:prstGeom prst="rect">
            <a:avLst/>
          </a:prstGeom>
          <a:noFill/>
        </p:spPr>
      </p:pic>
      <p:sp>
        <p:nvSpPr>
          <p:cNvPr id="29714" name="Rectangle 18"/>
          <p:cNvSpPr>
            <a:spLocks noChangeArrowheads="1"/>
          </p:cNvSpPr>
          <p:nvPr/>
        </p:nvSpPr>
        <p:spPr bwMode="auto">
          <a:xfrm>
            <a:off x="2895600" y="48768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3. Беркут</a:t>
            </a:r>
            <a:endParaRPr lang="ru-RU" b="1" i="1">
              <a:solidFill>
                <a:srgbClr val="FF00FF"/>
              </a:solidFill>
            </a:endParaRPr>
          </a:p>
        </p:txBody>
      </p:sp>
      <p:pic>
        <p:nvPicPr>
          <p:cNvPr id="29715" name="Picture 19" descr="C:\WINDOWS\Рабочий стол\Открытый урок\Ковшарова_Татьяна_Владимировна_Рисунок_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1600200"/>
            <a:ext cx="170815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  <p:bldP spid="29708" grpId="0" autoUpdateAnimBg="0"/>
      <p:bldP spid="29709" grpId="0" autoUpdateAnimBg="0"/>
      <p:bldP spid="29710" grpId="0" autoUpdateAnimBg="0"/>
      <p:bldP spid="29714" grpId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/>
              <a:t>Какая птица гнездится в тростниках?</a:t>
            </a:r>
            <a:endParaRPr lang="ru-RU" sz="4400" b="1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/>
              <a:t>1.  Синица</a:t>
            </a:r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/>
              <a:t>2. Иволга</a:t>
            </a:r>
            <a:endParaRPr lang="ru-RU" b="1" i="1">
              <a:solidFill>
                <a:schemeClr val="bg1"/>
              </a:solidFill>
            </a:endParaRPr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/>
              <a:t>3. Удод</a:t>
            </a:r>
            <a:endParaRPr lang="ru-RU">
              <a:solidFill>
                <a:srgbClr val="FF00FF"/>
              </a:solidFill>
            </a:endParaRPr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35814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/>
              <a:t>4. Крохаль</a:t>
            </a:r>
            <a:endParaRPr lang="ru-RU"/>
          </a:p>
        </p:txBody>
      </p:sp>
      <p:pic>
        <p:nvPicPr>
          <p:cNvPr id="20493" name="Picture 13" descr="C:\WINDOWS\Рабочий стол\Открытый урок\Ковшарова_Татьяна_Владимировна_Рисунок_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2184400" cy="2114550"/>
          </a:xfrm>
          <a:prstGeom prst="rect">
            <a:avLst/>
          </a:prstGeom>
          <a:noFill/>
        </p:spPr>
      </p:pic>
      <p:pic>
        <p:nvPicPr>
          <p:cNvPr id="20494" name="Picture 14" descr="C:\WINDOWS\Рабочий стол\Открытый урок\Ковшарова_Татьяна_Владимировна_Рисунок_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1600200"/>
            <a:ext cx="2238375" cy="2057400"/>
          </a:xfrm>
          <a:prstGeom prst="rect">
            <a:avLst/>
          </a:prstGeom>
          <a:noFill/>
        </p:spPr>
      </p:pic>
      <p:pic>
        <p:nvPicPr>
          <p:cNvPr id="20495" name="Picture 15" descr="C:\WINDOWS\Рабочий стол\Открытый урок\Ковшарова_Татьяна_Владимировна_Рисунок_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1600200"/>
            <a:ext cx="2343150" cy="2057400"/>
          </a:xfrm>
          <a:prstGeom prst="rect">
            <a:avLst/>
          </a:prstGeom>
          <a:noFill/>
        </p:spPr>
      </p:pic>
      <p:pic>
        <p:nvPicPr>
          <p:cNvPr id="20496" name="Picture 16" descr="C:\WINDOWS\Рабочий стол\Открытый урок\Ковшарова_Татьяна_Владимировна_Рисунок_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4191000"/>
            <a:ext cx="2371725" cy="2011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  <p:bldP spid="20488" grpId="0" autoUpdateAnimBg="0"/>
      <p:bldP spid="20489" grpId="0" autoUpdateAnimBg="0"/>
      <p:bldP spid="20490" grpId="0" autoUpdateAnimBg="0"/>
      <p:bldP spid="20491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/>
              <a:t>Гнездо не очищается от экскрементов и распространяет зловоние?</a:t>
            </a:r>
            <a:endParaRPr lang="ru-RU" sz="4400" b="1"/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/>
              <a:t>1.  Синица</a:t>
            </a:r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/>
              <a:t>2. Иволга</a:t>
            </a:r>
            <a:endParaRPr lang="ru-RU" b="1" i="1">
              <a:solidFill>
                <a:schemeClr val="bg1"/>
              </a:solidFill>
            </a:endParaRPr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/>
              <a:t>3. Удод</a:t>
            </a:r>
            <a:endParaRPr lang="ru-RU">
              <a:solidFill>
                <a:srgbClr val="FF00FF"/>
              </a:solidFill>
            </a:endParaRPr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35814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/>
              <a:t>4. Крохаль</a:t>
            </a:r>
            <a:endParaRPr lang="ru-RU"/>
          </a:p>
        </p:txBody>
      </p:sp>
      <p:pic>
        <p:nvPicPr>
          <p:cNvPr id="21519" name="Picture 15" descr="C:\WINDOWS\Рабочий стол\Открытый урок\Ковшарова_Татьяна_Владимировна_Рисунок_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2184400" cy="2114550"/>
          </a:xfrm>
          <a:prstGeom prst="rect">
            <a:avLst/>
          </a:prstGeom>
          <a:noFill/>
        </p:spPr>
      </p:pic>
      <p:pic>
        <p:nvPicPr>
          <p:cNvPr id="21520" name="Picture 16" descr="C:\WINDOWS\Рабочий стол\Открытый урок\Ковшарова_Татьяна_Владимировна_Рисунок_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1600200"/>
            <a:ext cx="2238375" cy="2057400"/>
          </a:xfrm>
          <a:prstGeom prst="rect">
            <a:avLst/>
          </a:prstGeom>
          <a:noFill/>
        </p:spPr>
      </p:pic>
      <p:pic>
        <p:nvPicPr>
          <p:cNvPr id="21521" name="Picture 17" descr="C:\WINDOWS\Рабочий стол\Открытый урок\Ковшарова_Татьяна_Владимировна_Рисунок_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1600200"/>
            <a:ext cx="2343150" cy="2057400"/>
          </a:xfrm>
          <a:prstGeom prst="rect">
            <a:avLst/>
          </a:prstGeom>
          <a:noFill/>
        </p:spPr>
      </p:pic>
      <p:pic>
        <p:nvPicPr>
          <p:cNvPr id="21522" name="Picture 18" descr="C:\WINDOWS\Рабочий стол\Открытый урок\Ковшарова_Татьяна_Владимировна_Рисунок_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4191000"/>
            <a:ext cx="2371725" cy="2011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utoUpdateAnimBg="0"/>
      <p:bldP spid="21515" grpId="0" autoUpdateAnimBg="0"/>
      <p:bldP spid="21516" grpId="0" autoUpdateAnimBg="0"/>
      <p:bldP spid="21517" grpId="0" autoUpdateAnimBg="0"/>
      <p:bldP spid="21518" grpId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/>
              <a:t>Клюв узкий с острыми зубцами на концах?</a:t>
            </a:r>
            <a:endParaRPr lang="ru-RU" sz="4400" b="1"/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/>
              <a:t>1.  Синица</a:t>
            </a:r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/>
              <a:t>2. Иволга</a:t>
            </a:r>
            <a:endParaRPr lang="ru-RU" b="1" i="1">
              <a:solidFill>
                <a:schemeClr val="bg1"/>
              </a:solidFill>
            </a:endParaRPr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/>
              <a:t>3. Удод</a:t>
            </a:r>
            <a:endParaRPr lang="ru-RU">
              <a:solidFill>
                <a:srgbClr val="FF00FF"/>
              </a:solidFill>
            </a:endParaRPr>
          </a:p>
        </p:txBody>
      </p:sp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35814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/>
              <a:t>4. Крохаль</a:t>
            </a:r>
            <a:endParaRPr lang="ru-RU"/>
          </a:p>
        </p:txBody>
      </p:sp>
      <p:pic>
        <p:nvPicPr>
          <p:cNvPr id="22543" name="Picture 15" descr="C:\WINDOWS\Рабочий стол\Открытый урок\Ковшарова_Татьяна_Владимировна_Рисунок_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2184400" cy="2114550"/>
          </a:xfrm>
          <a:prstGeom prst="rect">
            <a:avLst/>
          </a:prstGeom>
          <a:noFill/>
        </p:spPr>
      </p:pic>
      <p:pic>
        <p:nvPicPr>
          <p:cNvPr id="22544" name="Picture 16" descr="C:\WINDOWS\Рабочий стол\Открытый урок\Ковшарова_Татьяна_Владимировна_Рисунок_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1600200"/>
            <a:ext cx="2238375" cy="2057400"/>
          </a:xfrm>
          <a:prstGeom prst="rect">
            <a:avLst/>
          </a:prstGeom>
          <a:noFill/>
        </p:spPr>
      </p:pic>
      <p:pic>
        <p:nvPicPr>
          <p:cNvPr id="22545" name="Picture 17" descr="C:\WINDOWS\Рабочий стол\Открытый урок\Ковшарова_Татьяна_Владимировна_Рисунок_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1600200"/>
            <a:ext cx="2343150" cy="2057400"/>
          </a:xfrm>
          <a:prstGeom prst="rect">
            <a:avLst/>
          </a:prstGeom>
          <a:noFill/>
        </p:spPr>
      </p:pic>
      <p:pic>
        <p:nvPicPr>
          <p:cNvPr id="22546" name="Picture 18" descr="C:\WINDOWS\Рабочий стол\Открытый урок\Ковшарова_Татьяна_Владимировна_Рисунок_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4191000"/>
            <a:ext cx="2371725" cy="2011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utoUpdateAnimBg="0"/>
      <p:bldP spid="22539" grpId="0" autoUpdateAnimBg="0"/>
      <p:bldP spid="22540" grpId="0" autoUpdateAnimBg="0"/>
      <p:bldP spid="22541" grpId="0" autoUpdateAnimBg="0"/>
      <p:bldP spid="22542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/>
              <a:t>Какая птица умеет виртуозно копировать голоса?</a:t>
            </a:r>
            <a:endParaRPr lang="ru-RU" sz="4400" b="1"/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/>
              <a:t>1.  Синица</a:t>
            </a:r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/>
              <a:t>2. Иволга</a:t>
            </a:r>
            <a:endParaRPr lang="ru-RU" b="1" i="1">
              <a:solidFill>
                <a:schemeClr val="bg1"/>
              </a:solidFill>
            </a:endParaRPr>
          </a:p>
        </p:txBody>
      </p: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/>
              <a:t>3. Удод</a:t>
            </a:r>
            <a:endParaRPr lang="ru-RU">
              <a:solidFill>
                <a:srgbClr val="FF00FF"/>
              </a:solidFill>
            </a:endParaRPr>
          </a:p>
        </p:txBody>
      </p:sp>
      <p:sp>
        <p:nvSpPr>
          <p:cNvPr id="23567" name="Rectangle 15"/>
          <p:cNvSpPr>
            <a:spLocks noChangeArrowheads="1"/>
          </p:cNvSpPr>
          <p:nvPr/>
        </p:nvSpPr>
        <p:spPr bwMode="auto">
          <a:xfrm>
            <a:off x="35814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/>
              <a:t>4. Крохаль</a:t>
            </a:r>
            <a:endParaRPr lang="ru-RU"/>
          </a:p>
        </p:txBody>
      </p:sp>
      <p:pic>
        <p:nvPicPr>
          <p:cNvPr id="23568" name="Picture 16" descr="C:\WINDOWS\Рабочий стол\Открытый урок\Ковшарова_Татьяна_Владимировна_Рисунок_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2184400" cy="2114550"/>
          </a:xfrm>
          <a:prstGeom prst="rect">
            <a:avLst/>
          </a:prstGeom>
          <a:noFill/>
        </p:spPr>
      </p:pic>
      <p:pic>
        <p:nvPicPr>
          <p:cNvPr id="23569" name="Picture 17" descr="C:\WINDOWS\Рабочий стол\Открытый урок\Ковшарова_Татьяна_Владимировна_Рисунок_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1600200"/>
            <a:ext cx="2238375" cy="2057400"/>
          </a:xfrm>
          <a:prstGeom prst="rect">
            <a:avLst/>
          </a:prstGeom>
          <a:noFill/>
        </p:spPr>
      </p:pic>
      <p:pic>
        <p:nvPicPr>
          <p:cNvPr id="23570" name="Picture 18" descr="C:\WINDOWS\Рабочий стол\Открытый урок\Ковшарова_Татьяна_Владимировна_Рисунок_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1600200"/>
            <a:ext cx="2343150" cy="2057400"/>
          </a:xfrm>
          <a:prstGeom prst="rect">
            <a:avLst/>
          </a:prstGeom>
          <a:noFill/>
        </p:spPr>
      </p:pic>
      <p:pic>
        <p:nvPicPr>
          <p:cNvPr id="23571" name="Picture 19" descr="C:\WINDOWS\Рабочий стол\Открытый урок\Ковшарова_Татьяна_Владимировна_Рисунок_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4191000"/>
            <a:ext cx="2371725" cy="2011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utoUpdateAnimBg="0"/>
      <p:bldP spid="23564" grpId="0" autoUpdateAnimBg="0"/>
      <p:bldP spid="23565" grpId="0" autoUpdateAnimBg="0"/>
      <p:bldP spid="23566" grpId="0" autoUpdateAnimBg="0"/>
      <p:bldP spid="23567" grpId="0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457200" y="0"/>
            <a:ext cx="8305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bg1"/>
                </a:solidFill>
              </a:rPr>
              <a:t>У самца, какой из птиц, во время исполнения токовой песни теряется слух?</a:t>
            </a:r>
            <a:endParaRPr lang="ru-RU" sz="4400" b="1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1.  Глухарь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33528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2. Улар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6248400" y="36576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3. Дрофа</a:t>
            </a:r>
            <a:endParaRPr lang="ru-RU">
              <a:solidFill>
                <a:srgbClr val="FF00FF"/>
              </a:solidFill>
            </a:endParaRP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33528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4. Фазан</a:t>
            </a:r>
            <a:endParaRPr lang="ru-RU">
              <a:solidFill>
                <a:schemeClr val="bg1"/>
              </a:solidFill>
            </a:endParaRPr>
          </a:p>
        </p:txBody>
      </p:sp>
      <p:pic>
        <p:nvPicPr>
          <p:cNvPr id="24587" name="Picture 11" descr="C:\WINDOWS\Рабочий стол\Открытый урок\Ковшарова_Татьяна_Владимировна_Рисунок_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2438400" cy="2206625"/>
          </a:xfrm>
          <a:prstGeom prst="rect">
            <a:avLst/>
          </a:prstGeom>
          <a:noFill/>
        </p:spPr>
      </p:pic>
      <p:pic>
        <p:nvPicPr>
          <p:cNvPr id="24588" name="Picture 12" descr="C:\WINDOWS\Рабочий стол\Открытый урок\Ковшарова_Таьяна_Владимировна_Рисунок_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524000"/>
            <a:ext cx="2438400" cy="2209800"/>
          </a:xfrm>
          <a:prstGeom prst="rect">
            <a:avLst/>
          </a:prstGeom>
          <a:noFill/>
        </p:spPr>
      </p:pic>
      <p:pic>
        <p:nvPicPr>
          <p:cNvPr id="24590" name="Picture 14" descr="C:\WINDOWS\Рабочий стол\Открытый урок\Ковшарова_Татьяна_Владимировна_Рисунок_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524000"/>
            <a:ext cx="2209800" cy="2209800"/>
          </a:xfrm>
          <a:prstGeom prst="rect">
            <a:avLst/>
          </a:prstGeom>
          <a:noFill/>
        </p:spPr>
      </p:pic>
      <p:pic>
        <p:nvPicPr>
          <p:cNvPr id="24591" name="Picture 15" descr="C:\WINDOWS\Рабочий стол\Открытый урок\Ковшарова_Татьяна_владимировна_Рисунок_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4114800"/>
            <a:ext cx="2514600" cy="212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utoUpdateAnimBg="0"/>
      <p:bldP spid="24579" grpId="0" autoUpdateAnimBg="0"/>
      <p:bldP spid="24580" grpId="0" autoUpdateAnimBg="0"/>
      <p:bldP spid="24581" grpId="0" autoUpdateAnimBg="0"/>
      <p:bldP spid="2458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6858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rgbClr val="FFCC00"/>
                </a:solidFill>
              </a:rPr>
              <a:t>Какая из перечисленных птиц относится к голенастым птицам?</a:t>
            </a:r>
            <a:endParaRPr lang="ru-RU" sz="4400">
              <a:solidFill>
                <a:schemeClr val="tx2"/>
              </a:solidFill>
            </a:endParaRPr>
          </a:p>
        </p:txBody>
      </p:sp>
      <p:graphicFrame>
        <p:nvGraphicFramePr>
          <p:cNvPr id="6151" name="Object 7"/>
          <p:cNvGraphicFramePr>
            <a:graphicFrameLocks noChangeAspect="1"/>
          </p:cNvGraphicFramePr>
          <p:nvPr/>
        </p:nvGraphicFramePr>
        <p:xfrm>
          <a:off x="228600" y="2133600"/>
          <a:ext cx="1982788" cy="2019300"/>
        </p:xfrm>
        <a:graphic>
          <a:graphicData uri="http://schemas.openxmlformats.org/presentationml/2006/ole">
            <p:oleObj spid="_x0000_s6151" name="Документ" r:id="rId3" imgW="1983600" imgH="2018880" progId="Word.Document.8">
              <p:embed/>
            </p:oleObj>
          </a:graphicData>
        </a:graphic>
      </p:graphicFrame>
      <p:graphicFrame>
        <p:nvGraphicFramePr>
          <p:cNvPr id="6152" name="Object 8"/>
          <p:cNvGraphicFramePr>
            <a:graphicFrameLocks noChangeAspect="1"/>
          </p:cNvGraphicFramePr>
          <p:nvPr/>
        </p:nvGraphicFramePr>
        <p:xfrm>
          <a:off x="2514600" y="2133600"/>
          <a:ext cx="1919288" cy="2041525"/>
        </p:xfrm>
        <a:graphic>
          <a:graphicData uri="http://schemas.openxmlformats.org/presentationml/2006/ole">
            <p:oleObj spid="_x0000_s6152" name="Документ" r:id="rId4" imgW="1919520" imgH="2041560" progId="Word.Document.8">
              <p:embed/>
            </p:oleObj>
          </a:graphicData>
        </a:graphic>
      </p:graphicFrame>
      <p:graphicFrame>
        <p:nvGraphicFramePr>
          <p:cNvPr id="6153" name="Object 9"/>
          <p:cNvGraphicFramePr>
            <a:graphicFrameLocks noChangeAspect="1"/>
          </p:cNvGraphicFramePr>
          <p:nvPr/>
        </p:nvGraphicFramePr>
        <p:xfrm>
          <a:off x="4876800" y="2133600"/>
          <a:ext cx="1919288" cy="2049463"/>
        </p:xfrm>
        <a:graphic>
          <a:graphicData uri="http://schemas.openxmlformats.org/presentationml/2006/ole">
            <p:oleObj spid="_x0000_s6153" name="Документ" r:id="rId5" imgW="1919520" imgH="2049840" progId="Word.Document.8">
              <p:embed/>
            </p:oleObj>
          </a:graphicData>
        </a:graphic>
      </p:graphicFrame>
      <p:graphicFrame>
        <p:nvGraphicFramePr>
          <p:cNvPr id="6154" name="Object 10"/>
          <p:cNvGraphicFramePr>
            <a:graphicFrameLocks noChangeAspect="1"/>
          </p:cNvGraphicFramePr>
          <p:nvPr/>
        </p:nvGraphicFramePr>
        <p:xfrm>
          <a:off x="7086600" y="2133600"/>
          <a:ext cx="1843088" cy="2057400"/>
        </p:xfrm>
        <a:graphic>
          <a:graphicData uri="http://schemas.openxmlformats.org/presentationml/2006/ole">
            <p:oleObj spid="_x0000_s6154" name="Рисунок" r:id="rId6" imgW="1385640" imgH="1385640" progId="Word.Picture.8">
              <p:embed/>
            </p:oleObj>
          </a:graphicData>
        </a:graphic>
      </p:graphicFrame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228600" y="44196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rgbClr val="FFCC00"/>
                </a:solidFill>
              </a:rPr>
              <a:t>1. Цапля</a:t>
            </a:r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2590800" y="44196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rgbClr val="FFCC00"/>
                </a:solidFill>
              </a:rPr>
              <a:t>2. Пингвин</a:t>
            </a:r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7086600" y="44196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rgbClr val="FFCC00"/>
                </a:solidFill>
              </a:rPr>
              <a:t>4. Гриф</a:t>
            </a:r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4876800" y="44196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rgbClr val="FFCC00"/>
                </a:solidFill>
              </a:rPr>
              <a:t>3. Страус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utoUpdateAnimBg="0"/>
      <p:bldP spid="6155" grpId="0" autoUpdateAnimBg="0"/>
      <p:bldP spid="6156" grpId="0" autoUpdateAnimBg="0"/>
      <p:bldP spid="6157" grpId="0" autoUpdateAnimBg="0"/>
      <p:bldP spid="6158" grpId="0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457200" y="0"/>
            <a:ext cx="8305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bg1"/>
                </a:solidFill>
              </a:rPr>
              <a:t>Какая из птиц не является представителем отряда Куринные?</a:t>
            </a:r>
            <a:endParaRPr lang="ru-RU" sz="4400" b="1"/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1.  Глухарь</a:t>
            </a:r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33528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2. Улар</a:t>
            </a:r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6248400" y="36576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3. Дрофа</a:t>
            </a:r>
            <a:endParaRPr lang="ru-RU">
              <a:solidFill>
                <a:srgbClr val="FF00FF"/>
              </a:solidFill>
            </a:endParaRPr>
          </a:p>
        </p:txBody>
      </p:sp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33528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4. Фазан</a:t>
            </a:r>
            <a:endParaRPr lang="ru-RU">
              <a:solidFill>
                <a:schemeClr val="bg1"/>
              </a:solidFill>
            </a:endParaRPr>
          </a:p>
        </p:txBody>
      </p:sp>
      <p:pic>
        <p:nvPicPr>
          <p:cNvPr id="30735" name="Picture 15" descr="C:\WINDOWS\Рабочий стол\Открытый урок\Ковшарова_Татьяна_Владимировна_Рисунок_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2438400" cy="2206625"/>
          </a:xfrm>
          <a:prstGeom prst="rect">
            <a:avLst/>
          </a:prstGeom>
          <a:noFill/>
        </p:spPr>
      </p:pic>
      <p:pic>
        <p:nvPicPr>
          <p:cNvPr id="30736" name="Picture 16" descr="C:\WINDOWS\Рабочий стол\Открытый урок\Ковшарова_Таьяна_Владимировна_Рисунок_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524000"/>
            <a:ext cx="2438400" cy="2209800"/>
          </a:xfrm>
          <a:prstGeom prst="rect">
            <a:avLst/>
          </a:prstGeom>
          <a:noFill/>
        </p:spPr>
      </p:pic>
      <p:pic>
        <p:nvPicPr>
          <p:cNvPr id="30737" name="Picture 17" descr="C:\WINDOWS\Рабочий стол\Открытый урок\Ковшарова_Татьяна_Владимировна_Рисунок_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524000"/>
            <a:ext cx="2209800" cy="2209800"/>
          </a:xfrm>
          <a:prstGeom prst="rect">
            <a:avLst/>
          </a:prstGeom>
          <a:noFill/>
        </p:spPr>
      </p:pic>
      <p:pic>
        <p:nvPicPr>
          <p:cNvPr id="30738" name="Picture 18" descr="C:\WINDOWS\Рабочий стол\Открытый урок\Ковшарова_Татьяна_владимировна_Рисунок_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4114800"/>
            <a:ext cx="2514600" cy="212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utoUpdateAnimBg="0"/>
      <p:bldP spid="30731" grpId="0" autoUpdateAnimBg="0"/>
      <p:bldP spid="30732" grpId="0" autoUpdateAnimBg="0"/>
      <p:bldP spid="30733" grpId="0" autoUpdateAnimBg="0"/>
      <p:bldP spid="30734" grpId="0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457200" y="0"/>
            <a:ext cx="8305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bg1"/>
                </a:solidFill>
              </a:rPr>
              <a:t>У какой из птиц  цевка  оперена?</a:t>
            </a:r>
            <a:endParaRPr lang="ru-RU" sz="4400" b="1"/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1.  Глухарь</a:t>
            </a:r>
          </a:p>
        </p:txBody>
      </p:sp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33528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2. Улар</a:t>
            </a:r>
          </a:p>
        </p:txBody>
      </p:sp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6248400" y="36576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3. Дрофа</a:t>
            </a:r>
            <a:endParaRPr lang="ru-RU">
              <a:solidFill>
                <a:srgbClr val="FF00FF"/>
              </a:solidFill>
            </a:endParaRPr>
          </a:p>
        </p:txBody>
      </p:sp>
      <p:sp>
        <p:nvSpPr>
          <p:cNvPr id="31758" name="Rectangle 14"/>
          <p:cNvSpPr>
            <a:spLocks noChangeArrowheads="1"/>
          </p:cNvSpPr>
          <p:nvPr/>
        </p:nvSpPr>
        <p:spPr bwMode="auto">
          <a:xfrm>
            <a:off x="33528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4. Фазан</a:t>
            </a:r>
            <a:endParaRPr lang="ru-RU">
              <a:solidFill>
                <a:schemeClr val="bg1"/>
              </a:solidFill>
            </a:endParaRPr>
          </a:p>
        </p:txBody>
      </p:sp>
      <p:pic>
        <p:nvPicPr>
          <p:cNvPr id="31759" name="Picture 15" descr="C:\WINDOWS\Рабочий стол\Открытый урок\Ковшарова_Татьяна_Владимировна_Рисунок_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2438400" cy="2206625"/>
          </a:xfrm>
          <a:prstGeom prst="rect">
            <a:avLst/>
          </a:prstGeom>
          <a:noFill/>
        </p:spPr>
      </p:pic>
      <p:pic>
        <p:nvPicPr>
          <p:cNvPr id="31760" name="Picture 16" descr="C:\WINDOWS\Рабочий стол\Открытый урок\Ковшарова_Таьяна_Владимировна_Рисунок_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524000"/>
            <a:ext cx="2438400" cy="2209800"/>
          </a:xfrm>
          <a:prstGeom prst="rect">
            <a:avLst/>
          </a:prstGeom>
          <a:noFill/>
        </p:spPr>
      </p:pic>
      <p:pic>
        <p:nvPicPr>
          <p:cNvPr id="31761" name="Picture 17" descr="C:\WINDOWS\Рабочий стол\Открытый урок\Ковшарова_Татьяна_Владимировна_Рисунок_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524000"/>
            <a:ext cx="2209800" cy="2209800"/>
          </a:xfrm>
          <a:prstGeom prst="rect">
            <a:avLst/>
          </a:prstGeom>
          <a:noFill/>
        </p:spPr>
      </p:pic>
      <p:pic>
        <p:nvPicPr>
          <p:cNvPr id="31762" name="Picture 18" descr="C:\WINDOWS\Рабочий стол\Открытый урок\Ковшарова_Татьяна_владимировна_Рисунок_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4114800"/>
            <a:ext cx="2514600" cy="212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autoUpdateAnimBg="0"/>
      <p:bldP spid="31755" grpId="0" autoUpdateAnimBg="0"/>
      <p:bldP spid="31756" grpId="0" autoUpdateAnimBg="0"/>
      <p:bldP spid="31757" grpId="0" autoUpdateAnimBg="0"/>
      <p:bldP spid="31758" grpId="0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457200" y="0"/>
            <a:ext cx="8305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bg1"/>
                </a:solidFill>
              </a:rPr>
              <a:t>Какая из птиц летает только вниз по склону?</a:t>
            </a:r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1.  Глухарь</a:t>
            </a:r>
          </a:p>
        </p:txBody>
      </p:sp>
      <p:sp>
        <p:nvSpPr>
          <p:cNvPr id="32780" name="Rectangle 12"/>
          <p:cNvSpPr>
            <a:spLocks noChangeArrowheads="1"/>
          </p:cNvSpPr>
          <p:nvPr/>
        </p:nvSpPr>
        <p:spPr bwMode="auto">
          <a:xfrm>
            <a:off x="33528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2. Улар</a:t>
            </a:r>
          </a:p>
        </p:txBody>
      </p:sp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6248400" y="36576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3. Дрофа</a:t>
            </a:r>
            <a:endParaRPr lang="ru-RU">
              <a:solidFill>
                <a:srgbClr val="FF00FF"/>
              </a:solidFill>
            </a:endParaRPr>
          </a:p>
        </p:txBody>
      </p:sp>
      <p:sp>
        <p:nvSpPr>
          <p:cNvPr id="32782" name="Rectangle 14"/>
          <p:cNvSpPr>
            <a:spLocks noChangeArrowheads="1"/>
          </p:cNvSpPr>
          <p:nvPr/>
        </p:nvSpPr>
        <p:spPr bwMode="auto">
          <a:xfrm>
            <a:off x="33528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4. Фазан</a:t>
            </a:r>
            <a:endParaRPr lang="ru-RU">
              <a:solidFill>
                <a:schemeClr val="bg1"/>
              </a:solidFill>
            </a:endParaRPr>
          </a:p>
        </p:txBody>
      </p:sp>
      <p:pic>
        <p:nvPicPr>
          <p:cNvPr id="32783" name="Picture 15" descr="C:\WINDOWS\Рабочий стол\Открытый урок\Ковшарова_Татьяна_Владимировна_Рисунок_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2438400" cy="2206625"/>
          </a:xfrm>
          <a:prstGeom prst="rect">
            <a:avLst/>
          </a:prstGeom>
          <a:noFill/>
        </p:spPr>
      </p:pic>
      <p:pic>
        <p:nvPicPr>
          <p:cNvPr id="32784" name="Picture 16" descr="C:\WINDOWS\Рабочий стол\Открытый урок\Ковшарова_Таьяна_Владимировна_Рисунок_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524000"/>
            <a:ext cx="2438400" cy="2209800"/>
          </a:xfrm>
          <a:prstGeom prst="rect">
            <a:avLst/>
          </a:prstGeom>
          <a:noFill/>
        </p:spPr>
      </p:pic>
      <p:pic>
        <p:nvPicPr>
          <p:cNvPr id="32785" name="Picture 17" descr="C:\WINDOWS\Рабочий стол\Открытый урок\Ковшарова_Татьяна_Владимировна_Рисунок_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524000"/>
            <a:ext cx="2209800" cy="2209800"/>
          </a:xfrm>
          <a:prstGeom prst="rect">
            <a:avLst/>
          </a:prstGeom>
          <a:noFill/>
        </p:spPr>
      </p:pic>
      <p:pic>
        <p:nvPicPr>
          <p:cNvPr id="32786" name="Picture 18" descr="C:\WINDOWS\Рабочий стол\Открытый урок\Ковшарова_Татьяна_владимировна_Рисунок_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4114800"/>
            <a:ext cx="2514600" cy="212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7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7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utoUpdateAnimBg="0"/>
      <p:bldP spid="32779" grpId="0" autoUpdateAnimBg="0"/>
      <p:bldP spid="32780" grpId="0" autoUpdateAnimBg="0"/>
      <p:bldP spid="32781" grpId="0" autoUpdateAnimBg="0"/>
      <p:bldP spid="32782" grpId="0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WordArt 2"/>
          <p:cNvSpPr>
            <a:spLocks noChangeArrowheads="1" noChangeShapeType="1" noTextEdit="1"/>
          </p:cNvSpPr>
          <p:nvPr/>
        </p:nvSpPr>
        <p:spPr bwMode="auto">
          <a:xfrm>
            <a:off x="457200" y="1828800"/>
            <a:ext cx="8534400" cy="304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80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"/>
                <a:cs typeface="Arial"/>
              </a:rPr>
              <a:t>Классификация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685800" y="0"/>
            <a:ext cx="7772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ru-RU" sz="4400">
              <a:solidFill>
                <a:schemeClr val="tx2"/>
              </a:solidFill>
            </a:endParaRP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/>
              <a:t/>
            </a:r>
            <a:br>
              <a:rPr lang="ru-RU"/>
            </a:br>
            <a:r>
              <a:rPr lang="ru-RU" sz="3200" b="1" i="1">
                <a:solidFill>
                  <a:srgbClr val="FFCC00"/>
                </a:solidFill>
              </a:rPr>
              <a:t>У каких птиц несколько самок откладывают яйца в общее гнездо, и насиживают поочередно?</a:t>
            </a:r>
            <a:br>
              <a:rPr lang="ru-RU" sz="3200" b="1" i="1">
                <a:solidFill>
                  <a:srgbClr val="FFCC00"/>
                </a:solidFill>
              </a:rPr>
            </a:br>
            <a:endParaRPr lang="ru-RU" b="1">
              <a:solidFill>
                <a:schemeClr val="tx1"/>
              </a:solidFill>
            </a:endParaRPr>
          </a:p>
        </p:txBody>
      </p:sp>
      <p:graphicFrame>
        <p:nvGraphicFramePr>
          <p:cNvPr id="10246" name="Object 6"/>
          <p:cNvGraphicFramePr>
            <a:graphicFrameLocks noChangeAspect="1"/>
          </p:cNvGraphicFramePr>
          <p:nvPr/>
        </p:nvGraphicFramePr>
        <p:xfrm>
          <a:off x="228600" y="2133600"/>
          <a:ext cx="1982788" cy="2019300"/>
        </p:xfrm>
        <a:graphic>
          <a:graphicData uri="http://schemas.openxmlformats.org/presentationml/2006/ole">
            <p:oleObj spid="_x0000_s10246" name="Документ" r:id="rId3" imgW="1983600" imgH="2018880" progId="Word.Document.8">
              <p:embed/>
            </p:oleObj>
          </a:graphicData>
        </a:graphic>
      </p:graphicFrame>
      <p:graphicFrame>
        <p:nvGraphicFramePr>
          <p:cNvPr id="10247" name="Object 7"/>
          <p:cNvGraphicFramePr>
            <a:graphicFrameLocks noChangeAspect="1"/>
          </p:cNvGraphicFramePr>
          <p:nvPr/>
        </p:nvGraphicFramePr>
        <p:xfrm>
          <a:off x="2514600" y="2133600"/>
          <a:ext cx="1919288" cy="2041525"/>
        </p:xfrm>
        <a:graphic>
          <a:graphicData uri="http://schemas.openxmlformats.org/presentationml/2006/ole">
            <p:oleObj spid="_x0000_s10247" name="Документ" r:id="rId4" imgW="1919520" imgH="2041560" progId="Word.Document.8">
              <p:embed/>
            </p:oleObj>
          </a:graphicData>
        </a:graphic>
      </p:graphicFrame>
      <p:graphicFrame>
        <p:nvGraphicFramePr>
          <p:cNvPr id="10248" name="Object 8"/>
          <p:cNvGraphicFramePr>
            <a:graphicFrameLocks noChangeAspect="1"/>
          </p:cNvGraphicFramePr>
          <p:nvPr/>
        </p:nvGraphicFramePr>
        <p:xfrm>
          <a:off x="4876800" y="2133600"/>
          <a:ext cx="1919288" cy="2049463"/>
        </p:xfrm>
        <a:graphic>
          <a:graphicData uri="http://schemas.openxmlformats.org/presentationml/2006/ole">
            <p:oleObj spid="_x0000_s10248" name="Документ" r:id="rId5" imgW="1919520" imgH="2049840" progId="Word.Document.8">
              <p:embed/>
            </p:oleObj>
          </a:graphicData>
        </a:graphic>
      </p:graphicFrame>
      <p:graphicFrame>
        <p:nvGraphicFramePr>
          <p:cNvPr id="10249" name="Object 9"/>
          <p:cNvGraphicFramePr>
            <a:graphicFrameLocks noChangeAspect="1"/>
          </p:cNvGraphicFramePr>
          <p:nvPr/>
        </p:nvGraphicFramePr>
        <p:xfrm>
          <a:off x="7086600" y="2133600"/>
          <a:ext cx="1843088" cy="2057400"/>
        </p:xfrm>
        <a:graphic>
          <a:graphicData uri="http://schemas.openxmlformats.org/presentationml/2006/ole">
            <p:oleObj spid="_x0000_s10249" name="Рисунок" r:id="rId6" imgW="1385640" imgH="1385640" progId="Word.Picture.8">
              <p:embed/>
            </p:oleObj>
          </a:graphicData>
        </a:graphic>
      </p:graphicFrame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228600" y="44196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rgbClr val="FFCC00"/>
                </a:solidFill>
              </a:rPr>
              <a:t>1. Цапля</a:t>
            </a: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2590800" y="44196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rgbClr val="FFCC00"/>
                </a:solidFill>
              </a:rPr>
              <a:t>2. Пингвин</a:t>
            </a:r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7086600" y="44196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rgbClr val="FFCC00"/>
                </a:solidFill>
              </a:rPr>
              <a:t>4. Гриф</a:t>
            </a:r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4876800" y="44196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rgbClr val="FFCC00"/>
                </a:solidFill>
              </a:rPr>
              <a:t>3. Страус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3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3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  <p:bldP spid="10245" grpId="0" autoUpdateAnimBg="0"/>
      <p:bldP spid="10250" grpId="0" autoUpdateAnimBg="0"/>
      <p:bldP spid="10251" grpId="0" autoUpdateAnimBg="0"/>
      <p:bldP spid="10252" grpId="0" autoUpdateAnimBg="0"/>
      <p:bldP spid="10253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1143000"/>
          </a:xfrm>
        </p:spPr>
        <p:txBody>
          <a:bodyPr/>
          <a:lstStyle/>
          <a:p>
            <a:r>
              <a:rPr lang="ru-RU" sz="3200" b="1" i="1">
                <a:solidFill>
                  <a:srgbClr val="FFFF00"/>
                </a:solidFill>
              </a:rPr>
              <a:t>У какой из перечисленных птиц бинарное зрение?</a:t>
            </a:r>
            <a:endParaRPr lang="ru-RU">
              <a:solidFill>
                <a:schemeClr val="bg1"/>
              </a:solidFill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81000" y="2286000"/>
            <a:ext cx="2209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 b="1" i="1">
              <a:solidFill>
                <a:schemeClr val="bg1"/>
              </a:solidFill>
            </a:endParaRPr>
          </a:p>
          <a:p>
            <a:pPr algn="ctr"/>
            <a:endParaRPr lang="ru-RU" b="1" i="1">
              <a:solidFill>
                <a:schemeClr val="bg1"/>
              </a:solidFill>
            </a:endParaRPr>
          </a:p>
          <a:p>
            <a:pPr algn="ctr"/>
            <a:r>
              <a:rPr lang="ru-RU" b="1" i="1">
                <a:solidFill>
                  <a:srgbClr val="FFFF00"/>
                </a:solidFill>
              </a:rPr>
              <a:t>1. Сокол</a:t>
            </a: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2971800" y="4191000"/>
            <a:ext cx="2362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FFFF00"/>
                </a:solidFill>
              </a:rPr>
              <a:t>2. Тупик</a:t>
            </a:r>
          </a:p>
        </p:txBody>
      </p:sp>
      <p:pic>
        <p:nvPicPr>
          <p:cNvPr id="7176" name="Picture 8" descr="C:\WINDOWS\Рабочий стол\Открытый урок\Ковшарова_Татьяна_Владимировна_Рисунок_6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133600"/>
            <a:ext cx="2800350" cy="2800350"/>
          </a:xfrm>
          <a:prstGeom prst="rect">
            <a:avLst/>
          </a:prstGeom>
          <a:noFill/>
        </p:spPr>
      </p:pic>
      <p:pic>
        <p:nvPicPr>
          <p:cNvPr id="7178" name="Picture 10" descr="C:\WINDOWS\Рабочий стол\Открытый урок\Ковшарова_Татьяна_Владимировна_Рисунок_7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133600"/>
            <a:ext cx="2720975" cy="2743200"/>
          </a:xfrm>
          <a:prstGeom prst="rect">
            <a:avLst/>
          </a:prstGeom>
          <a:noFill/>
        </p:spPr>
      </p:pic>
      <p:pic>
        <p:nvPicPr>
          <p:cNvPr id="7179" name="Picture 11" descr="C:\WINDOWS\Рабочий стол\Открытый урок\Ковшарова_Татьяна_Владимирована_Рисунок_7.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2133600"/>
            <a:ext cx="2757488" cy="2700338"/>
          </a:xfrm>
          <a:prstGeom prst="rect">
            <a:avLst/>
          </a:prstGeom>
          <a:noFill/>
        </p:spPr>
      </p:pic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6248400" y="4800600"/>
            <a:ext cx="2514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FFFF00"/>
                </a:solidFill>
              </a:rPr>
              <a:t>3. Сова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  <p:bldP spid="7171" grpId="0" autoUpdateAnimBg="0"/>
      <p:bldP spid="7174" grpId="0" autoUpdateAnimBg="0"/>
      <p:bldP spid="7180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1143000"/>
          </a:xfrm>
          <a:noFill/>
          <a:ln/>
        </p:spPr>
        <p:txBody>
          <a:bodyPr/>
          <a:lstStyle/>
          <a:p>
            <a:r>
              <a:rPr lang="ru-RU" sz="3200" b="1" i="1">
                <a:solidFill>
                  <a:srgbClr val="FFFF00"/>
                </a:solidFill>
              </a:rPr>
              <a:t>Какая из перечисленных птиц не относится к отряду Хищные?</a:t>
            </a:r>
            <a:endParaRPr lang="ru-RU">
              <a:solidFill>
                <a:schemeClr val="bg1"/>
              </a:solidFill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2286000"/>
            <a:ext cx="2209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 b="1" i="1">
              <a:solidFill>
                <a:schemeClr val="bg1"/>
              </a:solidFill>
            </a:endParaRPr>
          </a:p>
          <a:p>
            <a:pPr algn="ctr"/>
            <a:endParaRPr lang="ru-RU" b="1" i="1">
              <a:solidFill>
                <a:schemeClr val="bg1"/>
              </a:solidFill>
            </a:endParaRPr>
          </a:p>
          <a:p>
            <a:pPr algn="ctr"/>
            <a:r>
              <a:rPr lang="ru-RU" b="1" i="1">
                <a:solidFill>
                  <a:srgbClr val="FFFF00"/>
                </a:solidFill>
              </a:rPr>
              <a:t>1. Сокол</a:t>
            </a:r>
            <a:endParaRPr lang="ru-RU" b="1" i="1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2971800" y="4191000"/>
            <a:ext cx="2362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FFFF00"/>
                </a:solidFill>
              </a:rPr>
              <a:t>2. Тупик</a:t>
            </a:r>
          </a:p>
        </p:txBody>
      </p:sp>
      <p:pic>
        <p:nvPicPr>
          <p:cNvPr id="3079" name="Picture 7" descr="C:\WINDOWS\Рабочий стол\Открытый урок\Ковшарова_Татьяна_Владимировна_Рисунок_6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133600"/>
            <a:ext cx="2800350" cy="2800350"/>
          </a:xfrm>
          <a:prstGeom prst="rect">
            <a:avLst/>
          </a:prstGeom>
          <a:noFill/>
        </p:spPr>
      </p:pic>
      <p:pic>
        <p:nvPicPr>
          <p:cNvPr id="3080" name="Picture 8" descr="C:\WINDOWS\Рабочий стол\Открытый урок\Ковшарова_Татьяна_Владимировна_Рисунок_7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133600"/>
            <a:ext cx="2720975" cy="2743200"/>
          </a:xfrm>
          <a:prstGeom prst="rect">
            <a:avLst/>
          </a:prstGeom>
          <a:noFill/>
        </p:spPr>
      </p:pic>
      <p:pic>
        <p:nvPicPr>
          <p:cNvPr id="3081" name="Picture 9" descr="C:\WINDOWS\Рабочий стол\Открытый урок\Ковшарова_Татьяна_Владимирована_Рисунок_7.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2133600"/>
            <a:ext cx="2757488" cy="2700338"/>
          </a:xfrm>
          <a:prstGeom prst="rect">
            <a:avLst/>
          </a:prstGeom>
          <a:noFill/>
        </p:spPr>
      </p:pic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6248400" y="4800600"/>
            <a:ext cx="2514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FFFF00"/>
                </a:solidFill>
              </a:rPr>
              <a:t>3. Сова</a:t>
            </a:r>
            <a:endParaRPr lang="ru-RU" b="1" i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utoUpdateAnimBg="0"/>
      <p:bldP spid="3077" grpId="0" autoUpdateAnimBg="0"/>
      <p:bldP spid="3078" grpId="0" autoUpdateAnimBg="0"/>
      <p:bldP spid="3082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752600"/>
          </a:xfrm>
        </p:spPr>
        <p:txBody>
          <a:bodyPr/>
          <a:lstStyle/>
          <a:p>
            <a:r>
              <a:rPr lang="ru-RU" sz="3200" b="1" i="1">
                <a:solidFill>
                  <a:schemeClr val="bg1"/>
                </a:solidFill>
              </a:rPr>
              <a:t>Какая из птиц относится к певчим воробьиным птицам?</a:t>
            </a:r>
            <a:endParaRPr lang="ru-RU"/>
          </a:p>
        </p:txBody>
      </p:sp>
      <p:pic>
        <p:nvPicPr>
          <p:cNvPr id="11267" name="Picture 3" descr="D:\Птицы\001128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2209800" cy="2030413"/>
          </a:xfrm>
          <a:prstGeom prst="rect">
            <a:avLst/>
          </a:prstGeom>
          <a:noFill/>
        </p:spPr>
      </p:pic>
      <p:pic>
        <p:nvPicPr>
          <p:cNvPr id="11270" name="Picture 6" descr="C:\WINDOWS\Рабочий стол\Открытый урок\Ковшарова_Татьяна_Владимировна_Рисунок_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676400"/>
            <a:ext cx="2362200" cy="2047875"/>
          </a:xfrm>
          <a:prstGeom prst="rect">
            <a:avLst/>
          </a:prstGeom>
          <a:noFill/>
        </p:spPr>
      </p:pic>
      <p:pic>
        <p:nvPicPr>
          <p:cNvPr id="11271" name="Picture 7" descr="C:\WINDOWS\Рабочий стол\Открытый урок\Ковшарова_Татьяна_Владимировна_Рисунок_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1676400"/>
            <a:ext cx="2362200" cy="2057400"/>
          </a:xfrm>
          <a:prstGeom prst="rect">
            <a:avLst/>
          </a:prstGeom>
          <a:noFill/>
        </p:spPr>
      </p:pic>
      <p:pic>
        <p:nvPicPr>
          <p:cNvPr id="11272" name="Picture 8" descr="C:\WINDOWS\Рабочий стол\Открытый урок\Ковшарова_Татьяна_Владимировна_Рисунок_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4267200"/>
            <a:ext cx="2209800" cy="1952625"/>
          </a:xfrm>
          <a:prstGeom prst="rect">
            <a:avLst/>
          </a:prstGeom>
          <a:noFill/>
        </p:spPr>
      </p:pic>
      <p:pic>
        <p:nvPicPr>
          <p:cNvPr id="11273" name="Picture 9" descr="C:\WINDOWS\Рабочий стол\Открытый урок\Ковшарова_Татьяна_Владимировна_Рисунок_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4325" y="4267200"/>
            <a:ext cx="2225675" cy="1981200"/>
          </a:xfrm>
          <a:prstGeom prst="rect">
            <a:avLst/>
          </a:prstGeom>
          <a:noFill/>
        </p:spPr>
      </p:pic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1. Ласточка</a:t>
            </a:r>
            <a:endParaRPr lang="ru-RU" b="1" i="1"/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2. Зуек</a:t>
            </a: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3. Поползень</a:t>
            </a:r>
            <a:endParaRPr lang="ru-RU"/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2133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4. Дятел</a:t>
            </a:r>
            <a:endParaRPr lang="ru-RU"/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5334000" y="6248400"/>
            <a:ext cx="2286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5.Дупель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  <p:bldP spid="11274" grpId="0" autoUpdateAnimBg="0"/>
      <p:bldP spid="11275" grpId="0" autoUpdateAnimBg="0"/>
      <p:bldP spid="11276" grpId="0" autoUpdateAnimBg="0"/>
      <p:bldP spid="11277" grpId="0" autoUpdateAnimBg="0"/>
      <p:bldP spid="11278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bg1"/>
                </a:solidFill>
              </a:rPr>
              <a:t>Какая питается исключительно летающими насекомыми?</a:t>
            </a:r>
            <a:endParaRPr lang="ru-RU" sz="4400">
              <a:solidFill>
                <a:schemeClr val="tx2"/>
              </a:solidFill>
            </a:endParaRPr>
          </a:p>
        </p:txBody>
      </p:sp>
      <p:pic>
        <p:nvPicPr>
          <p:cNvPr id="12302" name="Picture 14" descr="D:\Птицы\001128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2209800" cy="2030413"/>
          </a:xfrm>
          <a:prstGeom prst="rect">
            <a:avLst/>
          </a:prstGeom>
          <a:noFill/>
        </p:spPr>
      </p:pic>
      <p:pic>
        <p:nvPicPr>
          <p:cNvPr id="12303" name="Picture 15" descr="C:\WINDOWS\Рабочий стол\Открытый урок\Ковшарова_Татьяна_Владимировна_Рисунок_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676400"/>
            <a:ext cx="2362200" cy="2047875"/>
          </a:xfrm>
          <a:prstGeom prst="rect">
            <a:avLst/>
          </a:prstGeom>
          <a:noFill/>
        </p:spPr>
      </p:pic>
      <p:pic>
        <p:nvPicPr>
          <p:cNvPr id="12304" name="Picture 16" descr="C:\WINDOWS\Рабочий стол\Открытый урок\Ковшарова_Татьяна_Владимировна_Рисунок_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1676400"/>
            <a:ext cx="2362200" cy="2057400"/>
          </a:xfrm>
          <a:prstGeom prst="rect">
            <a:avLst/>
          </a:prstGeom>
          <a:noFill/>
        </p:spPr>
      </p:pic>
      <p:pic>
        <p:nvPicPr>
          <p:cNvPr id="12305" name="Picture 17" descr="C:\WINDOWS\Рабочий стол\Открытый урок\Ковшарова_Татьяна_Владимировна_Рисунок_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4267200"/>
            <a:ext cx="2209800" cy="1952625"/>
          </a:xfrm>
          <a:prstGeom prst="rect">
            <a:avLst/>
          </a:prstGeom>
          <a:noFill/>
        </p:spPr>
      </p:pic>
      <p:pic>
        <p:nvPicPr>
          <p:cNvPr id="12306" name="Picture 18" descr="C:\WINDOWS\Рабочий стол\Открытый урок\Ковшарова_Татьяна_Владимировна_Рисунок_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4325" y="4267200"/>
            <a:ext cx="2225675" cy="1981200"/>
          </a:xfrm>
          <a:prstGeom prst="rect">
            <a:avLst/>
          </a:prstGeom>
          <a:noFill/>
        </p:spPr>
      </p:pic>
      <p:sp>
        <p:nvSpPr>
          <p:cNvPr id="12307" name="Rectangle 19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1. Ласточка</a:t>
            </a:r>
            <a:endParaRPr lang="ru-RU" b="1" i="1"/>
          </a:p>
        </p:txBody>
      </p:sp>
      <p:sp>
        <p:nvSpPr>
          <p:cNvPr id="12308" name="Rectangle 20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2. Зуек</a:t>
            </a:r>
          </a:p>
        </p:txBody>
      </p:sp>
      <p:sp>
        <p:nvSpPr>
          <p:cNvPr id="12309" name="Rectangle 21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3. Поползень</a:t>
            </a:r>
            <a:endParaRPr lang="ru-RU"/>
          </a:p>
        </p:txBody>
      </p:sp>
      <p:sp>
        <p:nvSpPr>
          <p:cNvPr id="12310" name="Rectangle 22"/>
          <p:cNvSpPr>
            <a:spLocks noChangeArrowheads="1"/>
          </p:cNvSpPr>
          <p:nvPr/>
        </p:nvSpPr>
        <p:spPr bwMode="auto">
          <a:xfrm>
            <a:off x="2133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4. Дятел</a:t>
            </a:r>
            <a:endParaRPr lang="ru-RU"/>
          </a:p>
        </p:txBody>
      </p:sp>
      <p:sp>
        <p:nvSpPr>
          <p:cNvPr id="12311" name="Rectangle 23"/>
          <p:cNvSpPr>
            <a:spLocks noChangeArrowheads="1"/>
          </p:cNvSpPr>
          <p:nvPr/>
        </p:nvSpPr>
        <p:spPr bwMode="auto">
          <a:xfrm>
            <a:off x="5334000" y="6248400"/>
            <a:ext cx="2286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5.Дупель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1" grpId="0" autoUpdateAnimBg="0"/>
      <p:bldP spid="12307" grpId="0" autoUpdateAnimBg="0"/>
      <p:bldP spid="12308" grpId="0" autoUpdateAnimBg="0"/>
      <p:bldP spid="12309" grpId="0" autoUpdateAnimBg="0"/>
      <p:bldP spid="12310" grpId="0" autoUpdateAnimBg="0"/>
      <p:bldP spid="12311" grpId="0" autoUpdateAnimBg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867</Words>
  <Application>Microsoft Office PowerPoint</Application>
  <PresentationFormat>Экран (4:3)</PresentationFormat>
  <Paragraphs>241</Paragraphs>
  <Slides>43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43</vt:i4>
      </vt:variant>
    </vt:vector>
  </HeadingPairs>
  <TitlesOfParts>
    <vt:vector size="47" baseType="lpstr">
      <vt:lpstr>Times New Roman</vt:lpstr>
      <vt:lpstr>Тема Office</vt:lpstr>
      <vt:lpstr>Документ Microsoft Word</vt:lpstr>
      <vt:lpstr>Рисунок Microsoft Word</vt:lpstr>
      <vt:lpstr>Многообразие птиц</vt:lpstr>
      <vt:lpstr>I раунд</vt:lpstr>
      <vt:lpstr>Какая из перечисленных птиц способствует распространению семян?</vt:lpstr>
      <vt:lpstr>Слайд 4</vt:lpstr>
      <vt:lpstr> У каких птиц несколько самок откладывают яйца в общее гнездо, и насиживают поочередно? </vt:lpstr>
      <vt:lpstr>У какой из перечисленных птиц бинарное зрение?</vt:lpstr>
      <vt:lpstr>Какая из перечисленных птиц не относится к отряду Хищные?</vt:lpstr>
      <vt:lpstr>Какая из птиц относится к певчим воробьиным птицам?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II раунд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Многообразие птиц</dc:title>
  <dc:creator>*</dc:creator>
  <cp:lastModifiedBy>Admin</cp:lastModifiedBy>
  <cp:revision>8</cp:revision>
  <dcterms:created xsi:type="dcterms:W3CDTF">2003-09-28T03:48:30Z</dcterms:created>
  <dcterms:modified xsi:type="dcterms:W3CDTF">2012-01-06T15:51:37Z</dcterms:modified>
</cp:coreProperties>
</file>