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3E8C73-A676-4E2B-9768-E6ADFF492FB8}" type="datetimeFigureOut">
              <a:rPr lang="ru-RU" smtClean="0"/>
              <a:pPr/>
              <a:t>10.04.2012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D28ED6-95AF-4A77-9264-6A62349E4FD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3E8C73-A676-4E2B-9768-E6ADFF492FB8}" type="datetimeFigureOut">
              <a:rPr lang="ru-RU" smtClean="0"/>
              <a:pPr/>
              <a:t>10.04.2012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D28ED6-95AF-4A77-9264-6A62349E4F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3E8C73-A676-4E2B-9768-E6ADFF492FB8}" type="datetimeFigureOut">
              <a:rPr lang="ru-RU" smtClean="0"/>
              <a:pPr/>
              <a:t>10.04.2012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D28ED6-95AF-4A77-9264-6A62349E4F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3E8C73-A676-4E2B-9768-E6ADFF492FB8}" type="datetimeFigureOut">
              <a:rPr lang="ru-RU" smtClean="0"/>
              <a:pPr/>
              <a:t>10.04.2012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D28ED6-95AF-4A77-9264-6A62349E4F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3E8C73-A676-4E2B-9768-E6ADFF492FB8}" type="datetimeFigureOut">
              <a:rPr lang="ru-RU" smtClean="0"/>
              <a:pPr/>
              <a:t>10.04.2012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D28ED6-95AF-4A77-9264-6A62349E4FD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3E8C73-A676-4E2B-9768-E6ADFF492FB8}" type="datetimeFigureOut">
              <a:rPr lang="ru-RU" smtClean="0"/>
              <a:pPr/>
              <a:t>10.04.2012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D28ED6-95AF-4A77-9264-6A62349E4F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3E8C73-A676-4E2B-9768-E6ADFF492FB8}" type="datetimeFigureOut">
              <a:rPr lang="ru-RU" smtClean="0"/>
              <a:pPr/>
              <a:t>10.04.2012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D28ED6-95AF-4A77-9264-6A62349E4FD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3E8C73-A676-4E2B-9768-E6ADFF492FB8}" type="datetimeFigureOut">
              <a:rPr lang="ru-RU" smtClean="0"/>
              <a:pPr/>
              <a:t>10.04.2012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D28ED6-95AF-4A77-9264-6A62349E4F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3E8C73-A676-4E2B-9768-E6ADFF492FB8}" type="datetimeFigureOut">
              <a:rPr lang="ru-RU" smtClean="0"/>
              <a:pPr/>
              <a:t>10.04.2012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D28ED6-95AF-4A77-9264-6A62349E4F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3E8C73-A676-4E2B-9768-E6ADFF492FB8}" type="datetimeFigureOut">
              <a:rPr lang="ru-RU" smtClean="0"/>
              <a:pPr/>
              <a:t>10.04.2012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D28ED6-95AF-4A77-9264-6A62349E4F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4C3E8C73-A676-4E2B-9768-E6ADFF492FB8}" type="datetimeFigureOut">
              <a:rPr lang="ru-RU" smtClean="0"/>
              <a:pPr/>
              <a:t>10.04.2012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6AD28ED6-95AF-4A77-9264-6A62349E4F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4C3E8C73-A676-4E2B-9768-E6ADFF492FB8}" type="datetimeFigureOut">
              <a:rPr lang="ru-RU" smtClean="0"/>
              <a:pPr/>
              <a:t>10.04.2012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6AD28ED6-95AF-4A77-9264-6A62349E4FD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dissolve/>
  </p:transition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2285992"/>
            <a:ext cx="7772400" cy="1975104"/>
          </a:xfrm>
        </p:spPr>
        <p:txBody>
          <a:bodyPr/>
          <a:lstStyle/>
          <a:p>
            <a:r>
              <a:rPr lang="ru-RU" sz="4400" dirty="0">
                <a:solidFill>
                  <a:srgbClr val="FFC000"/>
                </a:solidFill>
              </a:rPr>
              <a:t>Метан и его </a:t>
            </a:r>
            <a:r>
              <a:rPr lang="ru-RU" sz="4400" dirty="0" smtClean="0">
                <a:solidFill>
                  <a:srgbClr val="FFC000"/>
                </a:solidFill>
              </a:rPr>
              <a:t>свойства</a:t>
            </a:r>
            <a:endParaRPr lang="ru-RU" sz="4400" dirty="0">
              <a:solidFill>
                <a:srgbClr val="FFC000"/>
              </a:solidFill>
            </a:endParaRPr>
          </a:p>
        </p:txBody>
      </p:sp>
      <p:sp>
        <p:nvSpPr>
          <p:cNvPr id="3" name="Рамка 2"/>
          <p:cNvSpPr/>
          <p:nvPr/>
        </p:nvSpPr>
        <p:spPr>
          <a:xfrm>
            <a:off x="3643306" y="6500834"/>
            <a:ext cx="2714644" cy="357166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>
                <a:solidFill>
                  <a:schemeClr val="tx1"/>
                </a:solidFill>
              </a:rPr>
              <a:t>Prezentacii.com</a:t>
            </a: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Применение.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Используется </a:t>
            </a:r>
            <a:r>
              <a:rPr lang="ru-RU" dirty="0"/>
              <a:t>как </a:t>
            </a:r>
            <a:r>
              <a:rPr lang="ru-RU" dirty="0">
                <a:solidFill>
                  <a:srgbClr val="FF0000"/>
                </a:solidFill>
              </a:rPr>
              <a:t>топливо, для получения водорода, этилена, ацетилена, сажи, для получения спирта и формальдегида.</a:t>
            </a:r>
          </a:p>
          <a:p>
            <a:r>
              <a:rPr lang="ru-RU" dirty="0"/>
              <a:t>Получение </a:t>
            </a:r>
            <a:r>
              <a:rPr lang="ru-RU" dirty="0" err="1">
                <a:solidFill>
                  <a:srgbClr val="FFFF00"/>
                </a:solidFill>
              </a:rPr>
              <a:t>синтез-газа</a:t>
            </a:r>
            <a:r>
              <a:rPr lang="ru-RU" dirty="0"/>
              <a:t> который используется в доменном процессе:</a:t>
            </a:r>
            <a:br>
              <a:rPr lang="ru-RU" dirty="0"/>
            </a:br>
            <a:r>
              <a:rPr lang="ru-RU" baseline="-25000" dirty="0"/>
              <a:t>                        </a:t>
            </a:r>
            <a:r>
              <a:rPr lang="en-US" baseline="-25000" dirty="0"/>
              <a:t>Ni</a:t>
            </a:r>
            <a:r>
              <a:rPr lang="ru-RU" baseline="-25000" dirty="0"/>
              <a:t>,</a:t>
            </a:r>
            <a:r>
              <a:rPr lang="en-US" baseline="-25000" dirty="0" err="1"/>
              <a:t>MgCO</a:t>
            </a:r>
            <a:r>
              <a:rPr lang="ru-RU" sz="2400" baseline="-25000" dirty="0"/>
              <a:t>3</a:t>
            </a:r>
            <a:r>
              <a:rPr lang="ru-RU" dirty="0"/>
              <a:t> </a:t>
            </a:r>
            <a:br>
              <a:rPr lang="ru-RU" dirty="0"/>
            </a:br>
            <a:r>
              <a:rPr lang="en-US" dirty="0"/>
              <a:t>CH</a:t>
            </a:r>
            <a:r>
              <a:rPr lang="ru-RU" baseline="-25000" dirty="0"/>
              <a:t>4</a:t>
            </a:r>
            <a:r>
              <a:rPr lang="ru-RU" dirty="0"/>
              <a:t> + </a:t>
            </a:r>
            <a:r>
              <a:rPr lang="en-US" dirty="0"/>
              <a:t>H</a:t>
            </a:r>
            <a:r>
              <a:rPr lang="ru-RU" baseline="-25000" dirty="0"/>
              <a:t>2</a:t>
            </a:r>
            <a:r>
              <a:rPr lang="en-US" dirty="0"/>
              <a:t>O</a:t>
            </a:r>
            <a:r>
              <a:rPr lang="ru-RU" dirty="0"/>
              <a:t> → </a:t>
            </a:r>
            <a:r>
              <a:rPr lang="en-US" dirty="0"/>
              <a:t>CO</a:t>
            </a:r>
            <a:r>
              <a:rPr lang="ru-RU" dirty="0"/>
              <a:t> + 3</a:t>
            </a:r>
            <a:r>
              <a:rPr lang="en-US" dirty="0"/>
              <a:t>H</a:t>
            </a:r>
            <a:r>
              <a:rPr lang="ru-RU" baseline="-25000" dirty="0"/>
              <a:t>2</a:t>
            </a:r>
            <a:br>
              <a:rPr lang="ru-RU" baseline="-25000" dirty="0"/>
            </a:br>
            <a:r>
              <a:rPr lang="ru-RU" baseline="-25000" dirty="0"/>
              <a:t>                              </a:t>
            </a:r>
            <a:r>
              <a:rPr lang="en-US" baseline="-25000" dirty="0"/>
              <a:t>H</a:t>
            </a:r>
            <a:r>
              <a:rPr lang="ru-RU" sz="2400" baseline="-25000" dirty="0"/>
              <a:t>2</a:t>
            </a:r>
            <a:r>
              <a:rPr lang="en-US" baseline="-25000" dirty="0"/>
              <a:t>SO</a:t>
            </a:r>
            <a:r>
              <a:rPr lang="ru-RU" sz="2400" baseline="-25000" dirty="0"/>
              <a:t>4</a:t>
            </a:r>
            <a:r>
              <a:rPr lang="ru-RU" baseline="-25000" dirty="0"/>
              <a:t/>
            </a:r>
            <a:br>
              <a:rPr lang="ru-RU" baseline="-25000" dirty="0"/>
            </a:br>
            <a:r>
              <a:rPr lang="en-US" dirty="0"/>
              <a:t>CH</a:t>
            </a:r>
            <a:r>
              <a:rPr lang="ru-RU" baseline="-25000" dirty="0"/>
              <a:t>4 </a:t>
            </a:r>
            <a:r>
              <a:rPr lang="ru-RU" dirty="0"/>
              <a:t>+ </a:t>
            </a:r>
            <a:r>
              <a:rPr lang="en-US" dirty="0"/>
              <a:t>HNO</a:t>
            </a:r>
            <a:r>
              <a:rPr lang="ru-RU" baseline="-25000" dirty="0"/>
              <a:t>3</a:t>
            </a:r>
            <a:r>
              <a:rPr lang="ru-RU" dirty="0"/>
              <a:t> → </a:t>
            </a:r>
            <a:r>
              <a:rPr lang="en-US" dirty="0"/>
              <a:t>CH</a:t>
            </a:r>
            <a:r>
              <a:rPr lang="ru-RU" baseline="-25000" dirty="0"/>
              <a:t>3</a:t>
            </a:r>
            <a:r>
              <a:rPr lang="ru-RU" dirty="0"/>
              <a:t>- </a:t>
            </a:r>
            <a:r>
              <a:rPr lang="en-US" dirty="0"/>
              <a:t>NO</a:t>
            </a:r>
            <a:r>
              <a:rPr lang="ru-RU" baseline="-25000" dirty="0"/>
              <a:t>2</a:t>
            </a:r>
            <a:r>
              <a:rPr lang="ru-RU" dirty="0"/>
              <a:t> + </a:t>
            </a:r>
            <a:r>
              <a:rPr lang="en-US" dirty="0"/>
              <a:t>H</a:t>
            </a:r>
            <a:r>
              <a:rPr lang="ru-RU" baseline="-25000" dirty="0"/>
              <a:t>2</a:t>
            </a:r>
            <a:r>
              <a:rPr lang="en-US" dirty="0"/>
              <a:t>O</a:t>
            </a:r>
            <a:endParaRPr lang="ru-RU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>Задачи: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pPr algn="ctr"/>
            <a:r>
              <a:rPr lang="ru-RU" sz="4400" dirty="0" smtClean="0"/>
              <a:t>Определите </a:t>
            </a:r>
            <a:r>
              <a:rPr lang="ru-RU" sz="4400" dirty="0"/>
              <a:t>плотность 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>метана </a:t>
            </a:r>
            <a:r>
              <a:rPr lang="ru-RU" sz="4400" dirty="0"/>
              <a:t>по воздуху.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 anchor="ctr"/>
          <a:lstStyle/>
          <a:p>
            <a:pPr algn="ctr"/>
            <a:r>
              <a:rPr lang="ru-RU" sz="4400" dirty="0" err="1">
                <a:solidFill>
                  <a:srgbClr val="FFFF00"/>
                </a:solidFill>
              </a:rPr>
              <a:t>ρ </a:t>
            </a:r>
            <a:r>
              <a:rPr lang="ru-RU" sz="4400" dirty="0">
                <a:solidFill>
                  <a:srgbClr val="FFFF00"/>
                </a:solidFill>
              </a:rPr>
              <a:t>= 16/29=0,55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 anchor="ctr"/>
          <a:lstStyle/>
          <a:p>
            <a:pPr lvl="0" algn="ctr"/>
            <a:r>
              <a:rPr lang="ru-RU" sz="4400" dirty="0"/>
              <a:t>Определите массу 1 литра метана.</a:t>
            </a:r>
          </a:p>
          <a:p>
            <a:pPr algn="ctr">
              <a:buNone/>
            </a:pP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 anchor="ctr"/>
          <a:lstStyle/>
          <a:p>
            <a:pPr algn="ctr"/>
            <a:r>
              <a:rPr lang="en-US" sz="4400" dirty="0">
                <a:solidFill>
                  <a:srgbClr val="FFFF00"/>
                </a:solidFill>
              </a:rPr>
              <a:t>m = 16/22,4 = 0</a:t>
            </a:r>
            <a:r>
              <a:rPr lang="ru-RU" sz="4400" dirty="0">
                <a:solidFill>
                  <a:srgbClr val="FFFF00"/>
                </a:solidFill>
              </a:rPr>
              <a:t>,</a:t>
            </a:r>
            <a:r>
              <a:rPr lang="en-US" sz="4400" dirty="0">
                <a:solidFill>
                  <a:srgbClr val="FFFF00"/>
                </a:solidFill>
              </a:rPr>
              <a:t>7</a:t>
            </a:r>
            <a:r>
              <a:rPr lang="ru-RU" sz="4400" dirty="0">
                <a:solidFill>
                  <a:srgbClr val="FFFF00"/>
                </a:solidFill>
              </a:rPr>
              <a:t>15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 anchor="ctr"/>
          <a:lstStyle/>
          <a:p>
            <a:pPr algn="ctr"/>
            <a:r>
              <a:rPr lang="ru-RU" dirty="0"/>
              <a:t>Определите массу метана, полученного из 1м</a:t>
            </a:r>
            <a:r>
              <a:rPr lang="ru-RU" baseline="30000" dirty="0"/>
              <a:t>3 </a:t>
            </a:r>
            <a:r>
              <a:rPr lang="ru-RU" dirty="0"/>
              <a:t>природного газа, содержащего 90%  метана, находящимся в баллоне под давлением 40 атмосфер.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 anchor="ctr"/>
          <a:lstStyle/>
          <a:p>
            <a:r>
              <a:rPr lang="ru-RU" sz="4400" dirty="0">
                <a:solidFill>
                  <a:srgbClr val="FFFF00"/>
                </a:solidFill>
              </a:rPr>
              <a:t>90% от 1м</a:t>
            </a:r>
            <a:r>
              <a:rPr lang="ru-RU" sz="4400" baseline="30000" dirty="0">
                <a:solidFill>
                  <a:srgbClr val="FFFF00"/>
                </a:solidFill>
              </a:rPr>
              <a:t>3</a:t>
            </a:r>
            <a:r>
              <a:rPr lang="ru-RU" sz="4400" dirty="0">
                <a:solidFill>
                  <a:srgbClr val="FFFF00"/>
                </a:solidFill>
              </a:rPr>
              <a:t> = 900литров; </a:t>
            </a:r>
            <a:br>
              <a:rPr lang="ru-RU" sz="4400" dirty="0">
                <a:solidFill>
                  <a:srgbClr val="FFFF00"/>
                </a:solidFill>
              </a:rPr>
            </a:br>
            <a:r>
              <a:rPr lang="ru-RU" sz="4400" dirty="0">
                <a:solidFill>
                  <a:srgbClr val="FFFF00"/>
                </a:solidFill>
              </a:rPr>
              <a:t>900литров • 40 </a:t>
            </a:r>
            <a:r>
              <a:rPr lang="ru-RU" sz="4400" dirty="0" err="1">
                <a:solidFill>
                  <a:srgbClr val="FFFF00"/>
                </a:solidFill>
              </a:rPr>
              <a:t>атм.=</a:t>
            </a:r>
            <a:r>
              <a:rPr lang="ru-RU" sz="4400" dirty="0">
                <a:solidFill>
                  <a:srgbClr val="FFFF00"/>
                </a:solidFill>
              </a:rPr>
              <a:t> 36 м</a:t>
            </a:r>
            <a:r>
              <a:rPr lang="ru-RU" sz="4400" baseline="30000" dirty="0">
                <a:solidFill>
                  <a:srgbClr val="FFFF00"/>
                </a:solidFill>
              </a:rPr>
              <a:t>3</a:t>
            </a:r>
            <a:endParaRPr lang="ru-RU" sz="4400" dirty="0">
              <a:solidFill>
                <a:srgbClr val="FFFF00"/>
              </a:solidFill>
            </a:endParaRPr>
          </a:p>
          <a:p>
            <a:r>
              <a:rPr lang="ru-RU" sz="4400" dirty="0">
                <a:solidFill>
                  <a:srgbClr val="FFFF00"/>
                </a:solidFill>
              </a:rPr>
              <a:t>22,4 м</a:t>
            </a:r>
            <a:r>
              <a:rPr lang="ru-RU" sz="4400" baseline="30000" dirty="0">
                <a:solidFill>
                  <a:srgbClr val="FFFF00"/>
                </a:solidFill>
              </a:rPr>
              <a:t>3 </a:t>
            </a:r>
            <a:r>
              <a:rPr lang="ru-RU" sz="4400" dirty="0">
                <a:solidFill>
                  <a:srgbClr val="FFFF00"/>
                </a:solidFill>
              </a:rPr>
              <a:t>– 16кг</a:t>
            </a:r>
          </a:p>
          <a:p>
            <a:r>
              <a:rPr lang="ru-RU" sz="4400" dirty="0">
                <a:solidFill>
                  <a:srgbClr val="FFFF00"/>
                </a:solidFill>
              </a:rPr>
              <a:t>36 м</a:t>
            </a:r>
            <a:r>
              <a:rPr lang="ru-RU" sz="4400" baseline="30000" dirty="0">
                <a:solidFill>
                  <a:srgbClr val="FFFF00"/>
                </a:solidFill>
              </a:rPr>
              <a:t>3</a:t>
            </a:r>
            <a:r>
              <a:rPr lang="ru-RU" sz="4400" dirty="0">
                <a:solidFill>
                  <a:srgbClr val="FFFF00"/>
                </a:solidFill>
              </a:rPr>
              <a:t> – Х(=25,7 кг).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rgbClr val="FFC000"/>
                </a:solidFill>
              </a:rPr>
              <a:t>Предельные углеводороды. </a:t>
            </a:r>
            <a:br>
              <a:rPr lang="ru-RU" sz="3600" dirty="0" smtClean="0">
                <a:solidFill>
                  <a:srgbClr val="FFC000"/>
                </a:solidFill>
              </a:rPr>
            </a:br>
            <a:r>
              <a:rPr lang="ru-RU" sz="3600" dirty="0" smtClean="0">
                <a:solidFill>
                  <a:srgbClr val="FFC000"/>
                </a:solidFill>
              </a:rPr>
              <a:t>Метан. </a:t>
            </a:r>
            <a:r>
              <a:rPr lang="ru-RU" sz="3600" dirty="0" err="1" smtClean="0">
                <a:solidFill>
                  <a:srgbClr val="FFC000"/>
                </a:solidFill>
              </a:rPr>
              <a:t>Алканы</a:t>
            </a:r>
            <a:r>
              <a:rPr lang="ru-RU" sz="3600" dirty="0" smtClean="0">
                <a:solidFill>
                  <a:srgbClr val="FFC000"/>
                </a:solidFill>
              </a:rPr>
              <a:t>.</a:t>
            </a:r>
            <a:endParaRPr lang="ru-RU" sz="3600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Общая </a:t>
            </a:r>
            <a:r>
              <a:rPr lang="ru-RU" dirty="0"/>
              <a:t>формула предельных углеводородов. </a:t>
            </a:r>
            <a:r>
              <a:rPr lang="en-US" dirty="0" err="1">
                <a:solidFill>
                  <a:srgbClr val="FFFF00"/>
                </a:solidFill>
              </a:rPr>
              <a:t>C</a:t>
            </a:r>
            <a:r>
              <a:rPr lang="en-US" baseline="-25000" dirty="0" err="1">
                <a:solidFill>
                  <a:srgbClr val="FFFF00"/>
                </a:solidFill>
              </a:rPr>
              <a:t>n</a:t>
            </a:r>
            <a:r>
              <a:rPr lang="en-US" dirty="0" err="1">
                <a:solidFill>
                  <a:srgbClr val="FFFF00"/>
                </a:solidFill>
              </a:rPr>
              <a:t>H</a:t>
            </a:r>
            <a:r>
              <a:rPr lang="ru-RU" baseline="-25000" dirty="0">
                <a:solidFill>
                  <a:srgbClr val="FFFF00"/>
                </a:solidFill>
              </a:rPr>
              <a:t>2</a:t>
            </a:r>
            <a:r>
              <a:rPr lang="en-US" baseline="-25000" dirty="0">
                <a:solidFill>
                  <a:srgbClr val="FFFF00"/>
                </a:solidFill>
              </a:rPr>
              <a:t>n</a:t>
            </a:r>
            <a:r>
              <a:rPr lang="ru-RU" baseline="-25000" dirty="0">
                <a:solidFill>
                  <a:srgbClr val="FFFF00"/>
                </a:solidFill>
              </a:rPr>
              <a:t>+2 </a:t>
            </a:r>
            <a:r>
              <a:rPr lang="ru-RU" dirty="0">
                <a:solidFill>
                  <a:srgbClr val="FFFF00"/>
                </a:solidFill>
              </a:rPr>
              <a:t>где </a:t>
            </a:r>
            <a:r>
              <a:rPr lang="en-US" dirty="0">
                <a:solidFill>
                  <a:srgbClr val="FFFF00"/>
                </a:solidFill>
              </a:rPr>
              <a:t>n</a:t>
            </a:r>
            <a:r>
              <a:rPr lang="ru-RU" dirty="0">
                <a:solidFill>
                  <a:srgbClr val="FFFF00"/>
                </a:solidFill>
              </a:rPr>
              <a:t>≥1</a:t>
            </a:r>
            <a:r>
              <a:rPr lang="ru-RU" dirty="0"/>
              <a:t>. При образовании связей атома углерода с водородом образуется четыре </a:t>
            </a:r>
            <a:r>
              <a:rPr lang="en-US" dirty="0">
                <a:solidFill>
                  <a:srgbClr val="FFFF00"/>
                </a:solidFill>
              </a:rPr>
              <a:t>SP</a:t>
            </a:r>
            <a:r>
              <a:rPr lang="ru-RU" baseline="30000" dirty="0">
                <a:solidFill>
                  <a:srgbClr val="FFFF00"/>
                </a:solidFill>
              </a:rPr>
              <a:t>3</a:t>
            </a:r>
            <a:r>
              <a:rPr lang="ru-RU" dirty="0"/>
              <a:t> электрона, взаимно отталкиваясь друг от друга занимает тетраэдрическое положение в пространстве, под углом </a:t>
            </a:r>
            <a:r>
              <a:rPr lang="ru-RU" dirty="0">
                <a:solidFill>
                  <a:srgbClr val="FFFF00"/>
                </a:solidFill>
              </a:rPr>
              <a:t>109˚28‘, </a:t>
            </a:r>
            <a:r>
              <a:rPr lang="ru-RU" dirty="0"/>
              <a:t>расстояние между атомами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FFFF00"/>
                </a:solidFill>
              </a:rPr>
              <a:t>0,154 </a:t>
            </a:r>
            <a:r>
              <a:rPr lang="ru-RU" dirty="0">
                <a:solidFill>
                  <a:srgbClr val="FFFF00"/>
                </a:solidFill>
              </a:rPr>
              <a:t>нм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>Физические свойства.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ru-RU" sz="4400" dirty="0" smtClean="0"/>
              <a:t>Метан </a:t>
            </a:r>
            <a:r>
              <a:rPr lang="ru-RU" sz="4400" dirty="0"/>
              <a:t>– газ, без цвета и запаха, легче воздуха (М</a:t>
            </a:r>
            <a:r>
              <a:rPr lang="en-US" sz="4400" dirty="0"/>
              <a:t>r</a:t>
            </a:r>
            <a:r>
              <a:rPr lang="ru-RU" sz="4400" dirty="0"/>
              <a:t> = 16), </a:t>
            </a:r>
            <a:r>
              <a:rPr lang="ru-RU" sz="4400" dirty="0" err="1"/>
              <a:t>малорастворим</a:t>
            </a:r>
            <a:r>
              <a:rPr lang="ru-RU" sz="4400" dirty="0"/>
              <a:t> в воде.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>Химические свойства.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Горит</a:t>
            </a:r>
            <a:r>
              <a:rPr lang="ru-RU" dirty="0"/>
              <a:t>. С воздухом образует взрывчатые смеси.</a:t>
            </a:r>
          </a:p>
          <a:p>
            <a:r>
              <a:rPr lang="ru-RU" dirty="0"/>
              <a:t>СН</a:t>
            </a:r>
            <a:r>
              <a:rPr lang="ru-RU" baseline="-25000" dirty="0"/>
              <a:t>4</a:t>
            </a:r>
            <a:r>
              <a:rPr lang="ru-RU" dirty="0"/>
              <a:t> + 2О</a:t>
            </a:r>
            <a:r>
              <a:rPr lang="ru-RU" baseline="-25000" dirty="0"/>
              <a:t>2</a:t>
            </a:r>
            <a:r>
              <a:rPr lang="ru-RU" dirty="0"/>
              <a:t> → СО</a:t>
            </a:r>
            <a:r>
              <a:rPr lang="ru-RU" baseline="-25000" dirty="0"/>
              <a:t>2</a:t>
            </a:r>
            <a:r>
              <a:rPr lang="ru-RU" dirty="0"/>
              <a:t> + 2Н</a:t>
            </a:r>
            <a:r>
              <a:rPr lang="ru-RU" baseline="-25000" dirty="0"/>
              <a:t>2</a:t>
            </a:r>
            <a:r>
              <a:rPr lang="ru-RU" dirty="0"/>
              <a:t>О</a:t>
            </a:r>
          </a:p>
          <a:p>
            <a:r>
              <a:rPr lang="ru-RU" dirty="0"/>
              <a:t>При недостатке кислорода протекает неполное сгорание.</a:t>
            </a:r>
          </a:p>
          <a:p>
            <a:r>
              <a:rPr lang="ru-RU" dirty="0"/>
              <a:t>СН</a:t>
            </a:r>
            <a:r>
              <a:rPr lang="ru-RU" baseline="-25000" dirty="0"/>
              <a:t>4</a:t>
            </a:r>
            <a:r>
              <a:rPr lang="ru-RU" dirty="0"/>
              <a:t> + О</a:t>
            </a:r>
            <a:r>
              <a:rPr lang="ru-RU" baseline="-25000" dirty="0"/>
              <a:t>2</a:t>
            </a:r>
            <a:r>
              <a:rPr lang="ru-RU" dirty="0"/>
              <a:t> → С + 2Н</a:t>
            </a:r>
            <a:r>
              <a:rPr lang="ru-RU" baseline="-25000" dirty="0"/>
              <a:t>2</a:t>
            </a:r>
            <a:r>
              <a:rPr lang="ru-RU" dirty="0"/>
              <a:t>О</a:t>
            </a:r>
          </a:p>
          <a:p>
            <a:r>
              <a:rPr lang="ru-RU" dirty="0"/>
              <a:t>В присутствии катализаторов (нитрозных газов) могут образоваться метиловый спирт и формальдегид.</a:t>
            </a:r>
          </a:p>
          <a:p>
            <a:r>
              <a:rPr lang="ru-RU" dirty="0"/>
              <a:t>СН</a:t>
            </a:r>
            <a:r>
              <a:rPr lang="ru-RU" baseline="-25000" dirty="0"/>
              <a:t>4</a:t>
            </a:r>
            <a:r>
              <a:rPr lang="ru-RU" dirty="0"/>
              <a:t> + О</a:t>
            </a:r>
            <a:r>
              <a:rPr lang="ru-RU" baseline="-25000" dirty="0"/>
              <a:t>2</a:t>
            </a:r>
            <a:r>
              <a:rPr lang="ru-RU" dirty="0"/>
              <a:t> → Н-С=О + Н</a:t>
            </a:r>
            <a:r>
              <a:rPr lang="ru-RU" baseline="-25000" dirty="0"/>
              <a:t>2</a:t>
            </a:r>
            <a:r>
              <a:rPr lang="ru-RU" dirty="0"/>
              <a:t>О</a:t>
            </a:r>
            <a:br>
              <a:rPr lang="ru-RU" dirty="0"/>
            </a:br>
            <a:r>
              <a:rPr lang="ru-RU" dirty="0"/>
              <a:t>		     </a:t>
            </a:r>
            <a:r>
              <a:rPr lang="ru-RU" dirty="0" smtClean="0"/>
              <a:t>    │</a:t>
            </a:r>
          </a:p>
          <a:p>
            <a:pPr>
              <a:buNone/>
            </a:pPr>
            <a:r>
              <a:rPr lang="ru-RU" dirty="0" smtClean="0"/>
              <a:t>                                   Н</a:t>
            </a:r>
          </a:p>
          <a:p>
            <a:r>
              <a:rPr lang="ru-RU" dirty="0" smtClean="0"/>
              <a:t>2СН</a:t>
            </a:r>
            <a:r>
              <a:rPr lang="ru-RU" baseline="-25000" dirty="0" smtClean="0"/>
              <a:t>4</a:t>
            </a:r>
            <a:r>
              <a:rPr lang="ru-RU" dirty="0" smtClean="0"/>
              <a:t> </a:t>
            </a:r>
            <a:r>
              <a:rPr lang="ru-RU" dirty="0"/>
              <a:t>+ О</a:t>
            </a:r>
            <a:r>
              <a:rPr lang="ru-RU" baseline="-25000" dirty="0"/>
              <a:t>2</a:t>
            </a:r>
            <a:r>
              <a:rPr lang="ru-RU" dirty="0"/>
              <a:t> → 2Н</a:t>
            </a:r>
            <a:r>
              <a:rPr lang="ru-RU" baseline="-25000" dirty="0"/>
              <a:t>3</a:t>
            </a:r>
            <a:r>
              <a:rPr lang="ru-RU" dirty="0"/>
              <a:t>С-ОН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/>
          </a:bodyPr>
          <a:lstStyle/>
          <a:p>
            <a:r>
              <a:rPr lang="ru-RU" dirty="0"/>
              <a:t>При сильном нагревании получают сажу.</a:t>
            </a:r>
          </a:p>
          <a:p>
            <a:r>
              <a:rPr lang="ru-RU" dirty="0"/>
              <a:t>СН</a:t>
            </a:r>
            <a:r>
              <a:rPr lang="ru-RU" baseline="-25000" dirty="0"/>
              <a:t>4 </a:t>
            </a:r>
            <a:r>
              <a:rPr lang="ru-RU" dirty="0"/>
              <a:t>→ С + 2Н</a:t>
            </a:r>
            <a:r>
              <a:rPr lang="ru-RU" baseline="-25000" dirty="0"/>
              <a:t>2</a:t>
            </a:r>
            <a:endParaRPr lang="ru-RU" dirty="0"/>
          </a:p>
          <a:p>
            <a:r>
              <a:rPr lang="ru-RU" dirty="0"/>
              <a:t>Промежуточный продукт</a:t>
            </a:r>
          </a:p>
          <a:p>
            <a:r>
              <a:rPr lang="ru-RU" dirty="0"/>
              <a:t>2СН</a:t>
            </a:r>
            <a:r>
              <a:rPr lang="ru-RU" baseline="-25000" dirty="0"/>
              <a:t>4 </a:t>
            </a:r>
            <a:r>
              <a:rPr lang="ru-RU" dirty="0"/>
              <a:t>→ С</a:t>
            </a:r>
            <a:r>
              <a:rPr lang="ru-RU" baseline="-25000" dirty="0"/>
              <a:t>2</a:t>
            </a:r>
            <a:r>
              <a:rPr lang="ru-RU" dirty="0"/>
              <a:t>Н</a:t>
            </a:r>
            <a:r>
              <a:rPr lang="ru-RU" baseline="-25000" dirty="0"/>
              <a:t>4</a:t>
            </a:r>
            <a:r>
              <a:rPr lang="ru-RU" dirty="0"/>
              <a:t> + 2Н</a:t>
            </a:r>
            <a:r>
              <a:rPr lang="ru-RU" baseline="-25000" dirty="0"/>
              <a:t>2</a:t>
            </a:r>
            <a:r>
              <a:rPr lang="ru-RU" dirty="0"/>
              <a:t>;</a:t>
            </a:r>
            <a:r>
              <a:rPr lang="ru-RU" baseline="-25000" dirty="0"/>
              <a:t>	</a:t>
            </a:r>
            <a:r>
              <a:rPr lang="ru-RU" dirty="0"/>
              <a:t>2СН</a:t>
            </a:r>
            <a:r>
              <a:rPr lang="ru-RU" baseline="-25000" dirty="0"/>
              <a:t>4 </a:t>
            </a:r>
            <a:r>
              <a:rPr lang="ru-RU" dirty="0"/>
              <a:t>→ С</a:t>
            </a:r>
            <a:r>
              <a:rPr lang="ru-RU" baseline="-25000" dirty="0"/>
              <a:t>2</a:t>
            </a:r>
            <a:r>
              <a:rPr lang="ru-RU" dirty="0"/>
              <a:t>Н</a:t>
            </a:r>
            <a:r>
              <a:rPr lang="ru-RU" baseline="-25000" dirty="0"/>
              <a:t>2</a:t>
            </a:r>
            <a:r>
              <a:rPr lang="ru-RU" dirty="0"/>
              <a:t> + 3Н</a:t>
            </a:r>
            <a:r>
              <a:rPr lang="ru-RU" baseline="-25000" dirty="0"/>
              <a:t>2</a:t>
            </a:r>
            <a:r>
              <a:rPr lang="ru-RU" dirty="0"/>
              <a:t>  </a:t>
            </a:r>
            <a:br>
              <a:rPr lang="ru-RU" dirty="0"/>
            </a:br>
            <a:r>
              <a:rPr lang="ru-RU" dirty="0"/>
              <a:t>Ацетилен в 2 раза дешевле полученного из карбида кальция. Конверсией получают чистый водород.</a:t>
            </a:r>
          </a:p>
          <a:p>
            <a:r>
              <a:rPr lang="ru-RU" dirty="0"/>
              <a:t>Метан стоик при обычных условиях к щелочам, кислотам и окислителям. Он не способен к реакциям присоединения, зато для него характерны реакции замещения.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 fontScale="92500"/>
          </a:bodyPr>
          <a:lstStyle/>
          <a:p>
            <a:r>
              <a:rPr lang="ru-RU" dirty="0"/>
              <a:t>На свету с </a:t>
            </a:r>
            <a:r>
              <a:rPr lang="en-US" dirty="0" err="1"/>
              <a:t>Cl</a:t>
            </a:r>
            <a:r>
              <a:rPr lang="ru-RU" baseline="-25000" dirty="0"/>
              <a:t>2</a:t>
            </a:r>
            <a:r>
              <a:rPr lang="ru-RU" dirty="0"/>
              <a:t> или </a:t>
            </a:r>
            <a:r>
              <a:rPr lang="en-US" dirty="0"/>
              <a:t>Br</a:t>
            </a:r>
            <a:r>
              <a:rPr lang="ru-RU" baseline="-25000" dirty="0"/>
              <a:t>2</a:t>
            </a:r>
            <a:r>
              <a:rPr lang="ru-RU" dirty="0"/>
              <a:t> эта реакция протекает по свободно-радикальному механизму со взрывом.</a:t>
            </a:r>
          </a:p>
          <a:p>
            <a:endParaRPr lang="ru-RU" dirty="0" smtClean="0"/>
          </a:p>
          <a:p>
            <a:r>
              <a:rPr lang="en-US" dirty="0" smtClean="0"/>
              <a:t>Cl</a:t>
            </a:r>
            <a:r>
              <a:rPr lang="en-US" baseline="-25000" dirty="0" smtClean="0"/>
              <a:t>2</a:t>
            </a:r>
            <a:r>
              <a:rPr lang="en-US" dirty="0" smtClean="0"/>
              <a:t> </a:t>
            </a:r>
            <a:r>
              <a:rPr lang="ru-RU" dirty="0"/>
              <a:t>→</a:t>
            </a:r>
            <a:r>
              <a:rPr lang="en-US" dirty="0"/>
              <a:t> 2</a:t>
            </a:r>
            <a:r>
              <a:rPr lang="en-US" dirty="0">
                <a:solidFill>
                  <a:srgbClr val="FF0000"/>
                </a:solidFill>
              </a:rPr>
              <a:t>Cl</a:t>
            </a:r>
            <a:r>
              <a:rPr lang="en-US" dirty="0">
                <a:solidFill>
                  <a:srgbClr val="FFFF00"/>
                </a:solidFill>
              </a:rPr>
              <a:t>*</a:t>
            </a:r>
            <a:endParaRPr lang="ru-RU" dirty="0">
              <a:solidFill>
                <a:srgbClr val="FFFF00"/>
              </a:solidFill>
            </a:endParaRPr>
          </a:p>
          <a:p>
            <a:r>
              <a:rPr lang="ru-RU" dirty="0"/>
              <a:t>СН</a:t>
            </a:r>
            <a:r>
              <a:rPr lang="en-US" baseline="-25000" dirty="0"/>
              <a:t>4</a:t>
            </a:r>
            <a:r>
              <a:rPr lang="en-US" dirty="0"/>
              <a:t> + </a:t>
            </a:r>
            <a:r>
              <a:rPr lang="en-US" dirty="0" err="1">
                <a:solidFill>
                  <a:srgbClr val="FF0000"/>
                </a:solidFill>
              </a:rPr>
              <a:t>Cl</a:t>
            </a:r>
            <a:r>
              <a:rPr lang="en-US" dirty="0">
                <a:solidFill>
                  <a:srgbClr val="FFFF00"/>
                </a:solidFill>
              </a:rPr>
              <a:t>*</a:t>
            </a:r>
            <a:r>
              <a:rPr lang="en-US" dirty="0"/>
              <a:t>→ </a:t>
            </a:r>
            <a:r>
              <a:rPr lang="ru-RU" dirty="0">
                <a:solidFill>
                  <a:srgbClr val="FF0000"/>
                </a:solidFill>
              </a:rPr>
              <a:t>СН</a:t>
            </a:r>
            <a:r>
              <a:rPr lang="en-US" baseline="-25000" dirty="0">
                <a:solidFill>
                  <a:srgbClr val="FF0000"/>
                </a:solidFill>
              </a:rPr>
              <a:t>3</a:t>
            </a:r>
            <a:r>
              <a:rPr lang="en-US" dirty="0">
                <a:solidFill>
                  <a:srgbClr val="FFFF00"/>
                </a:solidFill>
              </a:rPr>
              <a:t>*</a:t>
            </a:r>
            <a:r>
              <a:rPr lang="en-US" dirty="0"/>
              <a:t> + </a:t>
            </a:r>
            <a:r>
              <a:rPr lang="ru-RU" dirty="0"/>
              <a:t>Н</a:t>
            </a:r>
            <a:r>
              <a:rPr lang="en-US" dirty="0" err="1" smtClean="0"/>
              <a:t>Cl</a:t>
            </a:r>
            <a:r>
              <a:rPr lang="en-US" dirty="0"/>
              <a:t/>
            </a:r>
            <a:br>
              <a:rPr lang="en-US" dirty="0"/>
            </a:br>
            <a:r>
              <a:rPr lang="ru-RU" dirty="0">
                <a:solidFill>
                  <a:srgbClr val="FF0000"/>
                </a:solidFill>
              </a:rPr>
              <a:t>СН</a:t>
            </a:r>
            <a:r>
              <a:rPr lang="en-US" baseline="-25000" dirty="0">
                <a:solidFill>
                  <a:srgbClr val="FF0000"/>
                </a:solidFill>
              </a:rPr>
              <a:t>3</a:t>
            </a:r>
            <a:r>
              <a:rPr lang="en-US" dirty="0">
                <a:solidFill>
                  <a:srgbClr val="FFFF00"/>
                </a:solidFill>
              </a:rPr>
              <a:t>*</a:t>
            </a:r>
            <a:r>
              <a:rPr lang="en-US" dirty="0"/>
              <a:t>+ Cl</a:t>
            </a:r>
            <a:r>
              <a:rPr lang="en-US" baseline="-25000" dirty="0"/>
              <a:t>2 </a:t>
            </a:r>
            <a:r>
              <a:rPr lang="en-US" dirty="0"/>
              <a:t>→ </a:t>
            </a:r>
            <a:r>
              <a:rPr lang="ru-RU" dirty="0">
                <a:solidFill>
                  <a:srgbClr val="FFFF00"/>
                </a:solidFill>
              </a:rPr>
              <a:t>СН</a:t>
            </a:r>
            <a:r>
              <a:rPr lang="en-US" baseline="-25000" dirty="0">
                <a:solidFill>
                  <a:srgbClr val="FFFF00"/>
                </a:solidFill>
              </a:rPr>
              <a:t>3</a:t>
            </a:r>
            <a:r>
              <a:rPr lang="en-US" dirty="0">
                <a:solidFill>
                  <a:srgbClr val="FFFF00"/>
                </a:solidFill>
              </a:rPr>
              <a:t>Cl </a:t>
            </a:r>
            <a:r>
              <a:rPr lang="en-US" dirty="0"/>
              <a:t>+ </a:t>
            </a:r>
            <a:r>
              <a:rPr lang="en-US" dirty="0" err="1">
                <a:solidFill>
                  <a:srgbClr val="FF0000"/>
                </a:solidFill>
              </a:rPr>
              <a:t>Cl</a:t>
            </a:r>
            <a:r>
              <a:rPr lang="en-US" dirty="0">
                <a:solidFill>
                  <a:srgbClr val="FFFF00"/>
                </a:solidFill>
              </a:rPr>
              <a:t>*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СН</a:t>
            </a:r>
            <a:r>
              <a:rPr lang="en-US" baseline="-25000" dirty="0"/>
              <a:t>3</a:t>
            </a:r>
            <a:r>
              <a:rPr lang="en-US" dirty="0"/>
              <a:t>Cl + </a:t>
            </a:r>
            <a:r>
              <a:rPr lang="en-US" dirty="0" err="1">
                <a:solidFill>
                  <a:srgbClr val="FF0000"/>
                </a:solidFill>
              </a:rPr>
              <a:t>Cl</a:t>
            </a:r>
            <a:r>
              <a:rPr lang="en-US" dirty="0">
                <a:solidFill>
                  <a:srgbClr val="FFFF00"/>
                </a:solidFill>
              </a:rPr>
              <a:t>*</a:t>
            </a:r>
            <a:r>
              <a:rPr lang="en-US" dirty="0"/>
              <a:t>→ </a:t>
            </a:r>
            <a:r>
              <a:rPr lang="ru-RU" dirty="0">
                <a:solidFill>
                  <a:srgbClr val="FF0000"/>
                </a:solidFill>
              </a:rPr>
              <a:t>СН</a:t>
            </a:r>
            <a:r>
              <a:rPr lang="en-US" baseline="-25000" dirty="0">
                <a:solidFill>
                  <a:srgbClr val="FF0000"/>
                </a:solidFill>
              </a:rPr>
              <a:t>2</a:t>
            </a:r>
            <a:r>
              <a:rPr lang="en-US" dirty="0">
                <a:solidFill>
                  <a:srgbClr val="FF0000"/>
                </a:solidFill>
              </a:rPr>
              <a:t>Cl</a:t>
            </a:r>
            <a:r>
              <a:rPr lang="en-US" dirty="0">
                <a:solidFill>
                  <a:srgbClr val="FFFF00"/>
                </a:solidFill>
              </a:rPr>
              <a:t>*</a:t>
            </a:r>
            <a:r>
              <a:rPr lang="en-US" dirty="0"/>
              <a:t> + </a:t>
            </a:r>
            <a:r>
              <a:rPr lang="ru-RU" dirty="0"/>
              <a:t>Н</a:t>
            </a:r>
            <a:r>
              <a:rPr lang="en-US" dirty="0" err="1"/>
              <a:t>Cl</a:t>
            </a:r>
            <a:r>
              <a:rPr lang="en-US" dirty="0"/>
              <a:t/>
            </a:r>
            <a:br>
              <a:rPr lang="en-US" dirty="0"/>
            </a:br>
            <a:r>
              <a:rPr lang="ru-RU" dirty="0">
                <a:solidFill>
                  <a:srgbClr val="FF0000"/>
                </a:solidFill>
              </a:rPr>
              <a:t>СН</a:t>
            </a:r>
            <a:r>
              <a:rPr lang="en-US" baseline="-25000" dirty="0">
                <a:solidFill>
                  <a:srgbClr val="FF0000"/>
                </a:solidFill>
              </a:rPr>
              <a:t>2</a:t>
            </a:r>
            <a:r>
              <a:rPr lang="en-US" dirty="0">
                <a:solidFill>
                  <a:srgbClr val="FF0000"/>
                </a:solidFill>
              </a:rPr>
              <a:t>Cl</a:t>
            </a:r>
            <a:r>
              <a:rPr lang="en-US" dirty="0">
                <a:solidFill>
                  <a:srgbClr val="FFFF00"/>
                </a:solidFill>
              </a:rPr>
              <a:t>*</a:t>
            </a:r>
            <a:r>
              <a:rPr lang="en-US" dirty="0"/>
              <a:t> + Cl</a:t>
            </a:r>
            <a:r>
              <a:rPr lang="en-US" baseline="-25000" dirty="0"/>
              <a:t>2 </a:t>
            </a:r>
            <a:r>
              <a:rPr lang="en-US" dirty="0"/>
              <a:t>→ </a:t>
            </a:r>
            <a:r>
              <a:rPr lang="ru-RU" dirty="0">
                <a:solidFill>
                  <a:srgbClr val="FFFF00"/>
                </a:solidFill>
              </a:rPr>
              <a:t>СН</a:t>
            </a:r>
            <a:r>
              <a:rPr lang="en-US" baseline="-25000" dirty="0">
                <a:solidFill>
                  <a:srgbClr val="FFFF00"/>
                </a:solidFill>
              </a:rPr>
              <a:t>2</a:t>
            </a:r>
            <a:r>
              <a:rPr lang="en-US" dirty="0">
                <a:solidFill>
                  <a:srgbClr val="FFFF00"/>
                </a:solidFill>
              </a:rPr>
              <a:t>Cl</a:t>
            </a:r>
            <a:r>
              <a:rPr lang="en-US" baseline="-25000" dirty="0">
                <a:solidFill>
                  <a:srgbClr val="FFFF00"/>
                </a:solidFill>
              </a:rPr>
              <a:t>2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/>
              <a:t>+ </a:t>
            </a:r>
            <a:r>
              <a:rPr lang="en-US" dirty="0" err="1">
                <a:solidFill>
                  <a:srgbClr val="FF0000"/>
                </a:solidFill>
              </a:rPr>
              <a:t>Cl</a:t>
            </a:r>
            <a:r>
              <a:rPr lang="en-US" dirty="0">
                <a:solidFill>
                  <a:srgbClr val="FFFF00"/>
                </a:solidFill>
              </a:rPr>
              <a:t>*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СН</a:t>
            </a:r>
            <a:r>
              <a:rPr lang="en-US" baseline="-25000" dirty="0"/>
              <a:t>2</a:t>
            </a:r>
            <a:r>
              <a:rPr lang="en-US" dirty="0"/>
              <a:t>Cl</a:t>
            </a:r>
            <a:r>
              <a:rPr lang="en-US" baseline="-25000" dirty="0"/>
              <a:t>2</a:t>
            </a:r>
            <a:r>
              <a:rPr lang="en-US" dirty="0"/>
              <a:t> + </a:t>
            </a:r>
            <a:r>
              <a:rPr lang="en-US" dirty="0" err="1">
                <a:solidFill>
                  <a:srgbClr val="FF0000"/>
                </a:solidFill>
              </a:rPr>
              <a:t>Cl</a:t>
            </a:r>
            <a:r>
              <a:rPr lang="en-US" dirty="0">
                <a:solidFill>
                  <a:srgbClr val="FFFF00"/>
                </a:solidFill>
              </a:rPr>
              <a:t>*</a:t>
            </a:r>
            <a:r>
              <a:rPr lang="en-US" dirty="0"/>
              <a:t>→ </a:t>
            </a:r>
            <a:r>
              <a:rPr lang="ru-RU" dirty="0">
                <a:solidFill>
                  <a:srgbClr val="FF0000"/>
                </a:solidFill>
              </a:rPr>
              <a:t>СН</a:t>
            </a:r>
            <a:r>
              <a:rPr lang="en-US" dirty="0">
                <a:solidFill>
                  <a:srgbClr val="FF0000"/>
                </a:solidFill>
              </a:rPr>
              <a:t>Cl</a:t>
            </a:r>
            <a:r>
              <a:rPr lang="en-US" baseline="-25000" dirty="0">
                <a:solidFill>
                  <a:srgbClr val="FF0000"/>
                </a:solidFill>
              </a:rPr>
              <a:t>2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rgbClr val="FFFF00"/>
                </a:solidFill>
              </a:rPr>
              <a:t>*</a:t>
            </a:r>
            <a:r>
              <a:rPr lang="en-US" dirty="0"/>
              <a:t> + </a:t>
            </a:r>
            <a:r>
              <a:rPr lang="ru-RU" dirty="0"/>
              <a:t>Н</a:t>
            </a:r>
            <a:r>
              <a:rPr lang="en-US" dirty="0" err="1"/>
              <a:t>Cl</a:t>
            </a:r>
            <a:r>
              <a:rPr lang="en-US" dirty="0"/>
              <a:t/>
            </a:r>
            <a:br>
              <a:rPr lang="en-US" dirty="0"/>
            </a:br>
            <a:r>
              <a:rPr lang="ru-RU" dirty="0">
                <a:solidFill>
                  <a:srgbClr val="FF0000"/>
                </a:solidFill>
              </a:rPr>
              <a:t>СН</a:t>
            </a:r>
            <a:r>
              <a:rPr lang="en-US" dirty="0">
                <a:solidFill>
                  <a:srgbClr val="FF0000"/>
                </a:solidFill>
              </a:rPr>
              <a:t>Cl</a:t>
            </a:r>
            <a:r>
              <a:rPr lang="en-US" baseline="-25000" dirty="0">
                <a:solidFill>
                  <a:srgbClr val="FF0000"/>
                </a:solidFill>
              </a:rPr>
              <a:t>2</a:t>
            </a:r>
            <a:r>
              <a:rPr lang="en-US" dirty="0">
                <a:solidFill>
                  <a:srgbClr val="FF0000"/>
                </a:solidFill>
              </a:rPr>
              <a:t>* </a:t>
            </a:r>
            <a:r>
              <a:rPr lang="en-US" dirty="0"/>
              <a:t>+ Cl</a:t>
            </a:r>
            <a:r>
              <a:rPr lang="en-US" baseline="-25000" dirty="0"/>
              <a:t>2 </a:t>
            </a:r>
            <a:r>
              <a:rPr lang="en-US" dirty="0"/>
              <a:t>→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ru-RU" dirty="0">
                <a:solidFill>
                  <a:srgbClr val="FFFF00"/>
                </a:solidFill>
              </a:rPr>
              <a:t>С</a:t>
            </a:r>
            <a:r>
              <a:rPr lang="en-US" dirty="0">
                <a:solidFill>
                  <a:srgbClr val="FFFF00"/>
                </a:solidFill>
              </a:rPr>
              <a:t>HCl</a:t>
            </a:r>
            <a:r>
              <a:rPr lang="en-US" baseline="-25000" dirty="0">
                <a:solidFill>
                  <a:srgbClr val="FFFF00"/>
                </a:solidFill>
              </a:rPr>
              <a:t>3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/>
              <a:t>+ </a:t>
            </a:r>
            <a:r>
              <a:rPr lang="en-US" dirty="0" err="1">
                <a:solidFill>
                  <a:srgbClr val="FF0000"/>
                </a:solidFill>
              </a:rPr>
              <a:t>Cl</a:t>
            </a:r>
            <a:r>
              <a:rPr lang="en-US" dirty="0">
                <a:solidFill>
                  <a:srgbClr val="FFFF00"/>
                </a:solidFill>
              </a:rPr>
              <a:t>*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С</a:t>
            </a:r>
            <a:r>
              <a:rPr lang="en-US" dirty="0"/>
              <a:t>HCl</a:t>
            </a:r>
            <a:r>
              <a:rPr lang="en-US" baseline="-25000" dirty="0"/>
              <a:t>3</a:t>
            </a:r>
            <a:r>
              <a:rPr lang="en-US" dirty="0"/>
              <a:t> + </a:t>
            </a:r>
            <a:r>
              <a:rPr lang="en-US" dirty="0" err="1">
                <a:solidFill>
                  <a:srgbClr val="FF0000"/>
                </a:solidFill>
              </a:rPr>
              <a:t>Cl</a:t>
            </a:r>
            <a:r>
              <a:rPr lang="en-US" dirty="0">
                <a:solidFill>
                  <a:srgbClr val="FFFF00"/>
                </a:solidFill>
              </a:rPr>
              <a:t>*</a:t>
            </a:r>
            <a:r>
              <a:rPr lang="en-US" dirty="0"/>
              <a:t>→ </a:t>
            </a:r>
            <a:r>
              <a:rPr lang="ru-RU" dirty="0">
                <a:solidFill>
                  <a:srgbClr val="FF0000"/>
                </a:solidFill>
              </a:rPr>
              <a:t>С</a:t>
            </a:r>
            <a:r>
              <a:rPr lang="en-US" dirty="0">
                <a:solidFill>
                  <a:srgbClr val="FF0000"/>
                </a:solidFill>
              </a:rPr>
              <a:t>Cl</a:t>
            </a:r>
            <a:r>
              <a:rPr lang="en-US" baseline="-25000" dirty="0">
                <a:solidFill>
                  <a:srgbClr val="FF0000"/>
                </a:solidFill>
              </a:rPr>
              <a:t>3</a:t>
            </a:r>
            <a:r>
              <a:rPr lang="en-US" dirty="0">
                <a:solidFill>
                  <a:srgbClr val="FFFF00"/>
                </a:solidFill>
              </a:rPr>
              <a:t>*</a:t>
            </a:r>
            <a:r>
              <a:rPr lang="en-US" dirty="0"/>
              <a:t> + </a:t>
            </a:r>
            <a:r>
              <a:rPr lang="en-US" dirty="0" err="1"/>
              <a:t>HCl</a:t>
            </a:r>
            <a:r>
              <a:rPr lang="en-US" dirty="0"/>
              <a:t/>
            </a:r>
            <a:br>
              <a:rPr lang="en-US" dirty="0"/>
            </a:br>
            <a:r>
              <a:rPr lang="ru-RU" dirty="0">
                <a:solidFill>
                  <a:srgbClr val="FF0000"/>
                </a:solidFill>
              </a:rPr>
              <a:t>С</a:t>
            </a:r>
            <a:r>
              <a:rPr lang="en-US" dirty="0">
                <a:solidFill>
                  <a:srgbClr val="FF0000"/>
                </a:solidFill>
              </a:rPr>
              <a:t>Cl</a:t>
            </a:r>
            <a:r>
              <a:rPr lang="en-US" baseline="-25000" dirty="0">
                <a:solidFill>
                  <a:srgbClr val="FF0000"/>
                </a:solidFill>
              </a:rPr>
              <a:t>3</a:t>
            </a:r>
            <a:r>
              <a:rPr lang="en-US" dirty="0">
                <a:solidFill>
                  <a:srgbClr val="FFFF00"/>
                </a:solidFill>
              </a:rPr>
              <a:t>*</a:t>
            </a:r>
            <a:r>
              <a:rPr lang="en-US" dirty="0"/>
              <a:t> + Cl</a:t>
            </a:r>
            <a:r>
              <a:rPr lang="en-US" baseline="-25000" dirty="0"/>
              <a:t>2 </a:t>
            </a:r>
            <a:r>
              <a:rPr lang="en-US" dirty="0"/>
              <a:t>→ </a:t>
            </a:r>
            <a:r>
              <a:rPr lang="ru-RU" dirty="0">
                <a:solidFill>
                  <a:srgbClr val="FFFF00"/>
                </a:solidFill>
              </a:rPr>
              <a:t>С</a:t>
            </a:r>
            <a:r>
              <a:rPr lang="en-US" dirty="0">
                <a:solidFill>
                  <a:srgbClr val="FFFF00"/>
                </a:solidFill>
              </a:rPr>
              <a:t>Cl</a:t>
            </a:r>
            <a:r>
              <a:rPr lang="en-US" baseline="-25000" dirty="0">
                <a:solidFill>
                  <a:srgbClr val="FFFF00"/>
                </a:solidFill>
              </a:rPr>
              <a:t>4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/>
              <a:t>+ </a:t>
            </a:r>
            <a:r>
              <a:rPr lang="en-US" dirty="0" err="1">
                <a:solidFill>
                  <a:srgbClr val="FF0000"/>
                </a:solidFill>
              </a:rPr>
              <a:t>Cl</a:t>
            </a:r>
            <a:r>
              <a:rPr lang="en-US" dirty="0">
                <a:solidFill>
                  <a:srgbClr val="FFFF00"/>
                </a:solidFill>
              </a:rPr>
              <a:t>*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Обрыв реакции.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Реакция может обрываться, если прореагирует два радикала, типа:</a:t>
            </a:r>
            <a:br>
              <a:rPr lang="ru-RU" dirty="0"/>
            </a:br>
            <a:r>
              <a:rPr lang="ru-RU" dirty="0">
                <a:solidFill>
                  <a:srgbClr val="FF0000"/>
                </a:solidFill>
              </a:rPr>
              <a:t>СН</a:t>
            </a:r>
            <a:r>
              <a:rPr lang="ru-RU" baseline="-25000" dirty="0">
                <a:solidFill>
                  <a:srgbClr val="FF0000"/>
                </a:solidFill>
              </a:rPr>
              <a:t>3</a:t>
            </a:r>
            <a:r>
              <a:rPr lang="ru-RU" dirty="0"/>
              <a:t>* + </a:t>
            </a:r>
            <a:r>
              <a:rPr lang="ru-RU" dirty="0">
                <a:solidFill>
                  <a:srgbClr val="FF0000"/>
                </a:solidFill>
              </a:rPr>
              <a:t>СН</a:t>
            </a:r>
            <a:r>
              <a:rPr lang="ru-RU" baseline="-25000" dirty="0">
                <a:solidFill>
                  <a:srgbClr val="FF0000"/>
                </a:solidFill>
              </a:rPr>
              <a:t>3</a:t>
            </a:r>
            <a:r>
              <a:rPr lang="ru-RU" dirty="0"/>
              <a:t>* → С</a:t>
            </a:r>
            <a:r>
              <a:rPr lang="ru-RU" baseline="-25000" dirty="0"/>
              <a:t>2</a:t>
            </a:r>
            <a:r>
              <a:rPr lang="ru-RU" dirty="0"/>
              <a:t>Н</a:t>
            </a:r>
            <a:r>
              <a:rPr lang="ru-RU" baseline="-25000" dirty="0"/>
              <a:t>6</a:t>
            </a:r>
            <a:r>
              <a:rPr lang="ru-RU" dirty="0"/>
              <a:t>; 	</a:t>
            </a:r>
            <a:r>
              <a:rPr lang="ru-RU" dirty="0">
                <a:solidFill>
                  <a:srgbClr val="FF0000"/>
                </a:solidFill>
              </a:rPr>
              <a:t>СН</a:t>
            </a:r>
            <a:r>
              <a:rPr lang="ru-RU" baseline="-25000" dirty="0">
                <a:solidFill>
                  <a:srgbClr val="FF0000"/>
                </a:solidFill>
              </a:rPr>
              <a:t>3</a:t>
            </a:r>
            <a:r>
              <a:rPr lang="ru-RU" dirty="0"/>
              <a:t>* + </a:t>
            </a:r>
            <a:r>
              <a:rPr lang="en-US" dirty="0" err="1">
                <a:solidFill>
                  <a:srgbClr val="FF0000"/>
                </a:solidFill>
              </a:rPr>
              <a:t>Cl</a:t>
            </a:r>
            <a:r>
              <a:rPr lang="ru-RU" dirty="0"/>
              <a:t>*→ СН</a:t>
            </a:r>
            <a:r>
              <a:rPr lang="ru-RU" baseline="-25000" dirty="0"/>
              <a:t>3</a:t>
            </a:r>
            <a:r>
              <a:rPr lang="en-US" dirty="0" err="1"/>
              <a:t>Cl</a:t>
            </a:r>
            <a:r>
              <a:rPr lang="ru-RU" dirty="0"/>
              <a:t>;	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err="1" smtClean="0">
                <a:solidFill>
                  <a:srgbClr val="FF0000"/>
                </a:solidFill>
              </a:rPr>
              <a:t>Cl</a:t>
            </a:r>
            <a:r>
              <a:rPr lang="ru-RU" dirty="0"/>
              <a:t>*+ </a:t>
            </a:r>
            <a:r>
              <a:rPr lang="en-US" dirty="0" err="1">
                <a:solidFill>
                  <a:srgbClr val="FF0000"/>
                </a:solidFill>
              </a:rPr>
              <a:t>Cl</a:t>
            </a:r>
            <a:r>
              <a:rPr lang="ru-RU" dirty="0"/>
              <a:t>*→ </a:t>
            </a:r>
            <a:r>
              <a:rPr lang="en-US" dirty="0" err="1"/>
              <a:t>Cl</a:t>
            </a:r>
            <a:r>
              <a:rPr lang="ru-RU" baseline="-25000" dirty="0"/>
              <a:t>2</a:t>
            </a:r>
            <a:endParaRPr lang="ru-RU" dirty="0"/>
          </a:p>
          <a:p>
            <a:r>
              <a:rPr lang="ru-RU" dirty="0"/>
              <a:t>Хлористый метил – газ легко сжижающийся, используется как </a:t>
            </a:r>
            <a:r>
              <a:rPr lang="ru-RU" dirty="0" err="1"/>
              <a:t>хладоагент</a:t>
            </a:r>
            <a:r>
              <a:rPr lang="ru-RU" dirty="0"/>
              <a:t>.</a:t>
            </a:r>
          </a:p>
          <a:p>
            <a:r>
              <a:rPr lang="ru-RU" dirty="0"/>
              <a:t>Остальные жидкости применяются как растворители смол, каучуков и д.р. органических веществ. С</a:t>
            </a:r>
            <a:r>
              <a:rPr lang="en-US" dirty="0" err="1"/>
              <a:t>Cl</a:t>
            </a:r>
            <a:r>
              <a:rPr lang="ru-RU" baseline="-25000" dirty="0"/>
              <a:t>4</a:t>
            </a:r>
            <a:r>
              <a:rPr lang="ru-RU" dirty="0"/>
              <a:t> используется в огнетушителях, там, где нельзя использовать воду.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Метан в природе.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Метан широко распространён в природе, он является главной составной частью многих природных газов. (90-98%). Образуется при сухой перегонке древесины, торфа, кокса, при крекинге нефти. Кроме метана в попутных газах есть этан, пропан, бутан и пентан.</a:t>
            </a:r>
          </a:p>
          <a:p>
            <a:r>
              <a:rPr lang="ru-RU" dirty="0">
                <a:solidFill>
                  <a:srgbClr val="FFFF00"/>
                </a:solidFill>
              </a:rPr>
              <a:t>Лабораторный способ </a:t>
            </a:r>
            <a:r>
              <a:rPr lang="ru-RU" dirty="0"/>
              <a:t>получения метана.</a:t>
            </a:r>
          </a:p>
          <a:p>
            <a:r>
              <a:rPr lang="en-US" dirty="0"/>
              <a:t>CH</a:t>
            </a:r>
            <a:r>
              <a:rPr lang="en-US" baseline="-25000" dirty="0"/>
              <a:t>3</a:t>
            </a:r>
            <a:r>
              <a:rPr lang="en-US" dirty="0"/>
              <a:t>COONa + </a:t>
            </a:r>
            <a:r>
              <a:rPr lang="en-US" dirty="0" err="1"/>
              <a:t>NaOH</a:t>
            </a:r>
            <a:r>
              <a:rPr lang="en-US" dirty="0"/>
              <a:t> → CH</a:t>
            </a:r>
            <a:r>
              <a:rPr lang="en-US" baseline="-25000" dirty="0"/>
              <a:t>4</a:t>
            </a:r>
            <a:r>
              <a:rPr lang="en-US" dirty="0"/>
              <a:t> + Na</a:t>
            </a:r>
            <a:r>
              <a:rPr lang="en-US" baseline="-25000" dirty="0"/>
              <a:t>2</a:t>
            </a:r>
            <a:r>
              <a:rPr lang="en-US" dirty="0"/>
              <a:t>CO</a:t>
            </a:r>
            <a:r>
              <a:rPr lang="en-US" baseline="-25000" dirty="0"/>
              <a:t>3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Al</a:t>
            </a:r>
            <a:r>
              <a:rPr lang="en-US" baseline="-25000" dirty="0"/>
              <a:t>4</a:t>
            </a:r>
            <a:r>
              <a:rPr lang="en-US" dirty="0"/>
              <a:t>C</a:t>
            </a:r>
            <a:r>
              <a:rPr lang="en-US" baseline="-25000" dirty="0"/>
              <a:t>3</a:t>
            </a:r>
            <a:r>
              <a:rPr lang="en-US" dirty="0"/>
              <a:t> + 12H</a:t>
            </a:r>
            <a:r>
              <a:rPr lang="en-US" baseline="-25000" dirty="0"/>
              <a:t>2</a:t>
            </a:r>
            <a:r>
              <a:rPr lang="en-US" dirty="0"/>
              <a:t>O → 3CH</a:t>
            </a:r>
            <a:r>
              <a:rPr lang="en-US" baseline="-25000" dirty="0"/>
              <a:t>4</a:t>
            </a:r>
            <a:r>
              <a:rPr lang="en-US" dirty="0"/>
              <a:t> + 4 Al(OH)</a:t>
            </a:r>
            <a:r>
              <a:rPr lang="en-US" baseline="-25000" dirty="0"/>
              <a:t>3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127386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>Синтетический способ получения метана</a:t>
            </a:r>
            <a:r>
              <a:rPr lang="en-US" dirty="0" smtClean="0">
                <a:solidFill>
                  <a:srgbClr val="FFC000"/>
                </a:solidFill>
              </a:rPr>
              <a:t>.</a:t>
            </a:r>
            <a:r>
              <a:rPr lang="en-US" baseline="-25000" dirty="0" smtClean="0">
                <a:solidFill>
                  <a:srgbClr val="FFC000"/>
                </a:solidFill>
              </a:rPr>
              <a:t> 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baseline="-25000" dirty="0" smtClean="0"/>
              <a:t> </a:t>
            </a:r>
            <a:r>
              <a:rPr lang="en-US" baseline="-25000" dirty="0"/>
              <a:t/>
            </a:r>
            <a:br>
              <a:rPr lang="en-US" baseline="-25000" dirty="0"/>
            </a:br>
            <a:r>
              <a:rPr lang="en-US" baseline="-25000" dirty="0"/>
              <a:t>            Ni(1200 ˚C)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C + 2H</a:t>
            </a:r>
            <a:r>
              <a:rPr lang="en-US" baseline="-25000" dirty="0"/>
              <a:t>2</a:t>
            </a:r>
            <a:r>
              <a:rPr lang="en-US" dirty="0"/>
              <a:t> → CH</a:t>
            </a:r>
            <a:r>
              <a:rPr lang="en-US" baseline="-25000" dirty="0"/>
              <a:t>4</a:t>
            </a:r>
            <a:r>
              <a:rPr lang="en-US" dirty="0"/>
              <a:t>;</a:t>
            </a:r>
            <a:br>
              <a:rPr lang="en-US" dirty="0"/>
            </a:br>
            <a:r>
              <a:rPr lang="en-US" dirty="0"/>
              <a:t> 	</a:t>
            </a:r>
            <a:r>
              <a:rPr lang="en-US" baseline="-25000" dirty="0"/>
              <a:t>Ni,NiCO3,Co</a:t>
            </a:r>
            <a:r>
              <a:rPr lang="en-US" dirty="0"/>
              <a:t>	</a:t>
            </a:r>
            <a:br>
              <a:rPr lang="en-US" dirty="0"/>
            </a:br>
            <a:r>
              <a:rPr lang="en-US" dirty="0"/>
              <a:t>CO + 3H</a:t>
            </a:r>
            <a:r>
              <a:rPr lang="en-US" baseline="-25000" dirty="0"/>
              <a:t>2 </a:t>
            </a:r>
            <a:r>
              <a:rPr lang="en-US" dirty="0"/>
              <a:t>→ CH</a:t>
            </a:r>
            <a:r>
              <a:rPr lang="en-US" baseline="-25000" dirty="0"/>
              <a:t>4</a:t>
            </a:r>
            <a:r>
              <a:rPr lang="en-US" dirty="0"/>
              <a:t> + H</a:t>
            </a:r>
            <a:r>
              <a:rPr lang="en-US" baseline="-25000" dirty="0"/>
              <a:t>2</a:t>
            </a:r>
            <a:r>
              <a:rPr lang="en-US" dirty="0"/>
              <a:t>O; 	</a:t>
            </a:r>
            <a:br>
              <a:rPr lang="en-US" dirty="0"/>
            </a:br>
            <a:r>
              <a:rPr lang="en-US" baseline="-25000" dirty="0"/>
              <a:t>                Ni,NiCO3,Co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CO</a:t>
            </a:r>
            <a:r>
              <a:rPr lang="en-US" baseline="-25000" dirty="0"/>
              <a:t>2</a:t>
            </a:r>
            <a:r>
              <a:rPr lang="en-US" dirty="0"/>
              <a:t> + 4H</a:t>
            </a:r>
            <a:r>
              <a:rPr lang="en-US" baseline="-25000" dirty="0"/>
              <a:t>2 </a:t>
            </a:r>
            <a:r>
              <a:rPr lang="en-US" dirty="0"/>
              <a:t>→ CH</a:t>
            </a:r>
            <a:r>
              <a:rPr lang="en-US" baseline="-25000" dirty="0"/>
              <a:t>4</a:t>
            </a:r>
            <a:r>
              <a:rPr lang="en-US" dirty="0"/>
              <a:t> + 2H</a:t>
            </a:r>
            <a:r>
              <a:rPr lang="en-US" baseline="-25000" dirty="0"/>
              <a:t>2</a:t>
            </a:r>
            <a:r>
              <a:rPr lang="en-US" dirty="0"/>
              <a:t>O</a:t>
            </a:r>
            <a:endParaRPr lang="ru-RU" dirty="0"/>
          </a:p>
          <a:p>
            <a:r>
              <a:rPr lang="ru-RU" dirty="0"/>
              <a:t>Эти способы получения метана имеют </a:t>
            </a:r>
            <a:r>
              <a:rPr lang="ru-RU" dirty="0">
                <a:solidFill>
                  <a:srgbClr val="FFFF00"/>
                </a:solidFill>
              </a:rPr>
              <a:t>промышленное значение</a:t>
            </a:r>
            <a:r>
              <a:rPr lang="ru-RU" dirty="0"/>
              <a:t>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36</TotalTime>
  <Words>319</Words>
  <Application>Microsoft Office PowerPoint</Application>
  <PresentationFormat>Экран (4:3)</PresentationFormat>
  <Paragraphs>51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Метро</vt:lpstr>
      <vt:lpstr>Метан и его свойства</vt:lpstr>
      <vt:lpstr>Предельные углеводороды.  Метан. Алканы.</vt:lpstr>
      <vt:lpstr>Физические свойства.</vt:lpstr>
      <vt:lpstr>Химические свойства.</vt:lpstr>
      <vt:lpstr>Слайд 5</vt:lpstr>
      <vt:lpstr>Слайд 6</vt:lpstr>
      <vt:lpstr>Обрыв реакции.</vt:lpstr>
      <vt:lpstr>Метан в природе.</vt:lpstr>
      <vt:lpstr>Синтетический способ получения метана. </vt:lpstr>
      <vt:lpstr>Применение. </vt:lpstr>
      <vt:lpstr>Задачи:</vt:lpstr>
      <vt:lpstr>Слайд 12</vt:lpstr>
      <vt:lpstr>Слайд 13</vt:lpstr>
      <vt:lpstr>Слайд 14</vt:lpstr>
      <vt:lpstr>Слайд 15</vt:lpstr>
      <vt:lpstr>Слайд 16</vt:lpstr>
    </vt:vector>
  </TitlesOfParts>
  <Company>ПГПК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Метан и его свойства.</dc:title>
  <dc:creator>nazarov</dc:creator>
  <cp:lastModifiedBy>Admin</cp:lastModifiedBy>
  <cp:revision>16</cp:revision>
  <dcterms:created xsi:type="dcterms:W3CDTF">2009-12-04T12:45:57Z</dcterms:created>
  <dcterms:modified xsi:type="dcterms:W3CDTF">2012-04-10T19:56:17Z</dcterms:modified>
</cp:coreProperties>
</file>