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D31B5-3EF7-4754-BE5A-EE22CF6F557A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A0DA3-3547-4722-9FE0-198F02647F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A0DA3-3547-4722-9FE0-198F02647FCD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7F960-466A-4F56-8577-4845CDB009E5}" type="datetimeFigureOut">
              <a:rPr lang="ru-RU" smtClean="0"/>
              <a:pPr/>
              <a:t>17.04.2012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2903-E382-469E-8F1C-60C99D373F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4929222" cy="121444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Металлы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929198"/>
            <a:ext cx="3929090" cy="171451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ГОУ СОШ № 661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ХИМИИ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Ефремова С.А.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35288" y="5657671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Нельзя допустить, чтобы люди направляли на свое собственное уничтожение те силы природы, которые они сумели открыть и покорить.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Ф.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Жолио-Кюри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188640"/>
            <a:ext cx="367240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Польза и вред металлов для человека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921494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620688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1772816"/>
            <a:ext cx="3779912" cy="892552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Кадмий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накапливаясь в почках, приводит к гипертонии, снижению иммунитета, слабоумию. Содержится в табачном дыме, питьевой воде, загрязненном воздухе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2708920"/>
            <a:ext cx="3779912" cy="707886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Алюминий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старческое слабоумие,  нарушение вазомоторных реакций, анемия, заболевание почек и печени. Пищевая фольга, посуда, пивные банки.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3501008"/>
            <a:ext cx="3779912" cy="892552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Свинец -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нарушение мозговой деятельности, раковые заболевания, нарушение детородной функции у женщин. Загрязненный воздух – выхлопные газы автомобилей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805915"/>
            <a:ext cx="3096344" cy="892552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Кальций 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основа структурной костной  ткани организма человека.  Самое необходимое для человека минеральное вещество.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2780928"/>
            <a:ext cx="3096344" cy="1446550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Медь -  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играет важную роль в обеспечении иммунной защиты, в том числе противорадиационной и противораковой, участвует в энергетическом обмене и кроветворении, в образовании защитного пигмента кожи меланина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4365104"/>
            <a:ext cx="3096344" cy="1077218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Железо - </a:t>
            </a:r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необходимо для жизни, для образования гемоглобина (красных кровяных телец), миоглобина (красный пигмент в мышцах) и  некоторых  ферментов</a:t>
            </a:r>
            <a:endParaRPr lang="ru-RU" dirty="0"/>
          </a:p>
        </p:txBody>
      </p:sp>
      <p:pic>
        <p:nvPicPr>
          <p:cNvPr id="4" name="Рисунок 3" descr="megatron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47664" y="548680"/>
            <a:ext cx="5211105" cy="504056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491974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Металлы</a:t>
            </a:r>
          </a:p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лат. </a:t>
            </a:r>
            <a:r>
              <a:rPr lang="en-U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metallum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шахта, рудник):</a:t>
            </a:r>
            <a:endParaRPr lang="en-US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группа элементов, обладающая харак-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терными металлическими свойствами,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такими как высокие электро- и тепло-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проводность, положительный тем-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пературный коэффициент сопротив-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ления, высокая пластичность и метал-</a:t>
            </a: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лический блеск.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06925i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781148">
            <a:off x="5148064" y="620688"/>
            <a:ext cx="3500107" cy="26250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02_0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62562">
            <a:off x="4242977" y="3070283"/>
            <a:ext cx="3759104" cy="25227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meta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030517">
            <a:off x="323528" y="3789040"/>
            <a:ext cx="4134197" cy="275613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robot-goryaschiy-metal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61691" y="2060848"/>
            <a:ext cx="4682309" cy="273630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4355976" y="188640"/>
            <a:ext cx="4625433" cy="461665"/>
          </a:xfrm>
          <a:prstGeom prst="rect">
            <a:avLst/>
          </a:prstGeom>
          <a:solidFill>
            <a:schemeClr val="bg2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Химические свойства металлов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980728"/>
            <a:ext cx="4550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металлы проявляют только восстановительные свойства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628800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Атомы металлов легко отдают электроны внешнего (а некоторые – и предвнешнего) электронного слоя, превращаясь в положительные ионы.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140968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Металлы имеют большой атомный радиус и малое число электронов (от 1 до 3) на внешнем слое.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4005064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Исключение:</a:t>
            </a: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450912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Ge,  Sn,  Pb   ─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электрона;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4869160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Sb, Bi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─     5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электронов;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522920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  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─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электронов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перо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496" y="5308054"/>
            <a:ext cx="2007096" cy="150532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60648"/>
            <a:ext cx="4833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кислородом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2073042"/>
            <a:ext cx="1391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металлы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4048" y="1227530"/>
            <a:ext cx="2051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      O               +1    -2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4Li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2Li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4048" y="1628800"/>
            <a:ext cx="18356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o          o               +2   -2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2Mg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2MgO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40560" y="2060848"/>
            <a:ext cx="1979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        o               +1   -1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2Na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Na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40560" y="2412177"/>
            <a:ext cx="2123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t</a:t>
            </a:r>
            <a:r>
              <a:rPr kumimoji="0" lang="en-US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2Na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040560" y="3018438"/>
            <a:ext cx="34198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2Na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+ 2CO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2Na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716016" y="3212976"/>
            <a:ext cx="403244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 подводных лодках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регенерирует О</a:t>
            </a:r>
            <a:r>
              <a:rPr kumimoji="0" lang="ru-RU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4427984" y="1340768"/>
            <a:ext cx="360040" cy="21602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09356" y="4725144"/>
            <a:ext cx="1979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Малоактивные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металлы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248472" y="4653136"/>
            <a:ext cx="2051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  o     t</a:t>
            </a:r>
            <a:r>
              <a:rPr kumimoji="0" lang="en-US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+3    -2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4Al + 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2Al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283968" y="4941168"/>
            <a:ext cx="1979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       o       t</a:t>
            </a:r>
            <a:r>
              <a:rPr kumimoji="0" lang="en-US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3Fe + 2O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Fe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6156176" y="4653136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 descr="image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3212976"/>
            <a:ext cx="3941510" cy="29523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 descr="attach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415917">
            <a:off x="271872" y="402573"/>
            <a:ext cx="2747674" cy="208823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60648"/>
            <a:ext cx="4805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галогенами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588224" y="692696"/>
            <a:ext cx="19077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o           o                 +1    -1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2Na + 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2NaCl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552728" y="1052736"/>
            <a:ext cx="2123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o                                +3    -1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2Sb + 2Cl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2SbCl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552728" y="1412776"/>
            <a:ext cx="2195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                         +5    -1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2Sb + 5Cl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2SbCl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624736" y="1772816"/>
            <a:ext cx="2195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o             o                  +3    -1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2Fe + 3Cl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2FeCl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sea%20sal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35896" y="908720"/>
            <a:ext cx="2723053" cy="220460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5364088" y="2636912"/>
            <a:ext cx="1976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Поваренная соль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573016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серой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99592" y="4365104"/>
            <a:ext cx="15476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o           +2  -2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 + S → FeS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792088" y="5013176"/>
            <a:ext cx="1763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   o   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9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+3    -2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2Al + 3S → Al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3501008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водой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364088" y="4272771"/>
            <a:ext cx="2771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o                +1                +1     -1  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2Me + 2H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= 2MeOH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600" b="1" i="0" u="none" strike="noStrike" cap="none" normalizeH="0" baseline="-30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4797152"/>
            <a:ext cx="380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(Щелочные и щелочно-земельные металлы)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364088" y="5229200"/>
            <a:ext cx="2699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o              +1        t</a:t>
            </a:r>
            <a:r>
              <a:rPr kumimoji="0" lang="en-US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3Fe + 4H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→ Fe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+ 4H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5805264"/>
            <a:ext cx="1512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(малоактивные)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08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188640"/>
            <a:ext cx="2141984" cy="2855979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836712"/>
            <a:ext cx="2736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o          +1   -1             +2   -1   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Zn + 2HCl → ZnCl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188640"/>
            <a:ext cx="4718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кислотами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6024" y="1188041"/>
            <a:ext cx="2051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o            +             +2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Zn + 2H → Zn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6024" y="1484784"/>
            <a:ext cx="39239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o                                    +       2+ 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2CH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COOH + Zn → (CH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COO)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Zn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6024" y="1836113"/>
            <a:ext cx="2123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           +           2+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Zn + 2H → Zn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860032" y="692696"/>
            <a:ext cx="35638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o                                  +1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2C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OH + 2Na → 2C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ONa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860032" y="1124744"/>
            <a:ext cx="36358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+1             o                                  +1           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2C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OH + 2Na → 2C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ONa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2852936"/>
            <a:ext cx="4305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металлов с солями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076056" y="3573016"/>
            <a:ext cx="28438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 + CuSO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Cu↓ +FeSO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076056" y="3645024"/>
            <a:ext cx="2051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   2+            o           2+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 + Cu → Cu + Fe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4452" y="4077072"/>
            <a:ext cx="3819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(окислительно-восстановительная реакция)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076056" y="4140369"/>
            <a:ext cx="3347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 + 2AgNO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→ Cu(NO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+ 2Ag↓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076056" y="4509120"/>
            <a:ext cx="22677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o              +              2+           o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 + 2Ag → Cu + Ag↓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" name="Рисунок 14" descr="video_428283_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3573016"/>
            <a:ext cx="3816424" cy="286655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 со стрелкой вверх 6"/>
          <p:cNvSpPr/>
          <p:nvPr/>
        </p:nvSpPr>
        <p:spPr>
          <a:xfrm>
            <a:off x="4788024" y="3356992"/>
            <a:ext cx="3384376" cy="3168352"/>
          </a:xfrm>
          <a:prstGeom prst="upArrowCallout">
            <a:avLst>
              <a:gd name="adj1" fmla="val 25000"/>
              <a:gd name="adj2" fmla="val 25000"/>
              <a:gd name="adj3" fmla="val 23688"/>
              <a:gd name="adj4" fmla="val 6497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796136" y="332656"/>
            <a:ext cx="242258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C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Металлотермия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24744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Некоторые активные металлы – литий, магний, кальций, алюминий – способны вытеснять другие металлы из их оксидов. Это свойство используют для получения некоторых металлов, а также для приготовления термитных смесей.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4048" y="2708920"/>
            <a:ext cx="360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         +3                  +3                     o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2Al + Cr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Al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+ 2Cr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2cc27638d609b6b924addc7ce05b72e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3068960"/>
            <a:ext cx="2522646" cy="3531703"/>
          </a:xfrm>
          <a:prstGeom prst="rect">
            <a:avLst/>
          </a:prstGeom>
        </p:spPr>
      </p:pic>
      <p:pic>
        <p:nvPicPr>
          <p:cNvPr id="6" name="Рисунок 5" descr="Alyuminotermiy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4581128"/>
            <a:ext cx="3024336" cy="172568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2080" y="332656"/>
            <a:ext cx="290444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C000"/>
            </a:solidFill>
          </a:ln>
          <a:effectLst>
            <a:reflection blurRad="6350" stA="50000" endA="300" endPos="90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Коррозия металлов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1268760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Самопроизвольное разрушение металлов и сплавов под воздействием окружающей среды.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(от лат. </a:t>
            </a:r>
            <a:r>
              <a:rPr lang="ru-RU" sz="1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orrosio</a:t>
            </a:r>
            <a:r>
              <a:rPr lang="ru-RU" sz="1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разъедать)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70892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Электрохимическая коррозия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350391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Разрушение металла под воздействием возникающих в коррозионной среде гальванических элементов  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4437112"/>
            <a:ext cx="219573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o </a:t>
            </a:r>
            <a:r>
              <a:rPr kumimoji="0" lang="ru-RU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2+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2e → Fe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+                        o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2H + 2e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→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o            +             2+        o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 + 2H → Fe + 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472514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(на железе)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515719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(на меди)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2708920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Химическая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коррозия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3429000"/>
            <a:ext cx="42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Взаимодействие поверхности металла с коррозионно-активной средой , не сопровождающееся возникновением электрохимических процессов на границе фаз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436096" y="5157192"/>
            <a:ext cx="298782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4Fe + 3O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+ 6H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 = 4Fe(OH)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↓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" name="Рисунок 18" descr="s_177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332656"/>
            <a:ext cx="3048000" cy="2286000"/>
          </a:xfrm>
          <a:prstGeom prst="plaqu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" grpId="0"/>
      <p:bldP spid="11" grpId="0"/>
      <p:bldP spid="10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97px-Yuri_Gagarin_Monumen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130598"/>
            <a:ext cx="1944216" cy="2938362"/>
          </a:xfrm>
          <a:prstGeom prst="hexagon">
            <a:avLst/>
          </a:prstGeom>
          <a:ln w="28575">
            <a:solidFill>
              <a:srgbClr val="C000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5724128" y="188640"/>
            <a:ext cx="300486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Защита от коррозии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1700808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зависимости от причин, вызывающих коррозию, различают следующие методы защиты: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140968"/>
            <a:ext cx="856895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Защитные покрытия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Для изоляции металла от окружающей среды на него наносят различного рода покрытия: лаки, краски, эмали. </a:t>
            </a:r>
          </a:p>
          <a:p>
            <a:pPr marL="342900" indent="-342900">
              <a:buAutoNum type="arabicPeriod"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Обработка внешней среды, в которой протекает коррозия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Для максимального замедления процесса коррозии в окружающую среду вводят ингибиторы.</a:t>
            </a:r>
          </a:p>
          <a:p>
            <a:pPr marL="342900" indent="-342900">
              <a:buAutoNum type="arabicPeriod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Электрохимическая защита – протекторная и катодная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Протекторная – защищаемое от коррозии изделие соединяют с металлическим ломом из более электроотрицательного металла (протекторная). Катодная – защищаемая конструкция, находящаяся в электролите (почвенная вода), подсоединяется к катоду внешнего источника тока.</a:t>
            </a:r>
          </a:p>
          <a:p>
            <a:pPr marL="342900" indent="-342900" algn="just">
              <a:buAutoNum type="arabicPeriod"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Покрытие слоем другого металла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Au, Ag, Cr, Ni, Zn.  Sn-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Pb-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лужение).</a:t>
            </a:r>
          </a:p>
          <a:p>
            <a:pPr marL="342900" indent="-342900" algn="just">
              <a:buAutoNum type="arabicPeriod"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нержавеющих сплавов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(хрома, никеля, титана).</a:t>
            </a:r>
          </a:p>
          <a:p>
            <a:pPr marL="342900" indent="-34290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952328" y="4170566"/>
            <a:ext cx="32038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(Fe +H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добавляют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HNO</a:t>
            </a:r>
            <a:r>
              <a:rPr kumimoji="0" lang="en-US" sz="1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47667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Ю.А.Гагарину в Москве, выполненный из титана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952</Words>
  <Application>Microsoft Office PowerPoint</Application>
  <PresentationFormat>Экран (4:3)</PresentationFormat>
  <Paragraphs>134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Металлы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Углерод</dc:title>
  <dc:creator>Александр</dc:creator>
  <cp:lastModifiedBy>Олег</cp:lastModifiedBy>
  <cp:revision>109</cp:revision>
  <dcterms:created xsi:type="dcterms:W3CDTF">2011-02-06T14:02:45Z</dcterms:created>
  <dcterms:modified xsi:type="dcterms:W3CDTF">2012-04-17T19:19:12Z</dcterms:modified>
</cp:coreProperties>
</file>