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F442BD-4826-48E5-B939-7347F0DAC690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EC6F34-1210-4605-BB5C-FB80394F11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783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15B898-3893-438D-86B8-CF1CC358A2A7}" type="slidenum">
              <a:rPr lang="ru-RU" altLang="ru-RU"/>
              <a:pPr/>
              <a:t>1</a:t>
            </a:fld>
            <a:endParaRPr lang="ru-RU" altLang="ru-RU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15B898-3893-438D-86B8-CF1CC358A2A7}" type="slidenum">
              <a:rPr lang="ru-RU" altLang="ru-RU"/>
              <a:pPr/>
              <a:t>2</a:t>
            </a:fld>
            <a:endParaRPr lang="ru-RU" altLang="ru-RU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7E532D9-7969-4292-8A18-1F3293877B65}" type="slidenum">
              <a:rPr lang="ru-RU" altLang="ru-RU" smtClean="0">
                <a:latin typeface="Tahoma" pitchFamily="34" charset="0"/>
              </a:rPr>
              <a:pPr eaLnBrk="1" hangingPunct="1">
                <a:spcBef>
                  <a:spcPct val="0"/>
                </a:spcBef>
              </a:pPr>
              <a:t>3</a:t>
            </a:fld>
            <a:endParaRPr lang="ru-RU" altLang="ru-RU" smtClean="0">
              <a:latin typeface="Tahoma" pitchFamily="34" charset="0"/>
            </a:endParaRPr>
          </a:p>
        </p:txBody>
      </p:sp>
      <p:sp>
        <p:nvSpPr>
          <p:cNvPr id="26629" name="Дата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mtClean="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3CE6108-A788-4171-A5B1-84A878D23BD6}" type="slidenum">
              <a:rPr lang="ru-RU" altLang="ru-RU" smtClean="0">
                <a:latin typeface="Tahoma" pitchFamily="34" charset="0"/>
              </a:rPr>
              <a:pPr eaLnBrk="1" hangingPunct="1">
                <a:spcBef>
                  <a:spcPct val="0"/>
                </a:spcBef>
              </a:pPr>
              <a:t>4</a:t>
            </a:fld>
            <a:endParaRPr lang="ru-RU" altLang="ru-RU" smtClean="0">
              <a:latin typeface="Tahoma" pitchFamily="34" charset="0"/>
            </a:endParaRPr>
          </a:p>
        </p:txBody>
      </p:sp>
      <p:sp>
        <p:nvSpPr>
          <p:cNvPr id="27653" name="Дата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mtClean="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E70A6DF-D1E7-4585-AB2E-511B08246EAF}" type="slidenum">
              <a:rPr lang="ru-RU" altLang="ru-RU" smtClean="0">
                <a:latin typeface="Tahoma" pitchFamily="34" charset="0"/>
              </a:rPr>
              <a:pPr eaLnBrk="1" hangingPunct="1">
                <a:spcBef>
                  <a:spcPct val="0"/>
                </a:spcBef>
              </a:pPr>
              <a:t>5</a:t>
            </a:fld>
            <a:endParaRPr lang="ru-RU" altLang="ru-RU" smtClean="0">
              <a:latin typeface="Tahoma" pitchFamily="34" charset="0"/>
            </a:endParaRPr>
          </a:p>
        </p:txBody>
      </p:sp>
      <p:sp>
        <p:nvSpPr>
          <p:cNvPr id="28677" name="Дата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mtClean="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511A4DA-3BD9-4336-A87D-568DD12D90FE}" type="slidenum">
              <a:rPr lang="ru-RU" altLang="ru-RU" smtClean="0">
                <a:latin typeface="Tahoma" pitchFamily="34" charset="0"/>
              </a:rPr>
              <a:pPr eaLnBrk="1" hangingPunct="1">
                <a:spcBef>
                  <a:spcPct val="0"/>
                </a:spcBef>
              </a:pPr>
              <a:t>6</a:t>
            </a:fld>
            <a:endParaRPr lang="ru-RU" altLang="ru-RU" smtClean="0">
              <a:latin typeface="Tahoma" pitchFamily="34" charset="0"/>
            </a:endParaRPr>
          </a:p>
        </p:txBody>
      </p:sp>
      <p:sp>
        <p:nvSpPr>
          <p:cNvPr id="30725" name="Дата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mtClean="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4B282B3-8B92-499B-A01F-1A8AEB2A913B}" type="slidenum">
              <a:rPr lang="ru-RU" altLang="ru-RU" smtClean="0">
                <a:latin typeface="Tahoma" pitchFamily="34" charset="0"/>
              </a:rPr>
              <a:pPr eaLnBrk="1" hangingPunct="1">
                <a:spcBef>
                  <a:spcPct val="0"/>
                </a:spcBef>
              </a:pPr>
              <a:t>7</a:t>
            </a:fld>
            <a:endParaRPr lang="ru-RU" altLang="ru-RU" smtClean="0">
              <a:latin typeface="Tahoma" pitchFamily="34" charset="0"/>
            </a:endParaRPr>
          </a:p>
        </p:txBody>
      </p:sp>
      <p:sp>
        <p:nvSpPr>
          <p:cNvPr id="32773" name="Дата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mtClean="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EA31052-1569-4D74-86D3-3B9D7795AF01}" type="slidenum">
              <a:rPr lang="ru-RU" altLang="ru-RU" smtClean="0">
                <a:latin typeface="Tahoma" pitchFamily="34" charset="0"/>
              </a:rPr>
              <a:pPr eaLnBrk="1" hangingPunct="1">
                <a:spcBef>
                  <a:spcPct val="0"/>
                </a:spcBef>
              </a:pPr>
              <a:t>8</a:t>
            </a:fld>
            <a:endParaRPr lang="ru-RU" altLang="ru-RU" smtClean="0">
              <a:latin typeface="Tahoma" pitchFamily="34" charset="0"/>
            </a:endParaRPr>
          </a:p>
        </p:txBody>
      </p:sp>
      <p:sp>
        <p:nvSpPr>
          <p:cNvPr id="35845" name="Дата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mtClean="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32C7ADF-455D-4B73-AE81-AEFDA506A587}" type="slidenum">
              <a:rPr lang="ru-RU" altLang="ru-RU" smtClean="0">
                <a:latin typeface="Tahoma" pitchFamily="34" charset="0"/>
              </a:rPr>
              <a:pPr eaLnBrk="1" hangingPunct="1">
                <a:spcBef>
                  <a:spcPct val="0"/>
                </a:spcBef>
              </a:pPr>
              <a:t>9</a:t>
            </a:fld>
            <a:endParaRPr lang="ru-RU" altLang="ru-RU" smtClean="0">
              <a:latin typeface="Tahoma" pitchFamily="34" charset="0"/>
            </a:endParaRPr>
          </a:p>
        </p:txBody>
      </p:sp>
      <p:sp>
        <p:nvSpPr>
          <p:cNvPr id="36869" name="Дата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ru-RU" altLang="ru-RU" smtClean="0">
              <a:latin typeface="Tahom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1619250" y="188913"/>
            <a:ext cx="576103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8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Кронштадт</a:t>
            </a:r>
            <a:endParaRPr lang="ru-RU" altLang="ru-RU" sz="8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 flipV="1">
            <a:off x="685800" y="1512352"/>
            <a:ext cx="7772400" cy="878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299369" y="3501008"/>
            <a:ext cx="6400800" cy="147320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Попова Вера Ивановна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ГБОУ СОШ № 553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г.Санкт</a:t>
            </a:r>
            <a:r>
              <a:rPr lang="ru-RU" dirty="0" smtClean="0">
                <a:solidFill>
                  <a:schemeClr val="tx1"/>
                </a:solidFill>
              </a:rPr>
              <a:t>-Петербурга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Учитель начальных классов</a:t>
            </a:r>
            <a:endParaRPr lang="ru-RU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0303900"/>
      </p:ext>
    </p:extLst>
  </p:cSld>
  <p:clrMapOvr>
    <a:masterClrMapping/>
  </p:clrMapOvr>
  <p:transition advTm="473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9549" y="332656"/>
            <a:ext cx="50405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Кронштадт замечательный город, рассказывать о нем можно очень долго и я предлагаю посмотреть видео  ролик   </a:t>
            </a:r>
            <a:endParaRPr lang="ru-RU" sz="3600" dirty="0"/>
          </a:p>
        </p:txBody>
      </p:sp>
      <p:pic>
        <p:nvPicPr>
          <p:cNvPr id="1026" name="Picture 2" descr="C:\Users\Аркадий\Desktop\67ba1d04fa3f9c42d795d24ba2a9b40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140968"/>
            <a:ext cx="5514543" cy="305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683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351" y="753710"/>
            <a:ext cx="3574132" cy="4467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1619250" y="188913"/>
            <a:ext cx="57610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600">
                <a:effectLst>
                  <a:outerShdw blurRad="38100" dist="38100" dir="2700000" algn="tl">
                    <a:srgbClr val="C0C0C0"/>
                  </a:outerShdw>
                </a:effectLst>
              </a:rPr>
              <a:t>Кронштадт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8027583"/>
      </p:ext>
    </p:extLst>
  </p:cSld>
  <p:clrMapOvr>
    <a:masterClrMapping/>
  </p:clrMapOvr>
  <p:transition advTm="473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333375"/>
            <a:ext cx="8964613" cy="5686425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dirty="0" smtClean="0"/>
              <a:t>Кронштадт, город-крепость, заложенный в начале 17 века на острове </a:t>
            </a:r>
            <a:r>
              <a:rPr lang="ru-RU" altLang="ru-RU" u="sng" dirty="0" err="1" smtClean="0"/>
              <a:t>Котлин</a:t>
            </a:r>
            <a:r>
              <a:rPr lang="ru-RU" altLang="ru-RU" dirty="0" smtClean="0"/>
              <a:t> посреди Финского залива, известен как колыбель морской славы России. </a:t>
            </a:r>
          </a:p>
        </p:txBody>
      </p:sp>
      <p:pic>
        <p:nvPicPr>
          <p:cNvPr id="4099" name="Picture 5" descr="Картинка 121 из 63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420938"/>
            <a:ext cx="6553200" cy="417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713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905000"/>
            <a:ext cx="4038600" cy="41148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800" dirty="0" smtClean="0"/>
              <a:t>Островное положение и близость к Петербургу надолго определило судьбу Кронштадта, который с 1720-х годов служил базой Балтийского флота. </a:t>
            </a:r>
          </a:p>
        </p:txBody>
      </p:sp>
      <p:pic>
        <p:nvPicPr>
          <p:cNvPr id="5123" name="Picture 8" descr="Картинка 70 из 63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145" y="260648"/>
            <a:ext cx="4796977" cy="2088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10" descr="Картинка 149 из 63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297" y="2349128"/>
            <a:ext cx="5076825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987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7" y="260648"/>
            <a:ext cx="8964613" cy="29241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altLang="ru-RU" sz="2800" u="sng" dirty="0" smtClean="0"/>
              <a:t>7 мая 1704 года</a:t>
            </a:r>
            <a:r>
              <a:rPr lang="ru-RU" altLang="ru-RU" sz="2800" dirty="0" smtClean="0"/>
              <a:t> укрепления, включавшие в себя две батареи на острове </a:t>
            </a:r>
            <a:r>
              <a:rPr lang="ru-RU" altLang="ru-RU" sz="2800" dirty="0" err="1" smtClean="0"/>
              <a:t>Котлин</a:t>
            </a:r>
            <a:r>
              <a:rPr lang="ru-RU" altLang="ru-RU" sz="2800" dirty="0" smtClean="0"/>
              <a:t>, вступили в строй, и эта дата считается днем рождения Кронштадта. По замыслу Петра город должен был стать не только преградой для вражеского флота, но и базой флота российского. </a:t>
            </a:r>
            <a:br>
              <a:rPr lang="ru-RU" altLang="ru-RU" sz="2800" dirty="0" smtClean="0"/>
            </a:br>
            <a:endParaRPr lang="ru-RU" altLang="ru-RU" sz="2800" dirty="0" smtClean="0"/>
          </a:p>
        </p:txBody>
      </p:sp>
      <p:pic>
        <p:nvPicPr>
          <p:cNvPr id="6147" name="Picture 4" descr="Файл:Kronstadt northern for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565400"/>
            <a:ext cx="5003800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308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260648"/>
            <a:ext cx="9144000" cy="41148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800" dirty="0" smtClean="0"/>
              <a:t>Переломный момент в архитектуре Кронштадта связан с наводнением 1824 года. Город был целиком залит водой, в результате чего значительно пострадали деревянные здания. После наводнения было принято решение заменять старые деревоземляные сооружения на каменные. </a:t>
            </a:r>
          </a:p>
        </p:txBody>
      </p:sp>
      <p:pic>
        <p:nvPicPr>
          <p:cNvPr id="8195" name="Picture 8" descr="Картинка 29 из 63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852936"/>
            <a:ext cx="5737673" cy="3821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180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-252536" y="1912144"/>
            <a:ext cx="4644008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altLang="ru-RU" sz="2800" dirty="0" smtClean="0"/>
              <a:t>Главной достопримечательностью города по праву считается  Морской  Никольский  собор, строительство которого было завершено в 1913 году </a:t>
            </a:r>
          </a:p>
        </p:txBody>
      </p:sp>
      <p:pic>
        <p:nvPicPr>
          <p:cNvPr id="10244" name="Picture 8" descr="Картинка 1 из 63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245" y="2132856"/>
            <a:ext cx="4788579" cy="3817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5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11560" y="1211751"/>
            <a:ext cx="4038600" cy="41148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800" dirty="0" smtClean="0"/>
              <a:t>западу от острова </a:t>
            </a:r>
            <a:r>
              <a:rPr lang="ru-RU" altLang="ru-RU" sz="2800" dirty="0" err="1" smtClean="0"/>
              <a:t>Котлин</a:t>
            </a:r>
            <a:r>
              <a:rPr lang="ru-RU" altLang="ru-RU" sz="2800" dirty="0" smtClean="0"/>
              <a:t>, на искусственном острове гордо стоит </a:t>
            </a:r>
            <a:r>
              <a:rPr lang="ru-RU" altLang="ru-RU" sz="2800" dirty="0" err="1" smtClean="0"/>
              <a:t>Толбухин</a:t>
            </a:r>
            <a:r>
              <a:rPr lang="ru-RU" altLang="ru-RU" sz="2800" dirty="0" smtClean="0"/>
              <a:t> маяк — один из старейших российских маяков. </a:t>
            </a:r>
          </a:p>
        </p:txBody>
      </p:sp>
      <p:pic>
        <p:nvPicPr>
          <p:cNvPr id="13315" name="Picture 8" descr="Картинка 1 из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60350"/>
            <a:ext cx="299085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016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30772" y="620688"/>
            <a:ext cx="5724525" cy="5614987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dirty="0" smtClean="0"/>
              <a:t>Сегодня </a:t>
            </a:r>
            <a:r>
              <a:rPr lang="ru-RU" altLang="ru-RU" dirty="0" err="1" smtClean="0"/>
              <a:t>Толбухин</a:t>
            </a:r>
            <a:r>
              <a:rPr lang="ru-RU" altLang="ru-RU" dirty="0" smtClean="0"/>
              <a:t> маяк, в свои почти 300 лет, маяк-символ, — является важным ориентиром. Его огонь виден за 19 миль. На его траверзе начинается Большой Кронштадтский рейд, ведущий в порты Кронштадта и Санкт-Петербурга.</a:t>
            </a:r>
          </a:p>
        </p:txBody>
      </p:sp>
      <p:pic>
        <p:nvPicPr>
          <p:cNvPr id="14339" name="Picture 4" descr="Картинка 6 из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1628775"/>
            <a:ext cx="2857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57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99</TotalTime>
  <Words>241</Words>
  <Application>Microsoft Office PowerPoint</Application>
  <PresentationFormat>Экран (4:3)</PresentationFormat>
  <Paragraphs>22</Paragraphs>
  <Slides>10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Аркадий</dc:creator>
  <cp:lastModifiedBy>аркадий</cp:lastModifiedBy>
  <cp:revision>12</cp:revision>
  <dcterms:created xsi:type="dcterms:W3CDTF">2015-05-05T18:10:46Z</dcterms:created>
  <dcterms:modified xsi:type="dcterms:W3CDTF">2015-11-29T11:04:26Z</dcterms:modified>
</cp:coreProperties>
</file>