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1" r:id="rId4"/>
    <p:sldId id="257" r:id="rId5"/>
    <p:sldId id="266" r:id="rId6"/>
    <p:sldId id="264" r:id="rId7"/>
    <p:sldId id="272" r:id="rId8"/>
    <p:sldId id="260" r:id="rId9"/>
    <p:sldId id="273" r:id="rId10"/>
    <p:sldId id="274" r:id="rId11"/>
    <p:sldId id="270" r:id="rId12"/>
    <p:sldId id="269" r:id="rId13"/>
    <p:sldId id="26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660"/>
  </p:normalViewPr>
  <p:slideViewPr>
    <p:cSldViewPr>
      <p:cViewPr varScale="1">
        <p:scale>
          <a:sx n="95" d="100"/>
          <a:sy n="95" d="100"/>
        </p:scale>
        <p:origin x="-108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E4C93-D2AF-4977-9F53-339FC81E62C7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6D7E0-1024-4AD8-849E-E88BEE6878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1647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FC15-83B3-418F-AB31-0979443B59B9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D0DD5-41CD-440F-8372-F3580AAEB1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950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3FA8E-8955-4F8D-9674-CB75A097A7A7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BFD06-6B9B-42E5-8762-B49181F777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313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B57F2-4E35-44A0-8C0B-E0BE0C2712E4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D2074-60EE-434B-B979-1D512C535C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9725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C10F0-8F9A-4EB3-91D0-F8D141B5B6C9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26C35-9015-4A10-BA4C-03809DA838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2863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32753-1635-4131-9D6F-6DE151AA669E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5A04B-08B6-4F79-99E3-30971DF540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020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7B81F-5F1C-4856-8086-6C69EA8A1A8D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0D276-2D5C-4A41-9826-D9DC787BD0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4750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A4EA-0BDD-4437-98CB-56D241282C07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14A27-D388-4C7E-8472-AD5C28864C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0511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9FC62-5FF7-4551-80BA-3EEEA2294756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F03B2-84DD-471D-9C63-696793F456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2191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E76F8-3904-424B-A566-E894B57C4615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57FEE-A678-4A6A-9CCC-CED59190D5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585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48427-733F-4CD5-92F5-988456D3D6B7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527C1-48CA-4E2D-A232-55BD6723A4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3570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E7AE2C-129D-46C1-AA3A-C3593F23B957}" type="datetimeFigureOut">
              <a:rPr lang="ru-RU"/>
              <a:pPr>
                <a:defRPr/>
              </a:pPr>
              <a:t>01.05.2015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F54D64-4509-4727-B13B-62D66A332E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37" r:id="rId4"/>
    <p:sldLayoutId id="2147483846" r:id="rId5"/>
    <p:sldLayoutId id="2147483838" r:id="rId6"/>
    <p:sldLayoutId id="2147483839" r:id="rId7"/>
    <p:sldLayoutId id="2147483847" r:id="rId8"/>
    <p:sldLayoutId id="2147483840" r:id="rId9"/>
    <p:sldLayoutId id="2147483841" r:id="rId10"/>
    <p:sldLayoutId id="21474838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4.png"/><Relationship Id="rId7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4.png"/><Relationship Id="rId10" Type="http://schemas.openxmlformats.org/officeDocument/2006/relationships/image" Target="../media/image13.jpeg"/><Relationship Id="rId4" Type="http://schemas.openxmlformats.org/officeDocument/2006/relationships/image" Target="../media/image8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214423"/>
            <a:ext cx="7772400" cy="11430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 КОСТЮМА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5" name="Рисунок 4" descr="145_catalog портоной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929188"/>
            <a:ext cx="947737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7158" y="3286124"/>
            <a:ext cx="6929486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32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ОДЕЖДА ВСЕГДА</a:t>
            </a:r>
            <a:r>
              <a:rPr lang="en-US" sz="32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 </a:t>
            </a:r>
            <a:r>
              <a:rPr lang="ru-RU" sz="32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ОТРАЖАЛА СУТЬ ВРЕМЕНИ </a:t>
            </a:r>
            <a:endParaRPr lang="en-US" sz="3200" b="1" cap="all" dirty="0"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latin typeface="Georgia" pitchFamily="18" charset="0"/>
            </a:endParaRPr>
          </a:p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32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И ОБРАЗА</a:t>
            </a:r>
            <a:r>
              <a:rPr lang="en-US" sz="32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 </a:t>
            </a:r>
            <a:r>
              <a:rPr lang="ru-RU" sz="32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ЖИЗНИ ЛЮДЕЙ.  </a:t>
            </a:r>
          </a:p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32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 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3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304800" y="214290"/>
            <a:ext cx="8053414" cy="714380"/>
          </a:xfr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4100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АМПИР (</a:t>
            </a:r>
            <a:r>
              <a:rPr lang="en-US" sz="4100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XIX</a:t>
            </a:r>
            <a:r>
              <a:rPr lang="ru-RU" sz="4100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в.)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50" y="6215063"/>
            <a:ext cx="29083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 КОСТЮМА</a:t>
            </a:r>
            <a:endParaRPr lang="ru-RU" dirty="0">
              <a:latin typeface="+mn-lt"/>
            </a:endParaRPr>
          </a:p>
        </p:txBody>
      </p:sp>
      <p:pic>
        <p:nvPicPr>
          <p:cNvPr id="16388" name="Содержимое 5" descr="145_catalog портоной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72375" y="4702175"/>
            <a:ext cx="900113" cy="1831975"/>
          </a:xfrm>
        </p:spPr>
      </p:pic>
      <p:pic>
        <p:nvPicPr>
          <p:cNvPr id="8" name="Picture 12" descr="16"/>
          <p:cNvPicPr>
            <a:picLocks noChangeAspect="1" noChangeArrowheads="1"/>
          </p:cNvPicPr>
          <p:nvPr/>
        </p:nvPicPr>
        <p:blipFill>
          <a:blip r:embed="rId3">
            <a:lum contrast="54000"/>
          </a:blip>
          <a:srcRect/>
          <a:stretch>
            <a:fillRect/>
          </a:stretch>
        </p:blipFill>
        <p:spPr bwMode="auto">
          <a:xfrm>
            <a:off x="500063" y="1500188"/>
            <a:ext cx="4929187" cy="430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90" name="Прямоугольник 5"/>
          <p:cNvSpPr>
            <a:spLocks noChangeArrowheads="1"/>
          </p:cNvSpPr>
          <p:nvPr/>
        </p:nvSpPr>
        <p:spPr bwMode="auto">
          <a:xfrm>
            <a:off x="5572125" y="1928813"/>
            <a:ext cx="3214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Женские одежды эпохи ампир стали строже, скромнее. Моду стала диктовать Англия.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en-US" sz="4100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XX </a:t>
            </a:r>
            <a:r>
              <a:rPr lang="ru-RU" sz="4100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век</a:t>
            </a:r>
          </a:p>
        </p:txBody>
      </p:sp>
      <p:pic>
        <p:nvPicPr>
          <p:cNvPr id="4" name="Picture 12" descr="2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30000"/>
            <a:grayscl/>
          </a:blip>
          <a:srcRect/>
          <a:stretch>
            <a:fillRect/>
          </a:stretch>
        </p:blipFill>
        <p:spPr>
          <a:xfrm>
            <a:off x="4857750" y="1285875"/>
            <a:ext cx="2028825" cy="24288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072188" y="214313"/>
            <a:ext cx="29083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 КОСТЮМА</a:t>
            </a:r>
            <a:endParaRPr lang="ru-RU" dirty="0">
              <a:latin typeface="+mn-lt"/>
            </a:endParaRPr>
          </a:p>
        </p:txBody>
      </p:sp>
      <p:pic>
        <p:nvPicPr>
          <p:cNvPr id="7" name="Рисунок 6" descr="145_catalog портоной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857750"/>
            <a:ext cx="84296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3" descr="D:\User\Мои документы\Фестиваль\Сова Полина\1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1500188"/>
            <a:ext cx="1463675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4" descr="D:\User\Мои документы\Фестиваль\Сова Полина\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5" y="4143375"/>
            <a:ext cx="1611313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6" name="Picture 6" descr="D:\User\Мои документы\Фестиваль\Сова Полина\2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25" y="1357313"/>
            <a:ext cx="1100138" cy="2714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7" name="Picture 8" descr="D:\User\Мои документы\Фестиваль\Сова Полина\1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00938" y="1357313"/>
            <a:ext cx="1000125" cy="247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8" name="Picture 9" descr="D:\User\Мои документы\Фестиваль\Сова Полина\22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13" y="4143375"/>
            <a:ext cx="1881187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9" name="Picture 2" descr="D:\User\Мои документы\Фестиваль\40s-trend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14500" y="4143375"/>
            <a:ext cx="1905000" cy="253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357166"/>
            <a:ext cx="6286544" cy="85725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7300" b="1" dirty="0" smtClean="0">
                <a:solidFill>
                  <a:srgbClr val="C00000"/>
                </a:solidFill>
                <a:latin typeface="Georgia" pitchFamily="18" charset="0"/>
              </a:rPr>
              <a:t>21</a:t>
            </a:r>
            <a:r>
              <a:rPr lang="ru-RU" sz="5300" b="1" dirty="0" smtClean="0">
                <a:solidFill>
                  <a:srgbClr val="C00000"/>
                </a:solidFill>
                <a:latin typeface="Georgia" pitchFamily="18" charset="0"/>
              </a:rPr>
              <a:t> век</a:t>
            </a:r>
            <a:r>
              <a:rPr lang="ru-RU" sz="53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sz="53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sz="4600" b="1" dirty="0">
              <a:solidFill>
                <a:srgbClr val="C00000"/>
              </a:solidFill>
              <a:latin typeface="Georgia" pitchFamily="18" charset="0"/>
              <a:ea typeface="+mn-ea"/>
              <a:cs typeface="+mn-cs"/>
            </a:endParaRPr>
          </a:p>
        </p:txBody>
      </p:sp>
      <p:pic>
        <p:nvPicPr>
          <p:cNvPr id="18435" name="Содержимое 3" descr="00200m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57813" y="1428750"/>
            <a:ext cx="3298825" cy="49498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150017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993300"/>
                </a:solidFill>
                <a:latin typeface="+mn-lt"/>
              </a:rPr>
              <a:t> </a:t>
            </a:r>
            <a:r>
              <a:rPr lang="ru-RU" sz="24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  <a:ea typeface="+mj-ea"/>
                <a:cs typeface="+mj-cs"/>
              </a:rPr>
              <a:t>В ОДЕЖДЕ </a:t>
            </a:r>
            <a:r>
              <a:rPr lang="en-US" sz="24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  <a:ea typeface="+mj-ea"/>
                <a:cs typeface="+mj-cs"/>
              </a:rPr>
              <a:t>XXI</a:t>
            </a:r>
            <a:r>
              <a:rPr lang="ru-RU" sz="24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  <a:ea typeface="+mj-ea"/>
                <a:cs typeface="+mj-cs"/>
              </a:rPr>
              <a:t> ВЕКА </a:t>
            </a:r>
            <a:endParaRPr lang="en-US" sz="2400" b="1" cap="all" dirty="0"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latin typeface="Georgia" pitchFamily="18" charset="0"/>
              <a:ea typeface="+mj-ea"/>
              <a:cs typeface="+mj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  <a:ea typeface="+mj-ea"/>
                <a:cs typeface="+mj-cs"/>
              </a:rPr>
              <a:t>СТАЛИ ТРАДИЦИОННЫМИ ПРИЕМЛЕМЫЕ </a:t>
            </a:r>
            <a:endParaRPr lang="en-US" sz="2400" b="1" cap="all" dirty="0"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latin typeface="Georgia" pitchFamily="18" charset="0"/>
              <a:ea typeface="+mj-ea"/>
              <a:cs typeface="+mj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  <a:ea typeface="+mj-ea"/>
                <a:cs typeface="+mj-cs"/>
              </a:rPr>
              <a:t>В НАСТОЯЩЕЕ ВРЕМЯ ЧЕРТЫ КОСТЮМОВ РАЗЛИЧНЫХ ИСТОРИЧЕСКИХ ЭПОХ. </a:t>
            </a:r>
          </a:p>
        </p:txBody>
      </p:sp>
      <p:pic>
        <p:nvPicPr>
          <p:cNvPr id="18437" name="Рисунок 5" descr="145_catalog портоной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714875"/>
            <a:ext cx="947738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00750" y="214313"/>
            <a:ext cx="29083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 КОСТЮМА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0475" y="2285993"/>
            <a:ext cx="8686800" cy="928694"/>
          </a:xfrm>
        </p:spPr>
        <p:txBody>
          <a:bodyPr>
            <a:no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Ученица </a:t>
            </a:r>
            <a:r>
              <a:rPr lang="en-US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6</a:t>
            </a:r>
            <a:r>
              <a:rPr lang="ru-RU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 Б класса</a:t>
            </a:r>
            <a:br>
              <a:rPr lang="ru-RU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Сова Полина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28596" y="500042"/>
            <a:ext cx="8496000" cy="1404000"/>
          </a:xfrm>
          <a:ln>
            <a:miter lim="800000"/>
            <a:headEnd/>
            <a:tailEnd/>
          </a:ln>
          <a:effectLst>
            <a:innerShdw blurRad="114300">
              <a:prstClr val="black"/>
            </a:innerShdw>
          </a:effectLst>
          <a:extLst/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rgbClr val="C00000"/>
                </a:solidFill>
                <a:latin typeface="Georgia" pitchFamily="18" charset="0"/>
              </a:rPr>
              <a:t>Работу выполнила</a:t>
            </a:r>
            <a:endParaRPr lang="ru-RU" sz="36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313" y="6286500"/>
            <a:ext cx="29083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 КОСТЮМА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14810" y="1142984"/>
            <a:ext cx="4572032" cy="2214578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4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Костюм – это совокупность предметов, формирующих внешний облик человека: одежда, обувь,головные уборы, украшения.</a:t>
            </a: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1600" b="1" cap="all" dirty="0">
              <a:solidFill>
                <a:srgbClr val="C00000"/>
              </a:solidFill>
              <a:effectLst>
                <a:reflection blurRad="12700" stA="48000" endA="300" endPos="55000" dir="5400000" sy="-90000" algn="bl" rotWithShape="0"/>
              </a:effectLst>
              <a:latin typeface="Georgia" pitchFamily="18" charset="0"/>
            </a:endParaRPr>
          </a:p>
        </p:txBody>
      </p:sp>
      <p:pic>
        <p:nvPicPr>
          <p:cNvPr id="5" name="Содержимое 4" descr="dresses_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2214554"/>
            <a:ext cx="3016248" cy="4254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572250" y="214313"/>
            <a:ext cx="223678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ИСТОРИЯ КОСТЮМА</a:t>
            </a:r>
            <a:endParaRPr lang="ru-RU" b="1" dirty="0">
              <a:latin typeface="+mn-lt"/>
            </a:endParaRPr>
          </a:p>
        </p:txBody>
      </p:sp>
      <p:pic>
        <p:nvPicPr>
          <p:cNvPr id="9" name="Рисунок 8" descr="145_catalog портоной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63" y="4500563"/>
            <a:ext cx="947737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User\Мои документы\Фестиваль\medium_1535g._Damskoe_i_muzhskoe_pridvornoe_plate__Genrih_VIII_i_Dzheyn_Seymur_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1714500"/>
            <a:ext cx="2000250" cy="2154238"/>
          </a:xfrm>
        </p:spPr>
      </p:pic>
      <p:pic>
        <p:nvPicPr>
          <p:cNvPr id="9219" name="Picture 9" descr="D:\User\Мои документы\Фестиваль\medium_1760_g._Dama_i_kaval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571625"/>
            <a:ext cx="1730375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3" descr="D:\User\Мои документы\Фестиваль\medium_1580_g._Modno_odetyie_dama_i_dvoryanin__Germaniy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143375"/>
            <a:ext cx="1633538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286644" cy="100013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</a:t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endParaRPr lang="ru-RU" sz="1800" b="1" dirty="0">
              <a:solidFill>
                <a:srgbClr val="C00000"/>
              </a:solidFill>
              <a:latin typeface="Georgia" pitchFamily="18" charset="0"/>
              <a:ea typeface="+mn-ea"/>
              <a:cs typeface="+mn-cs"/>
            </a:endParaRPr>
          </a:p>
        </p:txBody>
      </p:sp>
      <p:pic>
        <p:nvPicPr>
          <p:cNvPr id="4" name="Рисунок 3" descr="145_catalog портоной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4857750"/>
            <a:ext cx="857250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29375" y="142875"/>
            <a:ext cx="23177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КОСТЮМА</a:t>
            </a:r>
            <a:endParaRPr lang="ru-RU" sz="1400" dirty="0">
              <a:latin typeface="+mn-lt"/>
            </a:endParaRPr>
          </a:p>
        </p:txBody>
      </p:sp>
      <p:pic>
        <p:nvPicPr>
          <p:cNvPr id="9224" name="Picture 10" descr="D:\User\Мои документы\Фестиваль\medium_1792_g._Frant_i_dama_v_redingota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071938"/>
            <a:ext cx="18224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1" descr="D:\User\Мои документы\Фестиваль\medium_1818g._Dama_i_dzhentlmen_v_vesennih_naryadah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357688"/>
            <a:ext cx="143510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2" descr="D:\User\Мои документы\Фестиваль\medium_1836g._Dama_i_malenkaya_devochka_v_letnih_platyah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1785938"/>
            <a:ext cx="16510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3" descr="D:\User\Мои документы\Фестиваль\medium_1860g._Molodyie_modnitsyi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429125"/>
            <a:ext cx="1685925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4" descr="D:\User\Мои документы\Фестиваль\Сова Полина\thumb_crop_Gorodskoy_i_selskiy_stil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2071688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357158" y="285728"/>
            <a:ext cx="5857916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ОДЕЖДА ВСЕГДА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ОТРАЖАЛА СУТЬ ВРЕМЕНИ И ОБРАЗА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/>
            </a:r>
            <a:br>
              <a:rPr lang="ru-RU" sz="20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</a:br>
            <a:r>
              <a:rPr lang="ru-RU" sz="20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ЖИЗНИ ЛЮДЕЙ. 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529638" cy="4429156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 КОСТЮМА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0244" name="Рисунок 3" descr="699c99fdedb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571625"/>
            <a:ext cx="45815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145_catalog портоной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429125"/>
            <a:ext cx="947738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Прямоугольник 5"/>
          <p:cNvSpPr>
            <a:spLocks noChangeArrowheads="1"/>
          </p:cNvSpPr>
          <p:nvPr/>
        </p:nvSpPr>
        <p:spPr bwMode="auto">
          <a:xfrm>
            <a:off x="5357813" y="1357313"/>
            <a:ext cx="3214687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b="1">
                <a:latin typeface="Georgia" pitchFamily="18" charset="0"/>
              </a:rPr>
              <a:t>Первобытные дикари носили звериные шкуры или одежду, сшитую из них, которую и одеждой - то в нашем понимании можно назвать весьма условно. Была ли тогда мода - на волчьи шкуры, к примеру, или более изысканные леопардовые? </a:t>
            </a:r>
            <a:endParaRPr lang="ru-RU" sz="1600">
              <a:latin typeface="Georgia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02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500042"/>
            <a:ext cx="6543692" cy="1676392"/>
          </a:xfrm>
          <a:ln>
            <a:miter lim="800000"/>
            <a:headEnd/>
            <a:tailEnd/>
          </a:ln>
          <a:extLst/>
        </p:spPr>
        <p:txBody>
          <a:bodyPr>
            <a:normAutofit fontScale="850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8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ДРЕВНЕГРЕЧЕСКИЙ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8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СТИЛЬ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6" name="Рисунок 5" descr="145_catalog портоной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4429125"/>
            <a:ext cx="947737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235700" y="0"/>
            <a:ext cx="29083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 КОСТЮМА</a:t>
            </a:r>
            <a:endParaRPr lang="ru-RU" dirty="0">
              <a:latin typeface="+mn-lt"/>
            </a:endParaRPr>
          </a:p>
        </p:txBody>
      </p:sp>
      <p:pic>
        <p:nvPicPr>
          <p:cNvPr id="11270" name="Содержимое 8" descr="1683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625" y="2286000"/>
            <a:ext cx="2500313" cy="372903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71" name="Прямоугольник 7"/>
          <p:cNvSpPr>
            <a:spLocks noChangeArrowheads="1"/>
          </p:cNvSpPr>
          <p:nvPr/>
        </p:nvSpPr>
        <p:spPr bwMode="auto">
          <a:xfrm>
            <a:off x="5214938" y="1714500"/>
            <a:ext cx="357187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>
                <a:latin typeface="Georgia" pitchFamily="18" charset="0"/>
              </a:rPr>
              <a:t>Одежда женщин состояла из куска материи, обертывавшего фигуру от щиколоток до груди и поддерживаемого одной или двумя бретелями. Эта одежда называлась калазирис и по форме была одинаковой и для царицы, и для рабыни. </a:t>
            </a:r>
            <a:br>
              <a:rPr lang="ru-RU" b="1">
                <a:latin typeface="Georgia" pitchFamily="18" charset="0"/>
              </a:rPr>
            </a:br>
            <a:endParaRPr lang="ru-RU" b="1">
              <a:latin typeface="Georgia" pitchFamily="18" charset="0"/>
            </a:endParaRPr>
          </a:p>
        </p:txBody>
      </p:sp>
      <p:pic>
        <p:nvPicPr>
          <p:cNvPr id="8" name="Picture 27" descr="1"/>
          <p:cNvPicPr>
            <a:picLocks noChangeAspect="1" noChangeArrowheads="1"/>
          </p:cNvPicPr>
          <p:nvPr/>
        </p:nvPicPr>
        <p:blipFill>
          <a:blip r:embed="rId4" cstate="print">
            <a:lum contrast="42000"/>
          </a:blip>
          <a:srcRect/>
          <a:stretch>
            <a:fillRect/>
          </a:stretch>
        </p:blipFill>
        <p:spPr bwMode="auto">
          <a:xfrm>
            <a:off x="3143250" y="2786063"/>
            <a:ext cx="1947863" cy="3711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291" name="Текст 2"/>
          <p:cNvSpPr>
            <a:spLocks noGrp="1"/>
          </p:cNvSpPr>
          <p:nvPr>
            <p:ph type="body" idx="2"/>
          </p:nvPr>
        </p:nvSpPr>
        <p:spPr>
          <a:xfrm>
            <a:off x="4000496" y="571480"/>
            <a:ext cx="4857784" cy="1214446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eaLnBrk="1" hangingPunct="1">
              <a:defRPr/>
            </a:pPr>
            <a:r>
              <a:rPr lang="ru-RU" sz="32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Костюм эпохи </a:t>
            </a:r>
          </a:p>
          <a:p>
            <a:pPr eaLnBrk="1" hangingPunct="1">
              <a:defRPr/>
            </a:pPr>
            <a:r>
              <a:rPr lang="ru-RU" sz="3200" b="1" cap="all" dirty="0" smtClean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Средневековья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429125" y="3143250"/>
            <a:ext cx="3500438" cy="1785938"/>
          </a:xfrm>
        </p:spPr>
        <p:txBody>
          <a:bodyPr>
            <a:normAutofit fontScale="77500" lnSpcReduction="20000"/>
          </a:bodyPr>
          <a:lstStyle/>
          <a:p>
            <a:pPr marL="0" algn="ctr" eaLnBrk="1" hangingPunct="1">
              <a:lnSpc>
                <a:spcPct val="90000"/>
              </a:lnSpc>
              <a:spcBef>
                <a:spcPct val="0"/>
              </a:spcBef>
              <a:buFont typeface="Wingdings 2"/>
              <a:buNone/>
              <a:defRPr/>
            </a:pPr>
            <a:r>
              <a:rPr lang="ru-RU" b="1" dirty="0" smtClean="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Внимание сосредоточивается главным образом на покрое платья и на красивом сочетании цветов.</a:t>
            </a:r>
          </a:p>
        </p:txBody>
      </p:sp>
      <p:pic>
        <p:nvPicPr>
          <p:cNvPr id="5" name="Рисунок 4" descr="145_catalog портоной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857625"/>
            <a:ext cx="947738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2875" y="142875"/>
            <a:ext cx="29083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 КОСТЮМА</a:t>
            </a:r>
            <a:endParaRPr lang="ru-RU" dirty="0">
              <a:latin typeface="+mn-lt"/>
            </a:endParaRPr>
          </a:p>
        </p:txBody>
      </p:sp>
      <p:pic>
        <p:nvPicPr>
          <p:cNvPr id="7" name="Picture 12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357298"/>
            <a:ext cx="3248025" cy="4143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43438" y="1857375"/>
          <a:ext cx="4238625" cy="1189038"/>
        </p:xfrm>
        <a:graphic>
          <a:graphicData uri="http://schemas.openxmlformats.org/drawingml/2006/table">
            <a:tbl>
              <a:tblPr/>
              <a:tblGrid>
                <a:gridCol w="4238625"/>
              </a:tblGrid>
              <a:tr h="1189038">
                <a:tc>
                  <a:txBody>
                    <a:bodyPr/>
                    <a:lstStyle/>
                    <a:p>
                      <a: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latin typeface="Georgia" pitchFamily="18" charset="0"/>
                          <a:ea typeface="+mn-ea"/>
                          <a:cs typeface="Times New Roman" pitchFamily="18" charset="0"/>
                        </a:rPr>
                        <a:t>Период </a:t>
                      </a:r>
                      <a:r>
                        <a:rPr lang="ru-RU" sz="1800" b="1" kern="1200" dirty="0">
                          <a:solidFill>
                            <a:srgbClr val="000000"/>
                          </a:solidFill>
                          <a:latin typeface="Georgia" pitchFamily="18" charset="0"/>
                          <a:ea typeface="+mn-ea"/>
                          <a:cs typeface="Times New Roman" pitchFamily="18" charset="0"/>
                        </a:rPr>
                        <a:t>господства церкви над всей духовной деятельностью человека определил сложность эпохи </a:t>
                      </a: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latin typeface="Georgia" pitchFamily="18" charset="0"/>
                          <a:ea typeface="+mn-ea"/>
                          <a:cs typeface="Times New Roman" pitchFamily="18" charset="0"/>
                        </a:rPr>
                        <a:t>Средневековья.</a:t>
                      </a:r>
                      <a:endParaRPr lang="ru-RU" sz="1800" b="1" kern="1200" dirty="0">
                        <a:solidFill>
                          <a:srgbClr val="000000"/>
                        </a:solidFill>
                        <a:latin typeface="Georgia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32" marB="4573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686800" cy="838200"/>
          </a:xfrm>
        </p:spPr>
        <p:txBody>
          <a:bodyPr>
            <a:no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4100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РЕНЕССАНС (</a:t>
            </a:r>
            <a:r>
              <a:rPr lang="en-US" sz="4100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XVI</a:t>
            </a:r>
            <a:r>
              <a:rPr lang="ru-RU" sz="4100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  <a:t>в.)</a:t>
            </a:r>
            <a:br>
              <a:rPr lang="ru-RU" sz="4100" b="1" dirty="0" smtClean="0">
                <a:solidFill>
                  <a:srgbClr val="C00000"/>
                </a:solidFill>
                <a:latin typeface="Georgia" pitchFamily="18" charset="0"/>
                <a:ea typeface="+mn-ea"/>
                <a:cs typeface="+mn-cs"/>
              </a:rPr>
            </a:br>
            <a:endParaRPr lang="ru-RU" sz="4100" b="1" dirty="0" smtClean="0">
              <a:solidFill>
                <a:srgbClr val="C00000"/>
              </a:solidFill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35700" y="0"/>
            <a:ext cx="29083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 КОСТЮМА</a:t>
            </a:r>
            <a:endParaRPr lang="ru-RU" dirty="0">
              <a:latin typeface="+mn-lt"/>
            </a:endParaRPr>
          </a:p>
        </p:txBody>
      </p:sp>
      <p:pic>
        <p:nvPicPr>
          <p:cNvPr id="5" name="Picture 12" descr="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6000"/>
          </a:blip>
          <a:srcRect/>
          <a:stretch>
            <a:fillRect/>
          </a:stretch>
        </p:blipFill>
        <p:spPr>
          <a:xfrm>
            <a:off x="642938" y="1500188"/>
            <a:ext cx="3357562" cy="4973637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145_catalog портоной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4857750"/>
            <a:ext cx="84296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Rectangle 1"/>
          <p:cNvSpPr>
            <a:spLocks noChangeArrowheads="1"/>
          </p:cNvSpPr>
          <p:nvPr/>
        </p:nvSpPr>
        <p:spPr bwMode="auto">
          <a:xfrm>
            <a:off x="4214813" y="2000250"/>
            <a:ext cx="46434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b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Господствующим стал чёрный цвет, так понравившийся Испании, «в которой никогда не заходило солнце».</a:t>
            </a:r>
            <a:endParaRPr lang="ru-RU" b="1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 descr="8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/>
          <a:stretch>
            <a:fillRect/>
          </a:stretch>
        </p:blipFill>
        <p:spPr bwMode="auto">
          <a:xfrm>
            <a:off x="1357290" y="2500306"/>
            <a:ext cx="2357460" cy="41116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714348" y="1142984"/>
            <a:ext cx="4342911" cy="12280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41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БАРОККО (</a:t>
            </a:r>
            <a:r>
              <a:rPr lang="en-US" sz="41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XVII</a:t>
            </a:r>
            <a:r>
              <a:rPr lang="ru-RU" sz="41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Georgia" pitchFamily="18" charset="0"/>
              </a:rPr>
              <a:t>в.)</a:t>
            </a:r>
          </a:p>
        </p:txBody>
      </p:sp>
      <p:pic>
        <p:nvPicPr>
          <p:cNvPr id="6" name="Рисунок 5" descr="145_catalog портоной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4429125"/>
            <a:ext cx="947737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72125" y="285750"/>
            <a:ext cx="29083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 КОСТЮМА</a:t>
            </a:r>
            <a:endParaRPr lang="ru-RU" dirty="0">
              <a:latin typeface="+mn-lt"/>
            </a:endParaRPr>
          </a:p>
        </p:txBody>
      </p:sp>
      <p:sp>
        <p:nvSpPr>
          <p:cNvPr id="14342" name="Прямоугольник 10"/>
          <p:cNvSpPr>
            <a:spLocks noChangeArrowheads="1"/>
          </p:cNvSpPr>
          <p:nvPr/>
        </p:nvSpPr>
        <p:spPr bwMode="auto">
          <a:xfrm>
            <a:off x="4929188" y="1928813"/>
            <a:ext cx="3929062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Строгие формы испанской моды были побеждены, её контуры стали более прерывисты, исчезает «треугольник».  Драпировка учитывает свет, тень, блеск, движения и общую индивидуальность  того, кто её носит.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3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214282" y="500042"/>
            <a:ext cx="7929618" cy="500066"/>
          </a:xfr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C00000"/>
                </a:solidFill>
                <a:latin typeface="Georgia" pitchFamily="18" charset="0"/>
              </a:rPr>
              <a:t>РОКОКО (</a:t>
            </a:r>
            <a:r>
              <a:rPr lang="en-US" sz="6600" b="1" dirty="0" smtClean="0">
                <a:solidFill>
                  <a:srgbClr val="C00000"/>
                </a:solidFill>
                <a:latin typeface="Georgia" pitchFamily="18" charset="0"/>
              </a:rPr>
              <a:t>XVIII</a:t>
            </a:r>
            <a:r>
              <a:rPr lang="ru-RU" sz="6600" b="1" dirty="0" smtClean="0">
                <a:solidFill>
                  <a:srgbClr val="C00000"/>
                </a:solidFill>
                <a:latin typeface="Georgia" pitchFamily="18" charset="0"/>
              </a:rPr>
              <a:t>в.)</a:t>
            </a:r>
          </a:p>
        </p:txBody>
      </p:sp>
      <p:pic>
        <p:nvPicPr>
          <p:cNvPr id="5" name="Picture 12" descr="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48000"/>
          </a:blip>
          <a:srcRect/>
          <a:stretch>
            <a:fillRect/>
          </a:stretch>
        </p:blipFill>
        <p:spPr>
          <a:xfrm>
            <a:off x="357188" y="1285875"/>
            <a:ext cx="2808287" cy="45720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313" y="6357938"/>
            <a:ext cx="2303462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ИСТОРИЯ КОСТЮМА</a:t>
            </a:r>
            <a:endParaRPr lang="ru-RU" sz="1400" dirty="0">
              <a:latin typeface="+mn-lt"/>
            </a:endParaRPr>
          </a:p>
        </p:txBody>
      </p:sp>
      <p:pic>
        <p:nvPicPr>
          <p:cNvPr id="15365" name="Рисунок 7" descr="145_catalog портоной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4500563"/>
            <a:ext cx="947737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7" descr="http://www.etoya.ru/files/images/pub/part_0/13550/src/madam.jpg?746_6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357563"/>
            <a:ext cx="3571875" cy="2876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7" name="Прямоугольник 7"/>
          <p:cNvSpPr>
            <a:spLocks noChangeArrowheads="1"/>
          </p:cNvSpPr>
          <p:nvPr/>
        </p:nvSpPr>
        <p:spPr bwMode="auto">
          <a:xfrm>
            <a:off x="4786313" y="1500188"/>
            <a:ext cx="4143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Мода рококо ввела новые материалы: шелк и кружева, которые заменили бархат и металл.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695</TotalTime>
  <Words>299</Words>
  <Application>Microsoft Office PowerPoint</Application>
  <PresentationFormat>Экран (4:3)</PresentationFormat>
  <Paragraphs>44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Franklin Gothic Medium</vt:lpstr>
      <vt:lpstr>Franklin Gothic Book</vt:lpstr>
      <vt:lpstr>Wingdings 2</vt:lpstr>
      <vt:lpstr>Calibri</vt:lpstr>
      <vt:lpstr>Georgia</vt:lpstr>
      <vt:lpstr>Times New Roman</vt:lpstr>
      <vt:lpstr>Трек</vt:lpstr>
      <vt:lpstr>ИСТОРИЯ КОСТЮМА</vt:lpstr>
      <vt:lpstr>Презентация PowerPoint</vt:lpstr>
      <vt:lpstr>           </vt:lpstr>
      <vt:lpstr>ИСТОРИЯ КОСТЮМА</vt:lpstr>
      <vt:lpstr>Презентация PowerPoint</vt:lpstr>
      <vt:lpstr>Презентация PowerPoint</vt:lpstr>
      <vt:lpstr>РЕНЕССАНС (XVIв.) </vt:lpstr>
      <vt:lpstr>Презентация PowerPoint</vt:lpstr>
      <vt:lpstr>РОКОКО (XVIIIв.)</vt:lpstr>
      <vt:lpstr>АМПИР (XIXв.)</vt:lpstr>
      <vt:lpstr>XX век</vt:lpstr>
      <vt:lpstr>  21 век  </vt:lpstr>
      <vt:lpstr>Ученица 6 Б класса Сова Полина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КОСТЮМА</dc:title>
  <dc:creator>Ученик</dc:creator>
  <cp:lastModifiedBy>Admin</cp:lastModifiedBy>
  <cp:revision>80</cp:revision>
  <dcterms:created xsi:type="dcterms:W3CDTF">2011-04-21T10:16:10Z</dcterms:created>
  <dcterms:modified xsi:type="dcterms:W3CDTF">2015-05-01T19:52:52Z</dcterms:modified>
</cp:coreProperties>
</file>