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56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59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81B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D58B56-BDD2-42C4-BEE5-BE2375093AD4}" type="datetimeFigureOut">
              <a:rPr lang="ru-RU"/>
              <a:pPr>
                <a:defRPr/>
              </a:pPr>
              <a:t>23.02.2012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5E0B8B-9F10-42C2-AFF8-5B228069809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8E11EC-47A6-4043-A23D-1DAF2861C7B5}" type="datetimeFigureOut">
              <a:rPr lang="ru-RU"/>
              <a:pPr>
                <a:defRPr/>
              </a:pPr>
              <a:t>23.02.2012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29FB15-37A3-4B5B-B275-626A6E60F9A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5C5F92-26D3-4344-8C0A-13ABB3CF3A70}" type="datetimeFigureOut">
              <a:rPr lang="ru-RU"/>
              <a:pPr>
                <a:defRPr/>
              </a:pPr>
              <a:t>23.02.2012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AD292-4709-48E7-A826-24C1FBD3CB6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9A6EDB-2686-4DAE-87DB-1A79D3A283BE}" type="datetimeFigureOut">
              <a:rPr lang="ru-RU"/>
              <a:pPr>
                <a:defRPr/>
              </a:pPr>
              <a:t>23.02.2012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7E8E4F-A12A-4848-A0F3-64E8BFD1935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580AC8-8ABB-42B5-9B12-6350907B55B7}" type="datetimeFigureOut">
              <a:rPr lang="ru-RU"/>
              <a:pPr>
                <a:defRPr/>
              </a:pPr>
              <a:t>23.02.2012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3FAE7B-D6D5-4D90-BA46-150CA4F47B2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8D714-3DC5-47E0-A149-51270614622A}" type="datetimeFigureOut">
              <a:rPr lang="ru-RU"/>
              <a:pPr>
                <a:defRPr/>
              </a:pPr>
              <a:t>23.02.2012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AE6BE3-BFC5-42D6-8C65-E46049CAFB6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B6074C-403A-4E78-9E7E-8CE0C229E5B5}" type="datetimeFigureOut">
              <a:rPr lang="ru-RU"/>
              <a:pPr>
                <a:defRPr/>
              </a:pPr>
              <a:t>23.02.2012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F51CCB-FEDB-43CB-84C5-77F4FD1C5CB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EAE92C-4BB9-4516-AE97-73FC35FD1CC7}" type="datetimeFigureOut">
              <a:rPr lang="ru-RU"/>
              <a:pPr>
                <a:defRPr/>
              </a:pPr>
              <a:t>23.02.2012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775A7F-3514-4DDB-B51C-3F5E09868BB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0DC4A4-171F-45C1-8703-D902EFF95A88}" type="datetimeFigureOut">
              <a:rPr lang="ru-RU"/>
              <a:pPr>
                <a:defRPr/>
              </a:pPr>
              <a:t>23.02.2012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6A40C6-688A-44B6-BF93-3CE12CA112C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791058-83FF-4968-8017-06854A589206}" type="datetimeFigureOut">
              <a:rPr lang="ru-RU"/>
              <a:pPr>
                <a:defRPr/>
              </a:pPr>
              <a:t>23.02.2012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3B6B83-EC61-4F90-A74F-F397C6BB7FB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DDC1AB-4028-42DB-A1DF-75BCA6F25242}" type="datetimeFigureOut">
              <a:rPr lang="ru-RU"/>
              <a:pPr>
                <a:defRPr/>
              </a:pPr>
              <a:t>23.02.2012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7A1845-2AF8-470B-942A-FB368774336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B62C4C3-C1D4-4E84-946E-4CC878CD8B4C}" type="datetimeFigureOut">
              <a:rPr lang="ru-RU"/>
              <a:pPr>
                <a:defRPr/>
              </a:pPr>
              <a:t>23.02.2012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F700EB9-5FE7-4D0A-85DB-CAF3595A33E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detskiidosug.ru/risuem/images-1/risunok24.jpg" TargetMode="Externa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refrns.ru/human/people/33-mladency.html" TargetMode="External"/><Relationship Id="rId13" Type="http://schemas.openxmlformats.org/officeDocument/2006/relationships/hyperlink" Target="http://forum.hari-katha.org/lofiversion/index.php?t11118-4150.html" TargetMode="External"/><Relationship Id="rId3" Type="http://schemas.openxmlformats.org/officeDocument/2006/relationships/hyperlink" Target="http://ece.ru/blog/?q=%D1%81%D0%BE%D0%B1%D1%80%D0%B0%D0%BD%D0%B8%D0%B5&amp;in=tags" TargetMode="External"/><Relationship Id="rId7" Type="http://schemas.openxmlformats.org/officeDocument/2006/relationships/hyperlink" Target="http://besage.ru/lichnostnyj-rost/audioknigi/bratchenko-sl-psixologiya-lichnosti.html" TargetMode="External"/><Relationship Id="rId12" Type="http://schemas.openxmlformats.org/officeDocument/2006/relationships/hyperlink" Target="http://stolbtsy.net/news/" TargetMode="External"/><Relationship Id="rId2" Type="http://schemas.openxmlformats.org/officeDocument/2006/relationships/hyperlink" Target="http://www.moyareklama.ru/%D0%9E%D1%80%D0%B5%D0%BB/%D0%BD%D0%BE%D0%B2%D0%BE%D1%81%D1%82%D0%B8/96847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litzona.net/show_54242.php" TargetMode="External"/><Relationship Id="rId11" Type="http://schemas.openxmlformats.org/officeDocument/2006/relationships/hyperlink" Target="http://touchmytalala.beon.ru/18985-821-test-test-na-kartinki-mnogo-mnog.zhtml" TargetMode="External"/><Relationship Id="rId5" Type="http://schemas.openxmlformats.org/officeDocument/2006/relationships/hyperlink" Target="http://whoyougle.ru/texts/anonymous-werewolves-society" TargetMode="External"/><Relationship Id="rId10" Type="http://schemas.openxmlformats.org/officeDocument/2006/relationships/hyperlink" Target="http://demiart.ru/forum/index.php?showtopic=6253&amp;hl=%E7%E0%E2%E5%F0%ED%F3%F2%FB%E9&amp;st=600" TargetMode="External"/><Relationship Id="rId4" Type="http://schemas.openxmlformats.org/officeDocument/2006/relationships/hyperlink" Target="http://planeta.rambler.ru/users/vk29101991/friends/" TargetMode="External"/><Relationship Id="rId9" Type="http://schemas.openxmlformats.org/officeDocument/2006/relationships/hyperlink" Target="http://peachonka.ru/2010/03/page/16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797300"/>
          </a:xfrm>
        </p:spPr>
        <p:txBody>
          <a:bodyPr/>
          <a:lstStyle/>
          <a:p>
            <a:pPr eaLnBrk="1" hangingPunct="1"/>
            <a:r>
              <a:rPr lang="ru-RU" b="1" smtClean="0"/>
              <a:t>Индивид, индивидуальность, личность</a:t>
            </a:r>
            <a:endParaRPr lang="ru-RU" smtClean="0"/>
          </a:p>
        </p:txBody>
      </p:sp>
      <p:sp>
        <p:nvSpPr>
          <p:cNvPr id="3" name="Рамка 2"/>
          <p:cNvSpPr/>
          <p:nvPr/>
        </p:nvSpPr>
        <p:spPr>
          <a:xfrm>
            <a:off x="0" y="0"/>
            <a:ext cx="9144000" cy="6858000"/>
          </a:xfrm>
          <a:prstGeom prst="fram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052" name="Picture 3" descr="C:\Users\Владелец\Desktop\Nekakvs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88" y="2928938"/>
            <a:ext cx="5143500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Владелец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88" y="928688"/>
            <a:ext cx="7358062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1500188" y="1428750"/>
            <a:ext cx="3357562" cy="2486025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3857625" y="1500188"/>
            <a:ext cx="3143250" cy="2486025"/>
          </a:xfrm>
          <a:prstGeom prst="ellipse">
            <a:avLst/>
          </a:prstGeom>
          <a:solidFill>
            <a:schemeClr val="accent2">
              <a:lumMod val="40000"/>
              <a:lumOff val="60000"/>
              <a:alpha val="32941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571605" y="2071678"/>
            <a:ext cx="2643205" cy="107721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индивидуальность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429124" y="2285992"/>
            <a:ext cx="3071833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личность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857224" y="4500570"/>
            <a:ext cx="7500990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solidFill>
                  <a:srgbClr val="FF0000"/>
                </a:solidFill>
                <a:latin typeface="+mn-lt"/>
                <a:cs typeface="+mn-cs"/>
              </a:rPr>
              <a:t>свойства личности, которые составляют основу ее индивидуальности. </a:t>
            </a:r>
            <a:endParaRPr lang="ru-RU" sz="3200" b="1" i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8" name="Стрелка вверх 7"/>
          <p:cNvSpPr/>
          <p:nvPr/>
        </p:nvSpPr>
        <p:spPr>
          <a:xfrm>
            <a:off x="4143375" y="2928938"/>
            <a:ext cx="484188" cy="1643062"/>
          </a:xfrm>
          <a:prstGeom prst="up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0" name="Скругленная прямоугольная выноска 9"/>
          <p:cNvSpPr/>
          <p:nvPr/>
        </p:nvSpPr>
        <p:spPr>
          <a:xfrm>
            <a:off x="6000750" y="214313"/>
            <a:ext cx="2357438" cy="1041400"/>
          </a:xfrm>
          <a:prstGeom prst="wedgeRoundRectCallout">
            <a:avLst>
              <a:gd name="adj1" fmla="val -26730"/>
              <a:gd name="adj2" fmla="val 124946"/>
              <a:gd name="adj3" fmla="val 16667"/>
            </a:avLst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1275" name="TextBox 10"/>
          <p:cNvSpPr txBox="1">
            <a:spLocks noChangeArrowheads="1"/>
          </p:cNvSpPr>
          <p:nvPr/>
        </p:nvSpPr>
        <p:spPr bwMode="auto">
          <a:xfrm>
            <a:off x="6000750" y="142875"/>
            <a:ext cx="25717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chemeClr val="bg1"/>
                </a:solidFill>
                <a:latin typeface="Calibri" pitchFamily="34" charset="0"/>
              </a:rPr>
              <a:t> свойства, которые </a:t>
            </a:r>
          </a:p>
          <a:p>
            <a:r>
              <a:rPr lang="ru-RU" b="1">
                <a:solidFill>
                  <a:schemeClr val="bg1"/>
                </a:solidFill>
                <a:latin typeface="Calibri" pitchFamily="34" charset="0"/>
              </a:rPr>
              <a:t>являются социально </a:t>
            </a:r>
          </a:p>
          <a:p>
            <a:r>
              <a:rPr lang="ru-RU" b="1">
                <a:solidFill>
                  <a:schemeClr val="bg1"/>
                </a:solidFill>
                <a:latin typeface="Calibri" pitchFamily="34" charset="0"/>
              </a:rPr>
              <a:t>типичными </a:t>
            </a:r>
          </a:p>
        </p:txBody>
      </p:sp>
      <p:sp>
        <p:nvSpPr>
          <p:cNvPr id="12" name="Скругленная прямоугольная выноска 11"/>
          <p:cNvSpPr/>
          <p:nvPr/>
        </p:nvSpPr>
        <p:spPr>
          <a:xfrm flipH="1">
            <a:off x="285750" y="142875"/>
            <a:ext cx="3143250" cy="1041400"/>
          </a:xfrm>
          <a:prstGeom prst="wedgeRoundRectCallout">
            <a:avLst>
              <a:gd name="adj1" fmla="val -30058"/>
              <a:gd name="adj2" fmla="val 111286"/>
              <a:gd name="adj3" fmla="val 16667"/>
            </a:avLst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свойства, характеризующие человека как биологический организм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813" y="857250"/>
            <a:ext cx="7358062" cy="50006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/>
              <a:t>      Структура личности — специфическая организация качеств, способностей, мотивов, ценностей, присущих данному индивиду, образующая его неповторимую личность в различных проявлениях.</a:t>
            </a:r>
            <a:endParaRPr lang="ru-RU" b="1" i="1" dirty="0"/>
          </a:p>
        </p:txBody>
      </p:sp>
      <p:sp>
        <p:nvSpPr>
          <p:cNvPr id="3" name="Рамка 2"/>
          <p:cNvSpPr/>
          <p:nvPr/>
        </p:nvSpPr>
        <p:spPr>
          <a:xfrm>
            <a:off x="0" y="0"/>
            <a:ext cx="9144000" cy="6858000"/>
          </a:xfrm>
          <a:prstGeom prst="fram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амка 2"/>
          <p:cNvSpPr/>
          <p:nvPr/>
        </p:nvSpPr>
        <p:spPr>
          <a:xfrm>
            <a:off x="0" y="0"/>
            <a:ext cx="9144000" cy="6858000"/>
          </a:xfrm>
          <a:prstGeom prst="fram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соотношении социального и биологического (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50" y="274638"/>
            <a:ext cx="74295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u="sng" dirty="0" smtClean="0"/>
              <a:t>Соотношение социального и биологического </a:t>
            </a:r>
            <a:endParaRPr lang="ru-RU" b="1" i="1" u="sng" dirty="0"/>
          </a:p>
        </p:txBody>
      </p:sp>
      <p:pic>
        <p:nvPicPr>
          <p:cNvPr id="13316" name="Рисунок 3" descr="http://www.prosv.ru/ebooks/Bogolubov_Obwestvozn_10_Ucheb/images/296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50" y="1571625"/>
            <a:ext cx="5357813" cy="450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4339" name="Рисунок 2" descr="http://www.prosv.ru/ebooks/Bogolubov_Obwestvozn_10_Ucheb/images/296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813" y="857250"/>
            <a:ext cx="542925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Rectangle 1"/>
          <p:cNvSpPr>
            <a:spLocks noChangeArrowheads="1"/>
          </p:cNvSpPr>
          <p:nvPr/>
        </p:nvSpPr>
        <p:spPr bwMode="auto">
          <a:xfrm>
            <a:off x="928688" y="142875"/>
            <a:ext cx="82153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800" b="1" i="1" u="sng">
                <a:latin typeface="Calibri" pitchFamily="34" charset="0"/>
                <a:cs typeface="Times New Roman" pitchFamily="18" charset="0"/>
              </a:rPr>
              <a:t>Уровни рассмотрения и проявления личности</a:t>
            </a:r>
            <a:r>
              <a:rPr lang="ru-RU" sz="2400" b="1" i="1" u="sng">
                <a:latin typeface="Calibri" pitchFamily="34" charset="0"/>
                <a:cs typeface="Times New Roman" pitchFamily="18" charset="0"/>
              </a:rPr>
              <a:t>:</a:t>
            </a:r>
            <a:endParaRPr lang="ru-RU" b="1" i="1" u="sng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 descr="http://im5-tub.yandex.net/i?id=174756814-11-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75" y="3557588"/>
            <a:ext cx="2500313" cy="240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2" descr="Картинка 6 из 260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0125" y="928688"/>
            <a:ext cx="2287588" cy="3167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57224" y="0"/>
            <a:ext cx="7429551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Структура личности по З.Фрейду</a:t>
            </a:r>
          </a:p>
        </p:txBody>
      </p:sp>
      <p:sp>
        <p:nvSpPr>
          <p:cNvPr id="15366" name="Прямоугольник 5"/>
          <p:cNvSpPr>
            <a:spLocks noChangeArrowheads="1"/>
          </p:cNvSpPr>
          <p:nvPr/>
        </p:nvSpPr>
        <p:spPr bwMode="auto">
          <a:xfrm>
            <a:off x="857250" y="4143375"/>
            <a:ext cx="342900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«принцип удовольствия» примитивные, инстинктивные и врожденные аспекты личности, нечто темное, биологическое, хаотичное, не знающее законов, не подчиняющееся правилам.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857225" y="3214686"/>
            <a:ext cx="1357321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ИД</a:t>
            </a:r>
          </a:p>
        </p:txBody>
      </p:sp>
      <p:sp>
        <p:nvSpPr>
          <p:cNvPr id="15368" name="Прямоугольник 7"/>
          <p:cNvSpPr>
            <a:spLocks noChangeArrowheads="1"/>
          </p:cNvSpPr>
          <p:nvPr/>
        </p:nvSpPr>
        <p:spPr bwMode="auto">
          <a:xfrm>
            <a:off x="4429125" y="928688"/>
            <a:ext cx="3857625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     (от лат. «я») — это часть психики, ответственная за принятие решений. Эго стремится выразить и удовлетворить желания Ид в соответствии с ограничениями, налагаемыми внешним миром. </a:t>
            </a:r>
          </a:p>
          <a:p>
            <a:endParaRPr lang="ru-RU">
              <a:latin typeface="Calibri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928926" y="857232"/>
            <a:ext cx="1714512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ЭГО</a:t>
            </a:r>
          </a:p>
        </p:txBody>
      </p:sp>
      <p:sp>
        <p:nvSpPr>
          <p:cNvPr id="15370" name="Прямоугольник 9"/>
          <p:cNvSpPr>
            <a:spLocks noChangeArrowheads="1"/>
          </p:cNvSpPr>
          <p:nvPr/>
        </p:nvSpPr>
        <p:spPr bwMode="auto">
          <a:xfrm>
            <a:off x="4429125" y="2571750"/>
            <a:ext cx="378618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 «исполнительный орган»  личности: областью протекания интеллектуальных процессов и решения проблем.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361555" y="6000768"/>
            <a:ext cx="4420890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Супер - ЭГО</a:t>
            </a:r>
          </a:p>
        </p:txBody>
      </p:sp>
      <p:sp>
        <p:nvSpPr>
          <p:cNvPr id="4" name="Скругленная прямоугольная выноска 3"/>
          <p:cNvSpPr/>
          <p:nvPr/>
        </p:nvSpPr>
        <p:spPr>
          <a:xfrm rot="20600501">
            <a:off x="598488" y="901700"/>
            <a:ext cx="3573462" cy="3725863"/>
          </a:xfrm>
          <a:prstGeom prst="wedgeRoundRectCallout">
            <a:avLst>
              <a:gd name="adj1" fmla="val -21037"/>
              <a:gd name="adj2" fmla="val 8122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</a:rPr>
              <a:t>СОВЕСТЬ </a:t>
            </a:r>
            <a:r>
              <a:rPr lang="ru-RU" sz="2400" b="1" i="1" dirty="0"/>
              <a:t>- включает способность к критической самооценке, наличие моральных запретов и возникновение чувства вины </a:t>
            </a:r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 rot="636178">
            <a:off x="4765675" y="727075"/>
            <a:ext cx="3849688" cy="3978275"/>
          </a:xfrm>
          <a:prstGeom prst="wedgeRoundRectCallout">
            <a:avLst>
              <a:gd name="adj1" fmla="val -27426"/>
              <a:gd name="adj2" fmla="val 8511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</a:rPr>
              <a:t>ЭГО – идеал</a:t>
            </a:r>
            <a:r>
              <a:rPr lang="ru-RU" sz="2000" b="1" i="1" dirty="0"/>
              <a:t>. Он формируется из того, что окружающие одобряют или высоко ценят в человеке; он ведет к выбору для себя высоких стандартов, которым следует соответствовать. И если цель достигнута, это вызывает чувство самоуважения и гордости. </a:t>
            </a:r>
          </a:p>
        </p:txBody>
      </p:sp>
      <p:pic>
        <p:nvPicPr>
          <p:cNvPr id="16390" name="Picture 2" descr="C:\Users\Владелец\Desktop\iCAZKKXU3.jpg"/>
          <p:cNvPicPr>
            <a:picLocks noChangeAspect="1" noChangeArrowheads="1"/>
          </p:cNvPicPr>
          <p:nvPr/>
        </p:nvPicPr>
        <p:blipFill>
          <a:blip r:embed="rId2" cstate="print"/>
          <a:srcRect t="735"/>
          <a:stretch>
            <a:fillRect/>
          </a:stretch>
        </p:blipFill>
        <p:spPr bwMode="auto">
          <a:xfrm>
            <a:off x="285750" y="4714875"/>
            <a:ext cx="1785938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3" descr="C:\Users\Владелец\Desktop\SZ8J32IT.jpg"/>
          <p:cNvPicPr>
            <a:picLocks noChangeAspect="1" noChangeArrowheads="1"/>
          </p:cNvPicPr>
          <p:nvPr/>
        </p:nvPicPr>
        <p:blipFill>
          <a:blip r:embed="rId3" cstate="print"/>
          <a:srcRect l="5669"/>
          <a:stretch>
            <a:fillRect/>
          </a:stretch>
        </p:blipFill>
        <p:spPr bwMode="auto">
          <a:xfrm>
            <a:off x="6643688" y="4857750"/>
            <a:ext cx="2286000" cy="170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7411" name="Прямоугольник 3"/>
          <p:cNvSpPr>
            <a:spLocks noChangeArrowheads="1"/>
          </p:cNvSpPr>
          <p:nvPr/>
        </p:nvSpPr>
        <p:spPr bwMode="auto">
          <a:xfrm>
            <a:off x="785813" y="0"/>
            <a:ext cx="771525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      </a:t>
            </a:r>
            <a:r>
              <a:rPr lang="ru-RU" sz="2400" b="1">
                <a:latin typeface="Calibri" pitchFamily="34" charset="0"/>
              </a:rPr>
              <a:t>Супер-Эго считается сформировавшимся, когда родительский контроль заменяется самоконтролем. </a:t>
            </a:r>
            <a:endParaRPr lang="ru-RU" b="1">
              <a:latin typeface="Calibri" pitchFamily="34" charset="0"/>
            </a:endParaRPr>
          </a:p>
        </p:txBody>
      </p:sp>
      <p:sp>
        <p:nvSpPr>
          <p:cNvPr id="17412" name="Прямоугольник 4"/>
          <p:cNvSpPr>
            <a:spLocks noChangeArrowheads="1"/>
          </p:cNvSpPr>
          <p:nvPr/>
        </p:nvSpPr>
        <p:spPr bwMode="auto">
          <a:xfrm>
            <a:off x="928688" y="857250"/>
            <a:ext cx="2857500" cy="501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Calibri" pitchFamily="34" charset="0"/>
              </a:rPr>
              <a:t> </a:t>
            </a:r>
            <a:r>
              <a:rPr lang="ru-RU" sz="2000" b="1" i="1">
                <a:latin typeface="Calibri" pitchFamily="34" charset="0"/>
              </a:rPr>
              <a:t>Супер-Эго</a:t>
            </a:r>
            <a:r>
              <a:rPr lang="ru-RU" sz="2000" i="1">
                <a:latin typeface="Calibri" pitchFamily="34" charset="0"/>
              </a:rPr>
              <a:t>, пытаясь полностью затормозить любые общественно осуждаемые импульсы со стороны </a:t>
            </a:r>
            <a:r>
              <a:rPr lang="ru-RU" sz="2000" b="1" i="1">
                <a:latin typeface="Calibri" pitchFamily="34" charset="0"/>
              </a:rPr>
              <a:t>Ид</a:t>
            </a:r>
            <a:r>
              <a:rPr lang="ru-RU" sz="2000" i="1">
                <a:latin typeface="Calibri" pitchFamily="34" charset="0"/>
              </a:rPr>
              <a:t>, пытается направлять человека к абсолютному совершенству в мыслях, словах и поступках. Пытается убедить </a:t>
            </a:r>
            <a:r>
              <a:rPr lang="ru-RU" sz="2000" b="1" i="1">
                <a:latin typeface="Calibri" pitchFamily="34" charset="0"/>
              </a:rPr>
              <a:t>Эго</a:t>
            </a:r>
            <a:r>
              <a:rPr lang="ru-RU" sz="2000" i="1">
                <a:latin typeface="Calibri" pitchFamily="34" charset="0"/>
              </a:rPr>
              <a:t> в преимуществе идеалистических целей над реалистическими. </a:t>
            </a:r>
          </a:p>
        </p:txBody>
      </p:sp>
      <p:pic>
        <p:nvPicPr>
          <p:cNvPr id="17413" name="Picture 2" descr="C:\Users\Владелец\Desktop\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8" y="1571625"/>
            <a:ext cx="4405312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Прямоугольник 1"/>
          <p:cNvSpPr>
            <a:spLocks noChangeArrowheads="1"/>
          </p:cNvSpPr>
          <p:nvPr/>
        </p:nvSpPr>
        <p:spPr bwMode="auto">
          <a:xfrm>
            <a:off x="428625" y="1857375"/>
            <a:ext cx="7643813" cy="784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  <a:hlinkClick r:id="rId2"/>
              </a:rPr>
              <a:t>http://www.moyareklama.ru/%D0%9E%D1%80%D0%B5%D0%BB/%D0%BD%D0%BE%D0%B2%D0%BE%D1%81%D1%82%D0%B8/96847</a:t>
            </a:r>
            <a:endParaRPr lang="ru-RU">
              <a:latin typeface="Calibri" pitchFamily="34" charset="0"/>
            </a:endParaRPr>
          </a:p>
          <a:p>
            <a:r>
              <a:rPr lang="en-US">
                <a:latin typeface="Calibri" pitchFamily="34" charset="0"/>
                <a:hlinkClick r:id="rId3"/>
              </a:rPr>
              <a:t>http://ece.ru/blog/?q=%D1%81%D0%BE%D0%B1%D1%80%D0%B0%D0%BD%D0%B8%D0%B5&amp;in=tags</a:t>
            </a:r>
            <a:endParaRPr lang="ru-RU">
              <a:latin typeface="Calibri" pitchFamily="34" charset="0"/>
            </a:endParaRPr>
          </a:p>
          <a:p>
            <a:r>
              <a:rPr lang="en-US">
                <a:latin typeface="Calibri" pitchFamily="34" charset="0"/>
                <a:hlinkClick r:id="rId4"/>
              </a:rPr>
              <a:t>http://planeta.rambler.ru/users/vk29101991/friends/</a:t>
            </a:r>
            <a:endParaRPr lang="ru-RU">
              <a:latin typeface="Calibri" pitchFamily="34" charset="0"/>
            </a:endParaRPr>
          </a:p>
          <a:p>
            <a:r>
              <a:rPr lang="en-US">
                <a:latin typeface="Calibri" pitchFamily="34" charset="0"/>
                <a:hlinkClick r:id="rId5"/>
              </a:rPr>
              <a:t>http://whoyougle.ru/texts/anonymous-werewolves-society</a:t>
            </a:r>
            <a:endParaRPr lang="ru-RU">
              <a:latin typeface="Calibri" pitchFamily="34" charset="0"/>
            </a:endParaRPr>
          </a:p>
          <a:p>
            <a:r>
              <a:rPr lang="en-US">
                <a:latin typeface="Calibri" pitchFamily="34" charset="0"/>
                <a:hlinkClick r:id="rId6"/>
              </a:rPr>
              <a:t>http://litzona.net/show_54242.php</a:t>
            </a:r>
            <a:endParaRPr lang="ru-RU">
              <a:latin typeface="Calibri" pitchFamily="34" charset="0"/>
            </a:endParaRPr>
          </a:p>
          <a:p>
            <a:r>
              <a:rPr lang="en-US">
                <a:latin typeface="Calibri" pitchFamily="34" charset="0"/>
                <a:hlinkClick r:id="rId7"/>
              </a:rPr>
              <a:t>http://besage.ru/lichnostnyj-rost/audioknigi/bratchenko-sl-psixologiya-lichnosti.html</a:t>
            </a:r>
            <a:endParaRPr lang="ru-RU">
              <a:latin typeface="Calibri" pitchFamily="34" charset="0"/>
            </a:endParaRPr>
          </a:p>
          <a:p>
            <a:r>
              <a:rPr lang="en-US">
                <a:latin typeface="Calibri" pitchFamily="34" charset="0"/>
                <a:hlinkClick r:id="rId8"/>
              </a:rPr>
              <a:t>http://www.refrns.ru/human/people/33-mladency.html</a:t>
            </a:r>
            <a:endParaRPr lang="ru-RU">
              <a:latin typeface="Calibri" pitchFamily="34" charset="0"/>
            </a:endParaRPr>
          </a:p>
          <a:p>
            <a:r>
              <a:rPr lang="en-US">
                <a:latin typeface="Calibri" pitchFamily="34" charset="0"/>
                <a:hlinkClick r:id="rId9"/>
              </a:rPr>
              <a:t>http://peachonka.ru/2010/03/page/16/</a:t>
            </a:r>
            <a:endParaRPr lang="ru-RU">
              <a:latin typeface="Calibri" pitchFamily="34" charset="0"/>
            </a:endParaRPr>
          </a:p>
          <a:p>
            <a:r>
              <a:rPr lang="en-US">
                <a:latin typeface="Calibri" pitchFamily="34" charset="0"/>
                <a:hlinkClick r:id="rId10"/>
              </a:rPr>
              <a:t>http://demiart.ru/forum/index.php?showtopic=6253&amp;hl=%E7%E0%E2%E5%F0%ED%F3%F2%FB%E9&amp;st=600</a:t>
            </a:r>
            <a:endParaRPr lang="ru-RU">
              <a:latin typeface="Calibri" pitchFamily="34" charset="0"/>
            </a:endParaRPr>
          </a:p>
          <a:p>
            <a:r>
              <a:rPr lang="en-US">
                <a:latin typeface="Calibri" pitchFamily="34" charset="0"/>
                <a:hlinkClick r:id="rId11"/>
              </a:rPr>
              <a:t>http://touchmytalala.beon.ru/18985-821-test-test-na-kartinki-mnogo-mnog.zhtml</a:t>
            </a:r>
            <a:endParaRPr lang="ru-RU">
              <a:latin typeface="Calibri" pitchFamily="34" charset="0"/>
            </a:endParaRPr>
          </a:p>
          <a:p>
            <a:r>
              <a:rPr lang="en-US">
                <a:latin typeface="Calibri" pitchFamily="34" charset="0"/>
                <a:hlinkClick r:id="rId12"/>
              </a:rPr>
              <a:t>http://stolbtsy.net/news/</a:t>
            </a:r>
            <a:endParaRPr lang="ru-RU">
              <a:latin typeface="Calibri" pitchFamily="34" charset="0"/>
            </a:endParaRPr>
          </a:p>
          <a:p>
            <a:r>
              <a:rPr lang="en-US">
                <a:latin typeface="Calibri" pitchFamily="34" charset="0"/>
                <a:hlinkClick r:id="rId13"/>
              </a:rPr>
              <a:t>http://forum.hari-katha.org/lofiversion/index.php?t11118-4150.html</a:t>
            </a:r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</p:txBody>
      </p:sp>
      <p:sp>
        <p:nvSpPr>
          <p:cNvPr id="18435" name="TextBox 2"/>
          <p:cNvSpPr txBox="1">
            <a:spLocks noChangeArrowheads="1"/>
          </p:cNvSpPr>
          <p:nvPr/>
        </p:nvSpPr>
        <p:spPr bwMode="auto">
          <a:xfrm>
            <a:off x="642938" y="785813"/>
            <a:ext cx="55610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Литература: Боголюбов Л.Н. Обществознание 10 класс</a:t>
            </a:r>
          </a:p>
          <a:p>
            <a:r>
              <a:rPr lang="ru-RU">
                <a:latin typeface="Calibri" pitchFamily="34" charset="0"/>
              </a:rPr>
              <a:t>М., «Просвещение», 2008 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63" y="4406900"/>
            <a:ext cx="7423150" cy="136207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i="1" dirty="0" smtClean="0"/>
              <a:t> Личность: три основных подхода к ее трактовке.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43000" y="642938"/>
            <a:ext cx="6643688" cy="32861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</a:rPr>
              <a:t>1) </a:t>
            </a:r>
            <a:r>
              <a:rPr lang="ru-RU" sz="4400" b="1" i="1" dirty="0" smtClean="0">
                <a:solidFill>
                  <a:schemeClr val="accent2">
                    <a:lumMod val="75000"/>
                  </a:schemeClr>
                </a:solidFill>
              </a:rPr>
              <a:t>антропологический;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400" b="1" i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</a:rPr>
              <a:t>2) </a:t>
            </a:r>
            <a:r>
              <a:rPr lang="ru-RU" sz="4400" b="1" i="1" dirty="0" smtClean="0">
                <a:solidFill>
                  <a:schemeClr val="accent2">
                    <a:lumMod val="75000"/>
                  </a:schemeClr>
                </a:solidFill>
              </a:rPr>
              <a:t>социологический;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400" b="1" i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</a:rPr>
              <a:t>3) </a:t>
            </a:r>
            <a:r>
              <a:rPr lang="ru-RU" sz="4400" b="1" i="1" dirty="0" smtClean="0">
                <a:solidFill>
                  <a:schemeClr val="accent2">
                    <a:lumMod val="75000"/>
                  </a:schemeClr>
                </a:solidFill>
              </a:rPr>
              <a:t>персоналистический.</a:t>
            </a:r>
            <a:endParaRPr lang="ru-RU" sz="4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Рамка 3"/>
          <p:cNvSpPr/>
          <p:nvPr/>
        </p:nvSpPr>
        <p:spPr>
          <a:xfrm>
            <a:off x="0" y="0"/>
            <a:ext cx="9144000" cy="6858000"/>
          </a:xfrm>
          <a:prstGeom prst="fram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Рамка 11"/>
          <p:cNvSpPr/>
          <p:nvPr/>
        </p:nvSpPr>
        <p:spPr>
          <a:xfrm>
            <a:off x="0" y="0"/>
            <a:ext cx="9144000" cy="6858000"/>
          </a:xfrm>
          <a:prstGeom prst="fram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099" name="Рисунок 2"/>
          <p:cNvSpPr>
            <a:spLocks noGrp="1" noTextEdit="1"/>
          </p:cNvSpPr>
          <p:nvPr>
            <p:ph type="pic" idx="1"/>
          </p:nvPr>
        </p:nvSpPr>
        <p:spPr>
          <a:xfrm>
            <a:off x="1928813" y="571500"/>
            <a:ext cx="5486400" cy="4114800"/>
          </a:xfrm>
        </p:spPr>
      </p:sp>
      <p:pic>
        <p:nvPicPr>
          <p:cNvPr id="4100" name="Picture 2" descr="C:\Users\Владелец\Desktop\ide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75" y="428625"/>
            <a:ext cx="5762625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Заголовок 1"/>
          <p:cNvSpPr>
            <a:spLocks noGrp="1"/>
          </p:cNvSpPr>
          <p:nvPr>
            <p:ph type="title"/>
          </p:nvPr>
        </p:nvSpPr>
        <p:spPr>
          <a:xfrm>
            <a:off x="2786063" y="4500563"/>
            <a:ext cx="5357812" cy="714375"/>
          </a:xfrm>
        </p:spPr>
        <p:txBody>
          <a:bodyPr/>
          <a:lstStyle/>
          <a:p>
            <a:pPr eaLnBrk="1" hangingPunct="1"/>
            <a:r>
              <a:rPr lang="ru-RU" sz="4000" i="1" smtClean="0"/>
              <a:t>антропологический</a:t>
            </a:r>
            <a:endParaRPr lang="ru-RU" sz="4000" smtClean="0"/>
          </a:p>
        </p:txBody>
      </p:sp>
      <p:sp>
        <p:nvSpPr>
          <p:cNvPr id="4102" name="Текст 3"/>
          <p:cNvSpPr>
            <a:spLocks noGrp="1"/>
          </p:cNvSpPr>
          <p:nvPr>
            <p:ph type="body" sz="half" idx="2"/>
          </p:nvPr>
        </p:nvSpPr>
        <p:spPr>
          <a:xfrm>
            <a:off x="2714625" y="5214938"/>
            <a:ext cx="5715000" cy="957262"/>
          </a:xfrm>
        </p:spPr>
        <p:txBody>
          <a:bodyPr/>
          <a:lstStyle/>
          <a:p>
            <a:pPr eaLnBrk="1" hangingPunct="1"/>
            <a:r>
              <a:rPr lang="ru-RU" sz="2400" b="1" i="1" smtClean="0"/>
              <a:t> представление о личности как о носителе общечеловеческих свойств.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361555" y="785794"/>
            <a:ext cx="1567503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Я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857619" y="857232"/>
            <a:ext cx="1714513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как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072066" y="642918"/>
            <a:ext cx="2928957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ты</a:t>
            </a:r>
          </a:p>
        </p:txBody>
      </p:sp>
      <p:sp>
        <p:nvSpPr>
          <p:cNvPr id="10" name="Скругленная прямоугольная выноска 9"/>
          <p:cNvSpPr/>
          <p:nvPr/>
        </p:nvSpPr>
        <p:spPr>
          <a:xfrm>
            <a:off x="285750" y="1643063"/>
            <a:ext cx="2071688" cy="1285875"/>
          </a:xfrm>
          <a:prstGeom prst="wedgeRoundRectCallout">
            <a:avLst>
              <a:gd name="adj1" fmla="val -48790"/>
              <a:gd name="adj2" fmla="val 168422"/>
              <a:gd name="adj3" fmla="val 16667"/>
            </a:avLst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/>
              <a:t>Л. Фейербах: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/>
              <a:t>Личность – продукт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/>
              <a:t>природы.</a:t>
            </a:r>
          </a:p>
        </p:txBody>
      </p:sp>
      <p:pic>
        <p:nvPicPr>
          <p:cNvPr id="4107" name="Picture 3" descr="C:\Users\Владелец\Desktop\iCA4IWUD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8" y="4021138"/>
            <a:ext cx="1928812" cy="248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857250" y="4800600"/>
            <a:ext cx="6421438" cy="566738"/>
          </a:xfrm>
        </p:spPr>
        <p:txBody>
          <a:bodyPr/>
          <a:lstStyle/>
          <a:p>
            <a:pPr eaLnBrk="1" hangingPunct="1"/>
            <a:r>
              <a:rPr lang="ru-RU" sz="3600" i="1" smtClean="0"/>
              <a:t>социологический</a:t>
            </a:r>
            <a:endParaRPr lang="ru-RU" sz="3600" smtClean="0"/>
          </a:p>
        </p:txBody>
      </p:sp>
      <p:sp>
        <p:nvSpPr>
          <p:cNvPr id="5" name="Рамка 4"/>
          <p:cNvSpPr/>
          <p:nvPr/>
        </p:nvSpPr>
        <p:spPr>
          <a:xfrm>
            <a:off x="0" y="0"/>
            <a:ext cx="9144000" cy="6858000"/>
          </a:xfrm>
          <a:prstGeom prst="fram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124" name="Текст 3"/>
          <p:cNvSpPr>
            <a:spLocks noGrp="1"/>
          </p:cNvSpPr>
          <p:nvPr>
            <p:ph type="body" sz="half" idx="2"/>
          </p:nvPr>
        </p:nvSpPr>
        <p:spPr>
          <a:xfrm>
            <a:off x="857250" y="5367338"/>
            <a:ext cx="7429500" cy="804862"/>
          </a:xfrm>
        </p:spPr>
        <p:txBody>
          <a:bodyPr/>
          <a:lstStyle/>
          <a:p>
            <a:pPr eaLnBrk="1" hangingPunct="1"/>
            <a:r>
              <a:rPr lang="ru-RU" sz="2000" b="1" smtClean="0"/>
              <a:t>личность рассматривается преимущественно как объект и продукт социальных отношений. (Э. Дюркгейм)</a:t>
            </a:r>
          </a:p>
        </p:txBody>
      </p:sp>
      <p:sp>
        <p:nvSpPr>
          <p:cNvPr id="5125" name="TextBox 5"/>
          <p:cNvSpPr txBox="1">
            <a:spLocks noChangeArrowheads="1"/>
          </p:cNvSpPr>
          <p:nvPr/>
        </p:nvSpPr>
        <p:spPr bwMode="auto">
          <a:xfrm>
            <a:off x="5214938" y="1000125"/>
            <a:ext cx="2928937" cy="434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>
                <a:latin typeface="Calibri" pitchFamily="34" charset="0"/>
              </a:rPr>
              <a:t>Ролевая теория личности -  представлений о личности как системе ролевого поведения под влиянием социальных ожиданий.</a:t>
            </a:r>
          </a:p>
          <a:p>
            <a:r>
              <a:rPr lang="ru-RU" sz="2400" b="1" i="1">
                <a:latin typeface="Calibri" pitchFamily="34" charset="0"/>
              </a:rPr>
              <a:t>(Т. Парсонс) </a:t>
            </a:r>
          </a:p>
          <a:p>
            <a:endParaRPr lang="ru-RU">
              <a:latin typeface="Calibri" pitchFamily="34" charset="0"/>
            </a:endParaRPr>
          </a:p>
          <a:p>
            <a:endParaRPr lang="ru-RU">
              <a:latin typeface="Calibri" pitchFamily="34" charset="0"/>
            </a:endParaRPr>
          </a:p>
        </p:txBody>
      </p:sp>
      <p:pic>
        <p:nvPicPr>
          <p:cNvPr id="5126" name="Picture 2" descr="C:\Users\Владелец\Desktop\0_1de60_e31547ab_XL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11589" r="11589"/>
          <a:stretch>
            <a:fillRect/>
          </a:stretch>
        </p:blipFill>
        <p:spPr>
          <a:xfrm>
            <a:off x="857250" y="928688"/>
            <a:ext cx="4214813" cy="37988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2643188" y="4800600"/>
            <a:ext cx="4635500" cy="566738"/>
          </a:xfrm>
        </p:spPr>
        <p:txBody>
          <a:bodyPr/>
          <a:lstStyle/>
          <a:p>
            <a:pPr eaLnBrk="1" hangingPunct="1"/>
            <a:r>
              <a:rPr lang="ru-RU" sz="3600" smtClean="0"/>
              <a:t>персоналистическая </a:t>
            </a:r>
          </a:p>
        </p:txBody>
      </p:sp>
      <p:sp>
        <p:nvSpPr>
          <p:cNvPr id="6147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708650" cy="804862"/>
          </a:xfrm>
        </p:spPr>
        <p:txBody>
          <a:bodyPr/>
          <a:lstStyle/>
          <a:p>
            <a:pPr eaLnBrk="1" hangingPunct="1"/>
            <a:r>
              <a:rPr lang="ru-RU" sz="2000" b="1" i="1" smtClean="0"/>
              <a:t>сущность личности в ее абсолютной духовной самостоятельности и уникальности. </a:t>
            </a:r>
          </a:p>
        </p:txBody>
      </p:sp>
      <p:sp>
        <p:nvSpPr>
          <p:cNvPr id="6148" name="TextBox 4"/>
          <p:cNvSpPr txBox="1">
            <a:spLocks noChangeArrowheads="1"/>
          </p:cNvSpPr>
          <p:nvPr/>
        </p:nvSpPr>
        <p:spPr bwMode="auto">
          <a:xfrm>
            <a:off x="1000125" y="928688"/>
            <a:ext cx="2500313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Calibri" pitchFamily="34" charset="0"/>
              </a:rPr>
              <a:t>Экзистенциалисты:</a:t>
            </a:r>
          </a:p>
          <a:p>
            <a:r>
              <a:rPr lang="ru-RU" sz="2000" b="1">
                <a:latin typeface="Calibri" pitchFamily="34" charset="0"/>
              </a:rPr>
              <a:t>Ж. П. Сартр,</a:t>
            </a:r>
          </a:p>
          <a:p>
            <a:r>
              <a:rPr lang="ru-RU" sz="2000" b="1">
                <a:latin typeface="Calibri" pitchFamily="34" charset="0"/>
              </a:rPr>
              <a:t>К. Ясперс</a:t>
            </a:r>
          </a:p>
        </p:txBody>
      </p:sp>
      <p:sp>
        <p:nvSpPr>
          <p:cNvPr id="6" name="Рамка 5"/>
          <p:cNvSpPr/>
          <p:nvPr/>
        </p:nvSpPr>
        <p:spPr>
          <a:xfrm>
            <a:off x="0" y="0"/>
            <a:ext cx="9144000" cy="6858000"/>
          </a:xfrm>
          <a:prstGeom prst="fram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150" name="Picture 2" descr="C:\Users\Владелец\Desktop\image-A28B_4B0DC5C6.jpg"/>
          <p:cNvPicPr>
            <a:picLocks noChangeAspect="1" noChangeArrowheads="1"/>
          </p:cNvPicPr>
          <p:nvPr/>
        </p:nvPicPr>
        <p:blipFill>
          <a:blip r:embed="rId2" cstate="print"/>
          <a:srcRect r="2953" b="8591"/>
          <a:stretch>
            <a:fillRect/>
          </a:stretch>
        </p:blipFill>
        <p:spPr bwMode="auto">
          <a:xfrm>
            <a:off x="1285875" y="1928813"/>
            <a:ext cx="2190750" cy="198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3" descr="C:\Users\Владелец\Desktop\image048.jpg"/>
          <p:cNvPicPr>
            <a:picLocks noChangeAspect="1" noChangeArrowheads="1"/>
          </p:cNvPicPr>
          <p:nvPr/>
        </p:nvPicPr>
        <p:blipFill>
          <a:blip r:embed="rId3" cstate="print"/>
          <a:srcRect l="5495" b="24281"/>
          <a:stretch>
            <a:fillRect/>
          </a:stretch>
        </p:blipFill>
        <p:spPr bwMode="auto">
          <a:xfrm>
            <a:off x="889000" y="3571875"/>
            <a:ext cx="1787525" cy="189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2" name="Picture 4" descr="C:\Users\Владелец\Desktop\1274699113_500791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4" cstate="print"/>
          <a:srcRect l="8476" r="8476"/>
          <a:stretch>
            <a:fillRect/>
          </a:stretch>
        </p:blipFill>
        <p:spPr>
          <a:xfrm>
            <a:off x="3429000" y="714375"/>
            <a:ext cx="5000625" cy="40846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prstGeom prst="fram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Личностью не рождаются, а становятся…</a:t>
            </a:r>
            <a:endParaRPr lang="ru-RU" b="1" dirty="0"/>
          </a:p>
        </p:txBody>
      </p:sp>
      <p:pic>
        <p:nvPicPr>
          <p:cNvPr id="7172" name="Picture 3" descr="C:\Users\Владелец\Desktop\f_clip_image00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13" y="1857375"/>
            <a:ext cx="5214937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2" descr="C:\Users\Владелец\Desktop\aacc52c6bf2c41.jpg"/>
          <p:cNvPicPr>
            <a:picLocks noChangeAspect="1" noChangeArrowheads="1"/>
          </p:cNvPicPr>
          <p:nvPr/>
        </p:nvPicPr>
        <p:blipFill>
          <a:blip r:embed="rId3" cstate="print"/>
          <a:srcRect l="4364" r="3491"/>
          <a:stretch>
            <a:fillRect/>
          </a:stretch>
        </p:blipFill>
        <p:spPr bwMode="auto">
          <a:xfrm>
            <a:off x="357188" y="1357313"/>
            <a:ext cx="2744787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457200" y="857250"/>
            <a:ext cx="8229600" cy="1714500"/>
          </a:xfrm>
        </p:spPr>
        <p:txBody>
          <a:bodyPr/>
          <a:lstStyle/>
          <a:p>
            <a:pPr eaLnBrk="1" hangingPunct="1"/>
            <a:r>
              <a:rPr lang="ru-RU" b="1" smtClean="0"/>
              <a:t>Может ли человек не быть личностью?</a:t>
            </a:r>
          </a:p>
        </p:txBody>
      </p:sp>
      <p:sp>
        <p:nvSpPr>
          <p:cNvPr id="3" name="Рамка 2"/>
          <p:cNvSpPr/>
          <p:nvPr/>
        </p:nvSpPr>
        <p:spPr>
          <a:xfrm>
            <a:off x="0" y="0"/>
            <a:ext cx="9144000" cy="6858000"/>
          </a:xfrm>
          <a:prstGeom prst="fram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8196" name="Picture 3" descr="C:\Users\Владелец\Desktop\1267835131_PEACHonka_ru_126783961897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63" y="2857500"/>
            <a:ext cx="2038350" cy="294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4" descr="C:\Users\Владелец\Desktop\post-27862-1175920363.jpg"/>
          <p:cNvPicPr>
            <a:picLocks noChangeAspect="1" noChangeArrowheads="1"/>
          </p:cNvPicPr>
          <p:nvPr/>
        </p:nvPicPr>
        <p:blipFill>
          <a:blip r:embed="rId3" cstate="print"/>
          <a:srcRect l="6992" t="1479" r="8067" b="2959"/>
          <a:stretch>
            <a:fillRect/>
          </a:stretch>
        </p:blipFill>
        <p:spPr bwMode="auto">
          <a:xfrm>
            <a:off x="5562600" y="2762250"/>
            <a:ext cx="2497138" cy="306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5" descr="C:\Users\Владелец\Desktop\tumblr_kq66iaJtbG1qa4pp6o1_4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3000" y="2744788"/>
            <a:ext cx="2143125" cy="300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0" y="5929330"/>
            <a:ext cx="9144000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cs typeface="+mn-cs"/>
              </a:rPr>
              <a:t>формирующаяся         патологическая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Зрелая личность характеризуется: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prstGeom prst="fram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sp>
        <p:nvSpPr>
          <p:cNvPr id="9220" name="Прямоугольник 4"/>
          <p:cNvSpPr>
            <a:spLocks noChangeArrowheads="1"/>
          </p:cNvSpPr>
          <p:nvPr/>
        </p:nvSpPr>
        <p:spPr bwMode="auto">
          <a:xfrm>
            <a:off x="1000125" y="1643063"/>
            <a:ext cx="30718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>
                <a:latin typeface="Calibri" pitchFamily="34" charset="0"/>
              </a:rPr>
              <a:t>Целостностью - </a:t>
            </a:r>
          </a:p>
        </p:txBody>
      </p:sp>
      <p:sp>
        <p:nvSpPr>
          <p:cNvPr id="9221" name="Прямоугольник 6"/>
          <p:cNvSpPr>
            <a:spLocks noChangeArrowheads="1"/>
          </p:cNvSpPr>
          <p:nvPr/>
        </p:nvSpPr>
        <p:spPr bwMode="auto">
          <a:xfrm>
            <a:off x="1071563" y="3000375"/>
            <a:ext cx="2071687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 u="sng">
                <a:latin typeface="Calibri" pitchFamily="34" charset="0"/>
              </a:rPr>
              <a:t>человек в разных условиях</a:t>
            </a:r>
          </a:p>
          <a:p>
            <a:r>
              <a:rPr lang="ru-RU" sz="2400" b="1" i="1" u="sng">
                <a:latin typeface="Calibri" pitchFamily="34" charset="0"/>
              </a:rPr>
              <a:t> ведет себя предсказуемо</a:t>
            </a:r>
          </a:p>
        </p:txBody>
      </p:sp>
      <p:sp>
        <p:nvSpPr>
          <p:cNvPr id="9222" name="Прямоугольник 7"/>
          <p:cNvSpPr>
            <a:spLocks noChangeArrowheads="1"/>
          </p:cNvSpPr>
          <p:nvPr/>
        </p:nvSpPr>
        <p:spPr bwMode="auto">
          <a:xfrm>
            <a:off x="5000625" y="1643063"/>
            <a:ext cx="3143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>
                <a:latin typeface="Calibri" pitchFamily="34" charset="0"/>
              </a:rPr>
              <a:t>Иерархичностью -</a:t>
            </a:r>
          </a:p>
        </p:txBody>
      </p:sp>
      <p:sp>
        <p:nvSpPr>
          <p:cNvPr id="9223" name="Прямоугольник 8"/>
          <p:cNvSpPr>
            <a:spLocks noChangeArrowheads="1"/>
          </p:cNvSpPr>
          <p:nvPr/>
        </p:nvSpPr>
        <p:spPr bwMode="auto">
          <a:xfrm>
            <a:off x="5572125" y="2786063"/>
            <a:ext cx="2500313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 u="sng">
                <a:latin typeface="Calibri" pitchFamily="34" charset="0"/>
              </a:rPr>
              <a:t>способность человека управлять своими биологическими потребностями</a:t>
            </a:r>
          </a:p>
        </p:txBody>
      </p:sp>
      <p:sp>
        <p:nvSpPr>
          <p:cNvPr id="9224" name="TextBox 9"/>
          <p:cNvSpPr txBox="1">
            <a:spLocks noChangeArrowheads="1"/>
          </p:cNvSpPr>
          <p:nvPr/>
        </p:nvSpPr>
        <p:spPr bwMode="auto">
          <a:xfrm>
            <a:off x="642938" y="6000750"/>
            <a:ext cx="8501062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>
                <a:latin typeface="Calibri" pitchFamily="34" charset="0"/>
              </a:rPr>
              <a:t>+ активная жизненная позиция </a:t>
            </a:r>
          </a:p>
        </p:txBody>
      </p:sp>
      <p:pic>
        <p:nvPicPr>
          <p:cNvPr id="9225" name="Picture 2" descr="C:\Users\Владелец\Desktop\voodoo_b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50" y="2143125"/>
            <a:ext cx="2449513" cy="340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амка 2"/>
          <p:cNvSpPr/>
          <p:nvPr/>
        </p:nvSpPr>
        <p:spPr>
          <a:xfrm>
            <a:off x="0" y="0"/>
            <a:ext cx="9144000" cy="6858000"/>
          </a:xfrm>
          <a:prstGeom prst="fram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ИНДИВИД И ИНДИВИДУАЛЬНОСТЬ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0244" name="Прямоугольник 3"/>
          <p:cNvSpPr>
            <a:spLocks noChangeArrowheads="1"/>
          </p:cNvSpPr>
          <p:nvPr/>
        </p:nvSpPr>
        <p:spPr bwMode="auto">
          <a:xfrm>
            <a:off x="857250" y="928688"/>
            <a:ext cx="3786188" cy="184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>
                <a:latin typeface="Calibri" pitchFamily="34" charset="0"/>
              </a:rPr>
              <a:t>индивидуальность </a:t>
            </a:r>
            <a:r>
              <a:rPr lang="ru-RU">
                <a:latin typeface="Calibri" pitchFamily="34" charset="0"/>
              </a:rPr>
              <a:t>- совокупность черт, отличающих данного человека от других людей и определяющих своеобразие его психики и личности.</a:t>
            </a:r>
            <a:br>
              <a:rPr lang="ru-RU">
                <a:latin typeface="Calibri" pitchFamily="34" charset="0"/>
              </a:rPr>
            </a:br>
            <a:endParaRPr lang="ru-RU">
              <a:latin typeface="Calibri" pitchFamily="34" charset="0"/>
            </a:endParaRPr>
          </a:p>
        </p:txBody>
      </p:sp>
      <p:sp>
        <p:nvSpPr>
          <p:cNvPr id="10245" name="Прямоугольник 4"/>
          <p:cNvSpPr>
            <a:spLocks noChangeArrowheads="1"/>
          </p:cNvSpPr>
          <p:nvPr/>
        </p:nvSpPr>
        <p:spPr bwMode="auto">
          <a:xfrm>
            <a:off x="4429125" y="3357563"/>
            <a:ext cx="3786188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>
                <a:latin typeface="Calibri" pitchFamily="34" charset="0"/>
              </a:rPr>
              <a:t>индивид </a:t>
            </a:r>
            <a:r>
              <a:rPr lang="ru-RU">
                <a:latin typeface="Calibri" pitchFamily="34" charset="0"/>
              </a:rPr>
              <a:t>-  (впервые введено в научный оборот Цицероном как латинский аналог греческого термина "атом") сопряжено с представлением об отдельно взятом представителе человеческого рода, общества, народа, класса, социальной группы, как своеобычном социальном атоме.</a:t>
            </a:r>
          </a:p>
        </p:txBody>
      </p:sp>
      <p:pic>
        <p:nvPicPr>
          <p:cNvPr id="10246" name="Picture 2" descr="http://im7-tub.yandex.net/i?id=44064845-03-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38" y="2892425"/>
            <a:ext cx="2428875" cy="296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Picture 6" descr="C:\Users\Владелец\Desktop\iCAI3MVA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5" y="1000125"/>
            <a:ext cx="2428875" cy="240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437</Words>
  <Application>Microsoft Office PowerPoint</Application>
  <PresentationFormat>Экран (4:3)</PresentationFormat>
  <Paragraphs>80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Calibri</vt:lpstr>
      <vt:lpstr>Times New Roman</vt:lpstr>
      <vt:lpstr>Тема Office</vt:lpstr>
      <vt:lpstr>Индивид, индивидуальность, личность</vt:lpstr>
      <vt:lpstr> Личность: три основных подхода к ее трактовке. </vt:lpstr>
      <vt:lpstr>антропологический</vt:lpstr>
      <vt:lpstr>социологический</vt:lpstr>
      <vt:lpstr>персоналистическая </vt:lpstr>
      <vt:lpstr>Личностью не рождаются, а становятся…</vt:lpstr>
      <vt:lpstr>Может ли человек не быть личностью?</vt:lpstr>
      <vt:lpstr>Зрелая личность характеризуется:</vt:lpstr>
      <vt:lpstr>ИНДИВИД И ИНДИВИДУАЛЬНОСТЬ </vt:lpstr>
      <vt:lpstr>Слайд 10</vt:lpstr>
      <vt:lpstr>      Структура личности — специфическая организация качеств, способностей, мотивов, ценностей, присущих данному индивиду, образующая его неповторимую личность в различных проявлениях.</vt:lpstr>
      <vt:lpstr>Соотношение социального и биологического 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Личность: три основных подхода к ее трактовке. </dc:title>
  <dc:creator>Владелец</dc:creator>
  <cp:lastModifiedBy>Admin</cp:lastModifiedBy>
  <cp:revision>20</cp:revision>
  <dcterms:created xsi:type="dcterms:W3CDTF">2011-03-15T09:00:42Z</dcterms:created>
  <dcterms:modified xsi:type="dcterms:W3CDTF">2012-02-23T16:10:17Z</dcterms:modified>
</cp:coreProperties>
</file>