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Памятники архитектуры в Московском Кремле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32560" y="2924944"/>
            <a:ext cx="7406640" cy="1224136"/>
          </a:xfrm>
        </p:spPr>
        <p:txBody>
          <a:bodyPr>
            <a:normAutofit/>
          </a:bodyPr>
          <a:lstStyle/>
          <a:p>
            <a:r>
              <a:rPr lang="ru-RU" sz="5400" b="1" dirty="0" err="1" smtClean="0">
                <a:solidFill>
                  <a:schemeClr val="accent3"/>
                </a:solidFill>
                <a:latin typeface="+mj-lt"/>
              </a:rPr>
              <a:t>Грановитая</a:t>
            </a:r>
            <a:r>
              <a:rPr lang="ru-RU" sz="5400" b="1" dirty="0" smtClean="0">
                <a:solidFill>
                  <a:schemeClr val="accent3"/>
                </a:solidFill>
                <a:latin typeface="+mj-lt"/>
              </a:rPr>
              <a:t> палата </a:t>
            </a:r>
            <a:endParaRPr lang="ru-RU" sz="5400" dirty="0">
              <a:solidFill>
                <a:schemeClr val="accent3"/>
              </a:solidFill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Интересные факты: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785794"/>
            <a:ext cx="8215338" cy="4800600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Согласно сметы, составленной иконописцами, для работы над залом </a:t>
            </a:r>
            <a:r>
              <a:rPr lang="ru-RU" sz="2400" dirty="0" err="1" smtClean="0"/>
              <a:t>Грановитой</a:t>
            </a:r>
            <a:r>
              <a:rPr lang="ru-RU" sz="2400" dirty="0" smtClean="0"/>
              <a:t> палаты требовалось </a:t>
            </a:r>
            <a:r>
              <a:rPr lang="ru-RU" sz="2400" b="1" dirty="0" smtClean="0">
                <a:solidFill>
                  <a:srgbClr val="C00000"/>
                </a:solidFill>
              </a:rPr>
              <a:t>50 человек «добрых мастеров» и 40 человек «</a:t>
            </a:r>
            <a:r>
              <a:rPr lang="ru-RU" sz="2400" b="1" dirty="0" err="1" smtClean="0">
                <a:solidFill>
                  <a:srgbClr val="C00000"/>
                </a:solidFill>
              </a:rPr>
              <a:t>середних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r>
              <a:rPr lang="ru-RU" sz="2400" dirty="0" smtClean="0"/>
              <a:t>. Также требовалось: 100 000 листов красного сусального золота, 16 ведер олифы, 200 аршин холстов и огромное количество натуральных красок. Только киновари (ярко-красная краска) требовалось 15 пудов, </a:t>
            </a:r>
            <a:r>
              <a:rPr lang="ru-RU" sz="2400" dirty="0" err="1" smtClean="0"/>
              <a:t>вохры</a:t>
            </a:r>
            <a:r>
              <a:rPr lang="ru-RU" sz="2400" dirty="0" smtClean="0"/>
              <a:t> (желто-красная) 4 пуда, </a:t>
            </a:r>
            <a:r>
              <a:rPr lang="ru-RU" sz="2400" dirty="0" err="1" smtClean="0"/>
              <a:t>голубой</a:t>
            </a:r>
            <a:r>
              <a:rPr lang="ru-RU" sz="2400" dirty="0" smtClean="0"/>
              <a:t> 15 пудов, по 4 пуда мела и белил, копченых чернил 300 кувшинов, 50 грецких губок и многое другое;</a:t>
            </a:r>
          </a:p>
          <a:p>
            <a:pPr lvl="0"/>
            <a:r>
              <a:rPr lang="ru-RU" sz="2400" dirty="0" smtClean="0"/>
              <a:t>Обычаи того времени запрещали женщинам царской семьи присутствовать на торжественных церемониях в палате. Для царевны и царицы была создана особая комната-тайник, в которой через специальное окошко можно было наблюдать, что происходит в зале. Вход в тайник расположен со стороны Владимирского зала.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Грановитая</a:t>
            </a:r>
            <a:r>
              <a:rPr lang="ru-RU" b="1" dirty="0" smtClean="0"/>
              <a:t> палата сегодня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Грановитая палата в Московcком кремл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154" y="1447800"/>
            <a:ext cx="7205241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объемных реставрационных работ </a:t>
            </a:r>
            <a:r>
              <a:rPr lang="ru-RU" dirty="0" err="1" smtClean="0"/>
              <a:t>Грановитая</a:t>
            </a:r>
            <a:r>
              <a:rPr lang="ru-RU" dirty="0" smtClean="0"/>
              <a:t> палата стала вновь открытой для посетителей </a:t>
            </a:r>
            <a:r>
              <a:rPr lang="ru-RU" b="1" dirty="0" smtClean="0">
                <a:solidFill>
                  <a:srgbClr val="C00000"/>
                </a:solidFill>
              </a:rPr>
              <a:t>в 2012 году</a:t>
            </a:r>
            <a:r>
              <a:rPr lang="ru-RU" dirty="0" smtClean="0"/>
              <a:t>. Руководил проектом реставратор Андрей </a:t>
            </a:r>
            <a:r>
              <a:rPr lang="ru-RU" dirty="0" err="1" smtClean="0"/>
              <a:t>Михайленко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57166"/>
            <a:ext cx="8429652" cy="650083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процессе работ были восстановлены росписи на стенах. Для этого в очередной раз использовалось описание </a:t>
            </a:r>
            <a:r>
              <a:rPr lang="ru-RU" sz="2400" dirty="0" err="1" smtClean="0"/>
              <a:t>Симона</a:t>
            </a:r>
            <a:r>
              <a:rPr lang="ru-RU" sz="2400" dirty="0" smtClean="0"/>
              <a:t> Ушакова. Сегодня внутренний интерьер мало чем отличается от убранства в 17 в. Мастера восстановили ковры и паркет, для набора которого использовали 16 пород деревьев. При этом использовалась специальная технология создания эффекта «зеркального паркета». Для работ по восстановлению мебельной ткани, не реставрированной с 19 в. привлекли специалистов из Великобритании. Пока художники работали над воссозданием внутреннего интерьера помещений, рабочие укрепили стены, заменили кровлю, усилили фундамент и сделали дренаж. Благодаря устройству новых инженерных коммуникаций, теперь в помещении поддерживается определенный микроклимат. </a:t>
            </a:r>
            <a:r>
              <a:rPr lang="ru-RU" sz="2400" b="1" dirty="0" smtClean="0"/>
              <a:t>В палате находится 51 раритетный экспонат, над каждым из которых потрудился реставратор.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рановитая палата в Московcком кремл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154" y="1447800"/>
            <a:ext cx="7205241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928670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В ходе проведения реставрации нашли порядка 3000 археологических предметов</a:t>
            </a:r>
            <a:r>
              <a:rPr lang="ru-RU" dirty="0" smtClean="0"/>
              <a:t>, в том числе, Золотую брошь, которую передали в Оружейную палату. </a:t>
            </a:r>
          </a:p>
          <a:p>
            <a:r>
              <a:rPr lang="ru-RU" dirty="0" err="1" smtClean="0"/>
              <a:t>Грановитая</a:t>
            </a:r>
            <a:r>
              <a:rPr lang="ru-RU" dirty="0" smtClean="0"/>
              <a:t> палата - один из представительских залов при Резиденции Президента РФ.             Попасть в Московский Кремль на экскурсию в </a:t>
            </a:r>
            <a:r>
              <a:rPr lang="ru-RU" dirty="0" err="1" smtClean="0"/>
              <a:t>Грановитую</a:t>
            </a:r>
            <a:r>
              <a:rPr lang="ru-RU" dirty="0" smtClean="0"/>
              <a:t> палату можно только по предварительной записи.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Парадный фасад </a:t>
            </a:r>
            <a:br>
              <a:rPr lang="ru-RU" i="1" dirty="0" smtClean="0"/>
            </a:br>
            <a:r>
              <a:rPr lang="ru-RU" i="1" dirty="0" err="1" smtClean="0"/>
              <a:t>Грановитой</a:t>
            </a:r>
            <a:r>
              <a:rPr lang="ru-RU" i="1" dirty="0" smtClean="0"/>
              <a:t> палаты</a:t>
            </a:r>
            <a:endParaRPr lang="ru-RU" dirty="0"/>
          </a:p>
        </p:txBody>
      </p:sp>
      <p:pic>
        <p:nvPicPr>
          <p:cNvPr id="4" name="Содержимое 3" descr="Грановитая палата в Московcком кремл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154" y="1447800"/>
            <a:ext cx="7205241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500042"/>
            <a:ext cx="7498080" cy="72547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Грановитая</a:t>
            </a:r>
            <a:r>
              <a:rPr lang="ru-RU" b="1" dirty="0" smtClean="0"/>
              <a:t> палата: история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28670"/>
            <a:ext cx="7926708" cy="5500726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/>
              <a:t>Возведение </a:t>
            </a:r>
            <a:r>
              <a:rPr lang="ru-RU" sz="9600" b="1" dirty="0" err="1" smtClean="0"/>
              <a:t>Грановитой</a:t>
            </a:r>
            <a:r>
              <a:rPr lang="ru-RU" sz="9600" b="1" dirty="0" smtClean="0"/>
              <a:t> палаты приходится на 1487-1491 гг</a:t>
            </a:r>
            <a:r>
              <a:rPr lang="ru-RU" sz="9600" dirty="0" smtClean="0"/>
              <a:t>. В это время Москва становится главой Русского государства. Строительство новых и перестройка старых кремлевских строений были поручены лучшим итальянским и русским мастерам. </a:t>
            </a:r>
          </a:p>
          <a:p>
            <a:pPr>
              <a:buNone/>
            </a:pPr>
            <a:r>
              <a:rPr lang="ru-RU" sz="9600" dirty="0" smtClean="0"/>
              <a:t>В исторических документах 1487 г. сказано, что князь Иван Васильевич издал указ об основании «палаты великой». В 1491 г. на Соборной площади началось возведение нового светского здания - Большой палаты. В последствие она была переименована </a:t>
            </a:r>
            <a:r>
              <a:rPr lang="ru-RU" sz="9600" b="1" i="1" dirty="0" smtClean="0"/>
              <a:t>в </a:t>
            </a:r>
            <a:r>
              <a:rPr lang="ru-RU" sz="9600" b="1" i="1" dirty="0" err="1" smtClean="0"/>
              <a:t>Грановитую</a:t>
            </a:r>
            <a:r>
              <a:rPr lang="ru-RU" sz="9600" b="1" i="1" dirty="0" smtClean="0"/>
              <a:t>, что связано с наружной обработкой фасада граненым камнем</a:t>
            </a:r>
            <a:r>
              <a:rPr lang="ru-RU" sz="9600" dirty="0" smtClean="0"/>
              <a:t>. Подобная отделка была характерна для итальянского архитектурного стиля эпохи Возрождения. </a:t>
            </a:r>
          </a:p>
          <a:p>
            <a:pPr>
              <a:buNone/>
            </a:pPr>
            <a:r>
              <a:rPr lang="ru-RU" sz="9600" dirty="0" smtClean="0"/>
              <a:t>Располагалось здание перед приемным покоем Кремлевского дворца. Вблизи была выстроена Средняя палата и Верхнее крыльцо. На крыльце сходилось три лестницы, именуемые Красным крыльцом, Золотой решеткой и Благовещенской папертью.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Красное крыльцо - это площадка, перед входом в Святые сени</a:t>
            </a:r>
            <a:endParaRPr lang="ru-RU" dirty="0"/>
          </a:p>
        </p:txBody>
      </p:sp>
      <p:pic>
        <p:nvPicPr>
          <p:cNvPr id="4" name="Содержимое 3" descr="Грановитая палата в Московcком кремл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154" y="1447800"/>
            <a:ext cx="7205241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7858180" cy="61436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 Красному крыльцу русские самодержцы проходили в Успенский собор на коронование. Последний раз такая процессия прошла в 1896 г., когда короновали Николая II. </a:t>
            </a:r>
          </a:p>
          <a:p>
            <a:r>
              <a:rPr lang="ru-RU" sz="2800" dirty="0" smtClean="0"/>
              <a:t>По приказу Сталина лестницу убрали в 1930 г. ,    но в 1994 г. ее снова восстановили. И в 2004 г. на восстановленном крыльце, согласно древних традиций, был проведен парад по случаю инаугурации президента России Путина В.В. </a:t>
            </a:r>
          </a:p>
          <a:p>
            <a:r>
              <a:rPr lang="ru-RU" sz="2800" dirty="0" smtClean="0"/>
              <a:t>В 1630 г. в </a:t>
            </a:r>
            <a:r>
              <a:rPr lang="ru-RU" sz="2800" dirty="0" err="1" smtClean="0"/>
              <a:t>Грановитую</a:t>
            </a:r>
            <a:r>
              <a:rPr lang="ru-RU" sz="2800" dirty="0" smtClean="0"/>
              <a:t> палату поставили голландский орган с кукушкой и соловьем. 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428604"/>
            <a:ext cx="8001024" cy="6143668"/>
          </a:xfrm>
        </p:spPr>
        <p:txBody>
          <a:bodyPr>
            <a:noAutofit/>
          </a:bodyPr>
          <a:lstStyle/>
          <a:p>
            <a:r>
              <a:rPr lang="ru-RU" sz="2800" dirty="0" smtClean="0"/>
              <a:t>Здание палаты двухэтажное, при этом первый, цокольный этаж, не сообщен с верхним. Согласно старой документации, в нижнем располагались печи. На верхнем расположена знаменитая </a:t>
            </a:r>
            <a:r>
              <a:rPr lang="ru-RU" sz="2800" dirty="0" err="1" smtClean="0"/>
              <a:t>Грановитая</a:t>
            </a:r>
            <a:r>
              <a:rPr lang="ru-RU" sz="2800" dirty="0" smtClean="0"/>
              <a:t> палата. Представляет она собой большой торжественный зал. Особую красоту ему добавляет система крестовых сводов. Эти своды опираются на центральный столб.       Зал поражает своими размерами: площадь составляет 495 кв. м, высота 9 м.                     Днем его освещает солнечный свет из 18 окон, расположенных с трех сторон. 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рановитая палата в Московcком кремл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154" y="1447800"/>
            <a:ext cx="7205241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33588" cy="589123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вечернее время в качестве освещения используются 4 круглых массивных люстры, сделанных из бронзы. Тематика живописи - библейская. На системе сводов изображены картины сотворения мира, фрагменты из жизни Адама и Евы. Здесь можно наблюдать жизнь Иосифа, переданная в картинах, а также нарисованные сцены «праведного и неправедного суда». Преддверие </a:t>
            </a:r>
            <a:r>
              <a:rPr lang="ru-RU" sz="2400" dirty="0" err="1" smtClean="0"/>
              <a:t>Грановитой</a:t>
            </a:r>
            <a:r>
              <a:rPr lang="ru-RU" sz="2400" dirty="0" smtClean="0"/>
              <a:t> палаты, Святые Сени, необычайно торжественны. Величие и пышность им придают порталы. Сделаны они при помощи резьбы из белого камня. Порталы обильно позолочены и имеют резные двери. Также поражает богатство растительной орнаментации и прочие изображения, в том числе геральдика. Имеются двери-обманки, сделанные в XIX в. Вход в зал из Святых сеней возможен только через один портал.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рановитая палата в Московcком кремле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154" y="1447800"/>
            <a:ext cx="7205241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</TotalTime>
  <Words>779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Памятники архитектуры в Московском Кремле</vt:lpstr>
      <vt:lpstr>Парадный фасад  Грановитой палаты</vt:lpstr>
      <vt:lpstr>Грановитая палата: история </vt:lpstr>
      <vt:lpstr>Красное крыльцо - это площадка, перед входом в Святые сени</vt:lpstr>
      <vt:lpstr>Слайд 5</vt:lpstr>
      <vt:lpstr>Слайд 6</vt:lpstr>
      <vt:lpstr>Слайд 7</vt:lpstr>
      <vt:lpstr>Слайд 8</vt:lpstr>
      <vt:lpstr>Слайд 9</vt:lpstr>
      <vt:lpstr>Интересные факты: </vt:lpstr>
      <vt:lpstr>Грановитая палата сегодня 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Грановитая палата в Московском Кремле </dc:title>
  <cp:lastModifiedBy>Марина</cp:lastModifiedBy>
  <cp:revision>13</cp:revision>
  <dcterms:modified xsi:type="dcterms:W3CDTF">2016-10-01T20:24:55Z</dcterms:modified>
</cp:coreProperties>
</file>