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6"/>
  </p:notesMasterIdLst>
  <p:sldIdLst>
    <p:sldId id="256" r:id="rId2"/>
    <p:sldId id="273" r:id="rId3"/>
    <p:sldId id="258" r:id="rId4"/>
    <p:sldId id="257" r:id="rId5"/>
    <p:sldId id="280" r:id="rId6"/>
    <p:sldId id="282" r:id="rId7"/>
    <p:sldId id="271" r:id="rId8"/>
    <p:sldId id="270" r:id="rId9"/>
    <p:sldId id="260" r:id="rId10"/>
    <p:sldId id="275" r:id="rId11"/>
    <p:sldId id="276" r:id="rId12"/>
    <p:sldId id="277" r:id="rId13"/>
    <p:sldId id="266" r:id="rId14"/>
    <p:sldId id="27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AFE38"/>
    <a:srgbClr val="3C10F8"/>
    <a:srgbClr val="22E647"/>
    <a:srgbClr val="000000"/>
    <a:srgbClr val="DCE028"/>
    <a:srgbClr val="DC2C4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A510A2A-EF5F-4B9E-BF86-6E17EE0CF56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86071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DAFD8-5BD5-4F89-88FF-C3E985D332F9}" type="slidenum">
              <a:rPr lang="ru-RU"/>
              <a:pPr/>
              <a:t>1</a:t>
            </a:fld>
            <a:endParaRPr lang="ru-RU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7629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5DAFD8-5BD5-4F89-88FF-C3E985D332F9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18465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63D0DE-5306-4F3B-B325-B8C1A730892A}" type="slidenum">
              <a:rPr lang="ru-RU"/>
              <a:pPr/>
              <a:t>13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8927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6308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911D4F-F43F-40CB-8DC8-F85D495BF7C5}" type="slidenum">
              <a:rPr lang="ru-RU"/>
              <a:pPr/>
              <a:t>3</a:t>
            </a:fld>
            <a:endParaRPr lang="ru-RU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59F1D4-9748-404F-8B62-847C59521682}" type="slidenum">
              <a:rPr lang="ru-RU"/>
              <a:pPr/>
              <a:t>4</a:t>
            </a:fld>
            <a:endParaRPr lang="ru-RU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4438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3868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15778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510A2A-EF5F-4B9E-BF86-6E17EE0CF56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44025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2E82FF-ECFA-4354-AA86-3B4352B3D1AB}" type="slidenum">
              <a:rPr lang="ru-RU"/>
              <a:pPr/>
              <a:t>9</a:t>
            </a:fld>
            <a:endParaRPr lang="ru-RU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5F91A-4F62-4A31-B4ED-A51240DA4A3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24833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8E5A6-63A1-4E61-88D0-E0248126EF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7823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C34BB-E2CD-49F2-B927-4BD0A45D7F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430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24384-10BE-43BF-B2E3-370BBB8750B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5646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9E2F6-F6D0-4FBC-9990-1D8D69705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976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D59569-37AC-4282-ABF0-178CEE7F9F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1993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E5FF0-B0FE-4C2E-88F7-E2575105A8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5309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9721-ED24-45E2-B5DC-9DA9C7E296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45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CD2728-1503-49F1-80FE-A26F4B23E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6653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BD5FC-844B-48EA-A646-74665CCA19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60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9265-B76E-4B2D-A792-2405D67D96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4916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89BE5-6C25-4B89-9272-81D9C3D18E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1302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Catherine_I_of_Russia_by_Nattier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YShja8l2b8&amp;feature=related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zMmVf6uQ24&amp;feature=relate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9552" y="0"/>
            <a:ext cx="8064896" cy="980728"/>
          </a:xfrm>
        </p:spPr>
        <p:txBody>
          <a:bodyPr>
            <a:prstTxWarp prst="textChevron">
              <a:avLst/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Эпоха дворцовых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переворотов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09702" y="5334936"/>
            <a:ext cx="4140113" cy="576064"/>
          </a:xfrm>
        </p:spPr>
        <p:txBody>
          <a:bodyPr>
            <a:prstTxWarp prst="textPlain">
              <a:avLst>
                <a:gd name="adj" fmla="val 47243"/>
              </a:avLst>
            </a:prstTxWarp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Екатерина </a:t>
            </a: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54" name="Picture 6" descr="Екатерина  Алексеевна">
            <a:hlinkClick r:id="rId3" tooltip="Екатерина  Алексеевна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3802062" cy="4824413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040122"/>
            <a:ext cx="2808312" cy="404664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Plain">
              <a:avLst>
                <a:gd name="adj" fmla="val 47243"/>
              </a:avLst>
            </a:prstTxWarp>
            <a:normAutofit fontScale="70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(1725-1727)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655668"/>
            <a:ext cx="9144000" cy="202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Чупров Л.А. МКОУ СОШ №3 с. Камень-Рыболов Ханкайского района Приморского края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725020"/>
            <a:ext cx="3759026" cy="4618598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5652120" y="5343618"/>
            <a:ext cx="2627935" cy="541666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Plain">
              <a:avLst>
                <a:gd name="adj" fmla="val 47243"/>
              </a:avLst>
            </a:prstTxWarp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0" indent="0" algn="ctr" defTabSz="914400" eaLnBrk="1" latinLnBrk="0" hangingPunct="1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  <a:defRPr sz="48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defRPr>
            </a:lvl1pPr>
            <a:lvl2pPr marL="742950" indent="-285750" defTabSz="91440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>
                <a:latin typeface="+mn-lt"/>
              </a:defRPr>
            </a:lvl2pPr>
            <a:lvl3pPr marL="1143000" indent="-228600" defTabSz="91440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>
                <a:latin typeface="+mn-lt"/>
              </a:defRPr>
            </a:lvl3pPr>
            <a:lvl4pPr marL="1600200" indent="-228600" defTabSz="91440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>
                <a:latin typeface="+mn-lt"/>
              </a:defRPr>
            </a:lvl4pPr>
            <a:lvl5pPr marL="2057400" indent="-228600" defTabSz="91440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>
                <a:latin typeface="+mn-lt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</a:defRPr>
            </a:lvl9pPr>
          </a:lstStyle>
          <a:p>
            <a:r>
              <a:rPr lang="ru-RU" dirty="0"/>
              <a:t>Петр </a:t>
            </a:r>
            <a:r>
              <a:rPr lang="en-US" dirty="0"/>
              <a:t>II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1970" y="6040122"/>
            <a:ext cx="2088233" cy="404663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Plain">
              <a:avLst>
                <a:gd name="adj" fmla="val 47243"/>
              </a:avLst>
            </a:prstTxWarp>
            <a:normAutofit fontScale="4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(1727 – 1730)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withGroup">
                            <p:stCondLst>
                              <p:cond delay="104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4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4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4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4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4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" grpId="0"/>
      <p:bldP spid="9" grpId="0" build="p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0243" y="188640"/>
            <a:ext cx="2952328" cy="3727314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709563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Голицын Д.М.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03848" y="260648"/>
            <a:ext cx="2880320" cy="35341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851920" y="3794783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Головкин  Г.И.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30165" y="51458"/>
            <a:ext cx="2886075" cy="37433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092280" y="3794783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Остерман  Г.И.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3351901" y="4909546"/>
            <a:ext cx="3959225" cy="5941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Верховный Тайный Совет</a:t>
            </a: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2057716" y="6115587"/>
            <a:ext cx="1512888" cy="5048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Коллегия </a:t>
            </a:r>
          </a:p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иностранных дел</a:t>
            </a:r>
          </a:p>
        </p:txBody>
      </p:sp>
      <p:sp>
        <p:nvSpPr>
          <p:cNvPr id="13" name="Rectangle 19"/>
          <p:cNvSpPr>
            <a:spLocks noChangeArrowheads="1"/>
          </p:cNvSpPr>
          <p:nvPr/>
        </p:nvSpPr>
        <p:spPr bwMode="auto">
          <a:xfrm>
            <a:off x="3761699" y="6115587"/>
            <a:ext cx="1295400" cy="5048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400" b="1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Военная </a:t>
            </a:r>
          </a:p>
          <a:p>
            <a:pPr algn="ctr"/>
            <a:r>
              <a:rPr lang="ru-RU" sz="1400" b="1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коллегия</a:t>
            </a:r>
          </a:p>
        </p:txBody>
      </p:sp>
      <p:sp>
        <p:nvSpPr>
          <p:cNvPr id="14" name="Rectangle 20"/>
          <p:cNvSpPr>
            <a:spLocks noChangeArrowheads="1"/>
          </p:cNvSpPr>
          <p:nvPr/>
        </p:nvSpPr>
        <p:spPr bwMode="auto">
          <a:xfrm>
            <a:off x="5331514" y="6115586"/>
            <a:ext cx="1694754" cy="504825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Адмиралтейская </a:t>
            </a:r>
          </a:p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коллегия</a:t>
            </a:r>
          </a:p>
        </p:txBody>
      </p:sp>
      <p:sp>
        <p:nvSpPr>
          <p:cNvPr id="15" name="Rectangle 21"/>
          <p:cNvSpPr>
            <a:spLocks noChangeArrowheads="1"/>
          </p:cNvSpPr>
          <p:nvPr/>
        </p:nvSpPr>
        <p:spPr bwMode="auto">
          <a:xfrm>
            <a:off x="7238374" y="6115586"/>
            <a:ext cx="900112" cy="477744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/>
            <a:r>
              <a:rPr lang="ru-RU" sz="1400" b="1">
                <a:ln w="11430"/>
                <a:gradFill>
                  <a:gsLst>
                    <a:gs pos="0">
                      <a:srgbClr val="F79646">
                        <a:tint val="90000"/>
                        <a:satMod val="120000"/>
                      </a:srgbClr>
                    </a:gs>
                    <a:gs pos="25000">
                      <a:srgbClr val="F79646">
                        <a:tint val="93000"/>
                        <a:satMod val="120000"/>
                      </a:srgbClr>
                    </a:gs>
                    <a:gs pos="50000">
                      <a:srgbClr val="F79646">
                        <a:shade val="89000"/>
                        <a:satMod val="110000"/>
                      </a:srgbClr>
                    </a:gs>
                    <a:gs pos="75000">
                      <a:srgbClr val="F79646">
                        <a:tint val="93000"/>
                        <a:satMod val="120000"/>
                      </a:srgbClr>
                    </a:gs>
                    <a:gs pos="100000">
                      <a:srgbClr val="F79646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Сенат</a:t>
            </a:r>
          </a:p>
        </p:txBody>
      </p:sp>
      <p:cxnSp>
        <p:nvCxnSpPr>
          <p:cNvPr id="5" name="Прямая со стрелкой 4"/>
          <p:cNvCxnSpPr>
            <a:stCxn id="11" idx="2"/>
            <a:endCxn id="12" idx="0"/>
          </p:cNvCxnSpPr>
          <p:nvPr/>
        </p:nvCxnSpPr>
        <p:spPr>
          <a:xfrm flipH="1">
            <a:off x="2814160" y="5503686"/>
            <a:ext cx="2517354" cy="611901"/>
          </a:xfrm>
          <a:prstGeom prst="straightConnector1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18" name="Прямая со стрелкой 17"/>
          <p:cNvCxnSpPr>
            <a:stCxn id="11" idx="2"/>
            <a:endCxn id="13" idx="0"/>
          </p:cNvCxnSpPr>
          <p:nvPr/>
        </p:nvCxnSpPr>
        <p:spPr>
          <a:xfrm flipH="1">
            <a:off x="4409399" y="5503686"/>
            <a:ext cx="922115" cy="611901"/>
          </a:xfrm>
          <a:prstGeom prst="straightConnector1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21" name="Прямая со стрелкой 20"/>
          <p:cNvCxnSpPr>
            <a:stCxn id="11" idx="2"/>
            <a:endCxn id="14" idx="0"/>
          </p:cNvCxnSpPr>
          <p:nvPr/>
        </p:nvCxnSpPr>
        <p:spPr>
          <a:xfrm>
            <a:off x="5331514" y="5503686"/>
            <a:ext cx="847377" cy="611900"/>
          </a:xfrm>
          <a:prstGeom prst="straightConnector1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</p:spPr>
      </p:cxnSp>
      <p:cxnSp>
        <p:nvCxnSpPr>
          <p:cNvPr id="24" name="Прямая со стрелкой 23"/>
          <p:cNvCxnSpPr>
            <a:stCxn id="11" idx="2"/>
            <a:endCxn id="15" idx="0"/>
          </p:cNvCxnSpPr>
          <p:nvPr/>
        </p:nvCxnSpPr>
        <p:spPr>
          <a:xfrm>
            <a:off x="5331514" y="5503686"/>
            <a:ext cx="2356916" cy="611900"/>
          </a:xfrm>
          <a:prstGeom prst="straightConnector1">
            <a:avLst/>
          </a:prstGeom>
          <a:noFill/>
          <a:ln w="38100">
            <a:solidFill>
              <a:schemeClr val="accent6">
                <a:lumMod val="75000"/>
              </a:schemeClr>
            </a:solidFill>
            <a:miter lim="800000"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123949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395536" y="188640"/>
            <a:ext cx="2627935" cy="541666"/>
          </a:xfrm>
        </p:spPr>
        <p:txBody>
          <a:bodyPr vert="horz" lIns="91440" tIns="45720" rIns="91440" bIns="45720" numCol="1" rtlCol="0" anchor="ctr">
            <a:prstTxWarp prst="textPlain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buNone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Петр </a:t>
            </a:r>
            <a:r>
              <a:rPr lang="en-US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II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908720"/>
            <a:ext cx="2088233" cy="404663"/>
          </a:xfrm>
          <a:prstGeom prst="rect">
            <a:avLst/>
          </a:prstGeom>
        </p:spPr>
        <p:txBody>
          <a:bodyPr vert="horz" lIns="91440" tIns="45720" rIns="91440" bIns="45720" numCol="1" rtlCol="0" anchor="ctr">
            <a:prstTxWarp prst="textPlain">
              <a:avLst/>
            </a:prstTxWarp>
            <a:normAutofit fontScale="850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indent="-342900" algn="ctr">
              <a:buFont typeface="Arial" pitchFamily="34" charset="0"/>
              <a:buNone/>
            </a:pPr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ea typeface="+mj-ea"/>
                <a:cs typeface="Times New Roman" pitchFamily="18" charset="0"/>
              </a:rPr>
              <a:t>(1727 – 1730)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772816"/>
            <a:ext cx="4752528" cy="17543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 мае 1727 г. Екатерина умерла и императором, согласно ее завещанию, стал 12-летний Петр II (1727-1730) при регентстве Верховников.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03" y="4586479"/>
            <a:ext cx="4572000" cy="14219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4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Влияние Меншикова при дворе усилилось и он даже получил желанный чин генералиссимуса.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74860" y="3634467"/>
            <a:ext cx="2118322" cy="322353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20072" y="-173802"/>
            <a:ext cx="3168352" cy="3893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5147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1081" y="-315416"/>
            <a:ext cx="8307383" cy="6890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5416082"/>
            <a:ext cx="9144000" cy="14219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 sz="2400" b="1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defRPr>
            </a:lvl1pPr>
          </a:lstStyle>
          <a:p>
            <a:r>
              <a:rPr lang="ru-RU" dirty="0"/>
              <a:t>Но, оттолкнув старых союзников и не приобретя новых среди родовитой знати, он вскоре потерял влияние на молодого императора и в сентябре 1727 г. был арестован и сослан со всей семьей в Березово, где  умер в 1929 г. </a:t>
            </a:r>
          </a:p>
        </p:txBody>
      </p:sp>
    </p:spTree>
    <p:extLst>
      <p:ext uri="{BB962C8B-B14F-4D97-AF65-F5344CB8AC3E}">
        <p14:creationId xmlns:p14="http://schemas.microsoft.com/office/powerpoint/2010/main" xmlns="" val="254680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964613" cy="6858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Свержение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Меншикова являлось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дворцовым переворотом так как: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  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474" y="1484784"/>
            <a:ext cx="4716016" cy="192052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изменился </a:t>
            </a:r>
            <a:r>
              <a:rPr lang="ru-RU" sz="2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состав Верховного Тайного Совета, в котором стали преобладать аристократические фамилии (Долгорукие и Голицыны), а ключевую роль начал играть А.И. Остерман;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2892" y="3789040"/>
            <a:ext cx="4572000" cy="161582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был </a:t>
            </a:r>
            <a:r>
              <a:rPr lang="ru-RU" sz="2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положен конец регентству Верховного Тайного Совета, Петр II объявил себя полноправным правителем, которого окружили новые фавориты;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3586" y="5823871"/>
            <a:ext cx="4355976" cy="103412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     </a:t>
            </a:r>
            <a:r>
              <a:rPr lang="ru-RU" sz="2200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наметился </a:t>
            </a:r>
            <a:r>
              <a:rPr lang="ru-RU" sz="2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курс, направленный на пересмотр реформ Петра</a:t>
            </a:r>
            <a:r>
              <a:rPr lang="en-US" sz="2200" b="1" dirty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I</a:t>
            </a:r>
            <a:endParaRPr lang="ru-RU" sz="2200" b="1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58576" y="677645"/>
            <a:ext cx="4414490" cy="5650546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940152" y="5946093"/>
            <a:ext cx="2088232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Семья Голицыных</a:t>
            </a:r>
            <a:endParaRPr lang="ru-RU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16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6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16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60848"/>
            <a:ext cx="9144000" cy="1152128"/>
          </a:xfrm>
          <a:prstGeom prst="rect">
            <a:avLst/>
          </a:prstGeom>
        </p:spPr>
        <p:txBody>
          <a:bodyPr vert="horz" lIns="91440" tIns="45720" rIns="91440" bIns="45720" numCol="1" rtlCol="0" anchor="ctr">
            <a:prstTxWarp prst="textPlain">
              <a:avLst>
                <a:gd name="adj" fmla="val 46866"/>
              </a:avLst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Дома: § 20, с. 146- 150, выполнить задание в рабочей тетради.</a:t>
            </a:r>
          </a:p>
        </p:txBody>
      </p:sp>
    </p:spTree>
    <p:extLst>
      <p:ext uri="{BB962C8B-B14F-4D97-AF65-F5344CB8AC3E}">
        <p14:creationId xmlns:p14="http://schemas.microsoft.com/office/powerpoint/2010/main" xmlns="" val="1222290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-26902" y="188640"/>
            <a:ext cx="9144000" cy="2880320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716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lvl="0">
              <a:lnSpc>
                <a:spcPct val="80000"/>
              </a:lnSpc>
              <a:defRPr sz="24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dirty="0"/>
              <a:t>«Эпохой дворцовых переворотов» в истории России называется период, продолжающийся с 1725 года (после смерти Петра I) до 1762 г., (до начала царствования Екатерины II) и характеризующийся:</a:t>
            </a:r>
          </a:p>
          <a:p>
            <a:pPr marL="3486150" lvl="7" indent="-285750">
              <a:buFont typeface="Wingdings" pitchFamily="2" charset="2"/>
              <a:buChar char="Ø"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борьбой придворных группировок </a:t>
            </a:r>
          </a:p>
          <a:p>
            <a:pPr marL="3486150" lvl="7" indent="-285750">
              <a:buFont typeface="Wingdings" pitchFamily="2" charset="2"/>
              <a:buChar char="Ø"/>
            </a:pP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непрерывной сменой (насильственным путем) царствующих особ на троне.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4810125" cy="3381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52120" y="3373141"/>
            <a:ext cx="2673024" cy="33813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04207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21455" y="2305648"/>
            <a:ext cx="3563888" cy="2273286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000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Обострение проблемы </a:t>
            </a:r>
            <a:r>
              <a:rPr lang="ru-RU" sz="2000" b="1" kern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престолонаследия., </a:t>
            </a:r>
            <a:r>
              <a:rPr lang="ru-RU" sz="2000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сломавшего традиционный механизм передачи власти</a:t>
            </a:r>
          </a:p>
        </p:txBody>
      </p:sp>
      <p:sp>
        <p:nvSpPr>
          <p:cNvPr id="4" name="Овал 3"/>
          <p:cNvSpPr/>
          <p:nvPr/>
        </p:nvSpPr>
        <p:spPr>
          <a:xfrm rot="1759287">
            <a:off x="1323746" y="430906"/>
            <a:ext cx="3593255" cy="2084139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200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Острая борьба различных группировок за власть, </a:t>
            </a:r>
          </a:p>
        </p:txBody>
      </p:sp>
      <p:sp>
        <p:nvSpPr>
          <p:cNvPr id="5" name="Овал 4"/>
          <p:cNvSpPr/>
          <p:nvPr/>
        </p:nvSpPr>
        <p:spPr>
          <a:xfrm rot="968752">
            <a:off x="4818425" y="4522593"/>
            <a:ext cx="3673326" cy="2154122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Строительство новой столицы, где монарх оказался отрезанным от основной части страны и стал заложником собственного окружения.</a:t>
            </a:r>
          </a:p>
        </p:txBody>
      </p:sp>
      <p:sp>
        <p:nvSpPr>
          <p:cNvPr id="6" name="Овал 5"/>
          <p:cNvSpPr/>
          <p:nvPr/>
        </p:nvSpPr>
        <p:spPr>
          <a:xfrm>
            <a:off x="5685400" y="2564905"/>
            <a:ext cx="3458600" cy="1754773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kumimoji="0" lang="ru-RU" sz="2000" b="1" i="0" u="none" strike="noStrike" kern="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itchFamily="66" charset="0"/>
                <a:ea typeface="+mn-ea"/>
                <a:cs typeface="+mn-cs"/>
              </a:rPr>
              <a:t>Повышение роли гвардии в политической жизни страны</a:t>
            </a:r>
          </a:p>
        </p:txBody>
      </p:sp>
      <p:sp>
        <p:nvSpPr>
          <p:cNvPr id="8" name="Овал 7"/>
          <p:cNvSpPr/>
          <p:nvPr/>
        </p:nvSpPr>
        <p:spPr>
          <a:xfrm rot="19509084">
            <a:off x="4506476" y="601421"/>
            <a:ext cx="3458600" cy="2035225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200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Ослабление правящей династии в период петровских реформ. </a:t>
            </a:r>
          </a:p>
        </p:txBody>
      </p:sp>
      <p:sp>
        <p:nvSpPr>
          <p:cNvPr id="9" name="Овал 8"/>
          <p:cNvSpPr/>
          <p:nvPr/>
        </p:nvSpPr>
        <p:spPr>
          <a:xfrm rot="20285788">
            <a:off x="460278" y="4639524"/>
            <a:ext cx="3696389" cy="2035963"/>
          </a:xfrm>
          <a:prstGeom prst="ellipse">
            <a:avLst/>
          </a:prstGeom>
          <a:noFill/>
          <a:ln w="38100">
            <a:solidFill>
              <a:srgbClr val="FFFF66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kern="0" dirty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Строительство новой столицы, где монарх оказался отрезанным от основной части страны и стал заложником собственного окружения.</a:t>
            </a:r>
          </a:p>
        </p:txBody>
      </p:sp>
      <p:sp>
        <p:nvSpPr>
          <p:cNvPr id="10" name="Овал 9"/>
          <p:cNvSpPr/>
          <p:nvPr/>
        </p:nvSpPr>
        <p:spPr>
          <a:xfrm>
            <a:off x="3203848" y="2564905"/>
            <a:ext cx="2808312" cy="2736006"/>
          </a:xfrm>
          <a:prstGeom prst="ellipse">
            <a:avLst/>
          </a:prstGeom>
          <a:blipFill>
            <a:blip r:embed="rId3" cstate="email"/>
            <a:tile tx="0" ty="0" sx="100000" sy="100000" flip="none" algn="tl"/>
          </a:blipFill>
          <a:ln w="76200"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Предпосылки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200" b="1" dirty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дворцовых переворотов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5523" y="188640"/>
            <a:ext cx="7344815" cy="865003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ru-RU" sz="2400" b="1" u="sng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Times New Roman" pitchFamily="18" charset="0"/>
              </a:rPr>
              <a:t>ИСТОРИЧЕСКАЯ СПРАВКА: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31839" y="1772816"/>
            <a:ext cx="5937937" cy="1634235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>
              <a:lnSpc>
                <a:spcPct val="80000"/>
              </a:lnSpc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наиболее распространённой версии настоящее имя Екатерины — Марта Самуиловна Скавронская, позднее крещена Петром I под новым именем Екатерина Алексеевна Михайлова.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74136" y="5748228"/>
            <a:ext cx="8640960" cy="732530"/>
          </a:xfrm>
          <a:prstGeom prst="rect">
            <a:avLst/>
          </a:prstGeom>
        </p:spPr>
        <p:txBody>
          <a:bodyPr wrap="square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 1725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правящая 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государыня; вторая жена Петра I Великого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9354" y="1196752"/>
            <a:ext cx="2232249" cy="2871037"/>
          </a:xfrm>
          <a:prstGeom prst="ellipse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1521" y="4067789"/>
            <a:ext cx="8568952" cy="1274195"/>
          </a:xfrm>
          <a:prstGeom prst="rect">
            <a:avLst/>
          </a:prstGeom>
        </p:spPr>
        <p:txBody>
          <a:bodyPr wrap="square" numCol="1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lnSpc>
                <a:spcPct val="80000"/>
              </a:lnSpc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Она родилась в семье прибалтийского (латышского) крестьянина , захвачена в плен русскими войсками, стала любовницей Петра I, затем его женой и правящей императрицей российской.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"/>
          <p:cNvSpPr txBox="1">
            <a:spLocks noChangeArrowheads="1"/>
          </p:cNvSpPr>
          <p:nvPr/>
        </p:nvSpPr>
        <p:spPr bwMode="auto">
          <a:xfrm>
            <a:off x="-11825" y="4077072"/>
            <a:ext cx="7772400" cy="432048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8219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lvl="0">
              <a:lnSpc>
                <a:spcPct val="80000"/>
              </a:lnSpc>
              <a:defRPr sz="24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  <a:lvl8pPr marL="3486150" lvl="7" indent="-285750">
              <a:buFont typeface="Wingdings" pitchFamily="2" charset="2"/>
              <a:buChar char="Ø"/>
              <a:defRPr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8pPr>
          </a:lstStyle>
          <a:p>
            <a:pPr marL="457200" indent="-457200">
              <a:buFont typeface="+mj-lt"/>
              <a:buAutoNum type="arabicPeriod" startAt="5"/>
            </a:pPr>
            <a:r>
              <a:rPr lang="ru-RU" dirty="0" smtClean="0"/>
              <a:t>Россия </a:t>
            </a:r>
            <a:r>
              <a:rPr lang="ru-RU" dirty="0"/>
              <a:t>вступила в союз с </a:t>
            </a:r>
            <a:r>
              <a:rPr lang="ru-RU" dirty="0" smtClean="0"/>
              <a:t>Австрией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1052736"/>
            <a:ext cx="6264695" cy="406375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867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Создан Верховный Тайный Совет;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657" y="1844824"/>
            <a:ext cx="5210337" cy="504056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780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2"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Снаряжена экспедиция Беринга;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004" y="2708920"/>
            <a:ext cx="4295856" cy="422816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7170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3"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Открыта Академия Наук;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657" y="3356992"/>
            <a:ext cx="6322052" cy="360040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8884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457200" indent="-457200">
              <a:lnSpc>
                <a:spcPct val="80000"/>
              </a:lnSpc>
              <a:buFont typeface="+mj-lt"/>
              <a:buAutoNum type="arabicPeriod" startAt="4"/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Издано объяснение закона о наследствах</a:t>
            </a: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2201932" y="116632"/>
            <a:ext cx="4140113" cy="432048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Plain">
              <a:avLst>
                <a:gd name="adj" fmla="val 47243"/>
              </a:avLst>
            </a:prstTxWarp>
            <a:normAutofit fontScale="77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Font typeface="Arial" pitchFamily="34" charset="0"/>
              <a:buNone/>
            </a:pP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Екатерине </a:t>
            </a:r>
            <a:r>
              <a:rPr lang="en-US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4781" y="4764568"/>
            <a:ext cx="1937151" cy="2212617"/>
          </a:xfrm>
          <a:prstGeom prst="ellipse">
            <a:avLst/>
          </a:prstGeom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25825" y="4941168"/>
            <a:ext cx="3059832" cy="17106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00750" y="4941167"/>
            <a:ext cx="2618350" cy="17106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3670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1" build="allAtOnce"/>
      <p:bldP spid="16" grpId="0"/>
      <p:bldP spid="17" grpId="0"/>
      <p:bldP spid="18" grpId="0"/>
      <p:bldP spid="19" grpId="0"/>
      <p:bldP spid="2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652838" cy="474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500182" y="980727"/>
            <a:ext cx="4491608" cy="5723963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51215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defPPr>
              <a:defRPr lang="ru-RU"/>
            </a:defPPr>
            <a:lvl1pPr lvl="0">
              <a:lnSpc>
                <a:spcPct val="80000"/>
              </a:lnSpc>
              <a:defRPr sz="2400" b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 Учрежден </a:t>
            </a:r>
            <a:r>
              <a:rPr lang="ru-RU" dirty="0"/>
              <a:t>Петром </a:t>
            </a:r>
            <a:r>
              <a:rPr lang="en-US" dirty="0"/>
              <a:t>I</a:t>
            </a:r>
            <a:r>
              <a:rPr lang="ru-RU" dirty="0"/>
              <a:t> в 1714 г. в благодарность  жене за ее благородный поступок во время неудачного </a:t>
            </a:r>
            <a:r>
              <a:rPr lang="ru-RU" dirty="0" err="1"/>
              <a:t>Прутского</a:t>
            </a:r>
            <a:r>
              <a:rPr lang="ru-RU" dirty="0"/>
              <a:t> похода 1711 г. (в котором Екатерина сопровождала Петра) – русские оказались в окружении и попали в тяжелое положение. Екатерина посоветовала собрать деньги для подкупа турецкого командования и первой сняла с себя драгоценности, призвав офицерских жен поступить так же. Ценности позволили русским войскам с почетом покинуть позиции и вернуться домой.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0183" y="213515"/>
            <a:ext cx="4643818" cy="469888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Plain">
              <a:avLst>
                <a:gd name="adj" fmla="val 47243"/>
              </a:avLst>
            </a:prstTxWarp>
            <a:normAutofit fontScale="5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Times New Roman" pitchFamily="18" charset="0"/>
              </a:rPr>
              <a:t>Орден Святой Екатерины </a:t>
            </a:r>
          </a:p>
        </p:txBody>
      </p:sp>
    </p:spTree>
    <p:extLst>
      <p:ext uri="{BB962C8B-B14F-4D97-AF65-F5344CB8AC3E}">
        <p14:creationId xmlns:p14="http://schemas.microsoft.com/office/powerpoint/2010/main" xmlns="" val="11984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>
                <a:hlinkClick r:id="rId3"/>
              </a:rPr>
              <a:t>http://www.youtube.com/watch?v=iYShja8l2b8&amp;feature=related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6418" y="2420888"/>
            <a:ext cx="8232045" cy="936104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802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</a:rPr>
              <a:t>Ссылка для вставки в презентацию фильма</a:t>
            </a:r>
          </a:p>
        </p:txBody>
      </p:sp>
    </p:spTree>
    <p:extLst>
      <p:ext uri="{BB962C8B-B14F-4D97-AF65-F5344CB8AC3E}">
        <p14:creationId xmlns:p14="http://schemas.microsoft.com/office/powerpoint/2010/main" xmlns="" val="426283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hlinkClick r:id="rId3"/>
              </a:rPr>
              <a:t>http://www.youtube.com/watch?v=wzMmVf6uQ24&amp;feature=related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573016"/>
            <a:ext cx="8232045" cy="936104"/>
          </a:xfrm>
          <a:prstGeom prst="rect">
            <a:avLst/>
          </a:prstGeom>
        </p:spPr>
        <p:txBody>
          <a:bodyPr wrap="square" numCol="1">
            <a:prstTxWarp prst="textPlain">
              <a:avLst>
                <a:gd name="adj" fmla="val 4802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</a:rPr>
              <a:t>Ссылка для вставки в презентацию фильма</a:t>
            </a:r>
          </a:p>
        </p:txBody>
      </p:sp>
    </p:spTree>
    <p:extLst>
      <p:ext uri="{BB962C8B-B14F-4D97-AF65-F5344CB8AC3E}">
        <p14:creationId xmlns:p14="http://schemas.microsoft.com/office/powerpoint/2010/main" xmlns="" val="2008643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07504" y="33441"/>
            <a:ext cx="8856983" cy="1656184"/>
          </a:xfrm>
          <a:prstGeom prst="rect">
            <a:avLst/>
          </a:prstGeom>
          <a:extLst/>
        </p:spPr>
        <p:txBody>
          <a:bodyPr wrap="square" numCol="1">
            <a:prstTxWarp prst="textPlain">
              <a:avLst>
                <a:gd name="adj" fmla="val 4802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Верховный тайный совет — высшее совещательное государственное учреждение России, созданное во времена Екатерины </a:t>
            </a:r>
            <a:r>
              <a:rPr lang="en-US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</a:t>
            </a:r>
            <a:r>
              <a:rPr lang="ru-RU" sz="2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 функционировавшее до  воцарения Анны Иоанновны (1726-1730 гг.)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887" y="2421767"/>
            <a:ext cx="2381250" cy="280987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07267" y="1990136"/>
            <a:ext cx="3021959" cy="3635439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3836" y="2140563"/>
            <a:ext cx="2490815" cy="309107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1450" y="5212794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Меньшиков А.Д.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876256" y="5312404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Толстой П.А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635896" y="5312404"/>
            <a:ext cx="1584176" cy="41278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Апраксин  Ф.М.</a:t>
            </a:r>
            <a:endParaRPr lang="ru-RU" sz="1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2578640" y="6263934"/>
            <a:ext cx="3698687" cy="396044"/>
          </a:xfrm>
          <a:prstGeom prst="rect">
            <a:avLst/>
          </a:prstGeom>
          <a:extLst/>
        </p:spPr>
        <p:txBody>
          <a:bodyPr wrap="square" numCol="1">
            <a:prstTxWarp prst="textPlain">
              <a:avLst>
                <a:gd name="adj" fmla="val 48026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Состоял из 7 человек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9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</TotalTime>
  <Words>566</Words>
  <Application>Microsoft Office PowerPoint</Application>
  <PresentationFormat>Экран (4:3)</PresentationFormat>
  <Paragraphs>74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Эпоха дворцовых переворотов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Эпоха дворцовых переворотов.</dc:title>
  <dc:creator>Леонид</dc:creator>
  <cp:lastModifiedBy>Олег</cp:lastModifiedBy>
  <cp:revision>55</cp:revision>
  <dcterms:created xsi:type="dcterms:W3CDTF">2009-03-12T11:06:55Z</dcterms:created>
  <dcterms:modified xsi:type="dcterms:W3CDTF">2012-02-07T15:52:30Z</dcterms:modified>
</cp:coreProperties>
</file>