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71" r:id="rId3"/>
    <p:sldId id="266" r:id="rId4"/>
    <p:sldId id="268" r:id="rId5"/>
    <p:sldId id="276" r:id="rId6"/>
    <p:sldId id="277" r:id="rId7"/>
    <p:sldId id="258" r:id="rId8"/>
    <p:sldId id="273" r:id="rId9"/>
    <p:sldId id="261" r:id="rId10"/>
    <p:sldId id="275" r:id="rId11"/>
    <p:sldId id="259" r:id="rId12"/>
    <p:sldId id="260" r:id="rId13"/>
    <p:sldId id="265" r:id="rId14"/>
    <p:sldId id="263" r:id="rId15"/>
    <p:sldId id="272" r:id="rId16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6E220C-9A5E-44A9-98B1-A8593C987FAC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078CD8-C1CA-46C4-8F3B-344703DFDD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964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78CD8-C1CA-46C4-8F3B-344703DFDDF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199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58EF-98A6-45B8-BD85-5A25CB85B29A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24CC-5D70-4BBD-8D4F-FBB37F1BA2D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58EF-98A6-45B8-BD85-5A25CB85B29A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24CC-5D70-4BBD-8D4F-FBB37F1BA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58EF-98A6-45B8-BD85-5A25CB85B29A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24CC-5D70-4BBD-8D4F-FBB37F1BA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58EF-98A6-45B8-BD85-5A25CB85B29A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24CC-5D70-4BBD-8D4F-FBB37F1BA2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58EF-98A6-45B8-BD85-5A25CB85B29A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24CC-5D70-4BBD-8D4F-FBB37F1BA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58EF-98A6-45B8-BD85-5A25CB85B29A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24CC-5D70-4BBD-8D4F-FBB37F1BA2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58EF-98A6-45B8-BD85-5A25CB85B29A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24CC-5D70-4BBD-8D4F-FBB37F1BA2D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58EF-98A6-45B8-BD85-5A25CB85B29A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24CC-5D70-4BBD-8D4F-FBB37F1BA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58EF-98A6-45B8-BD85-5A25CB85B29A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24CC-5D70-4BBD-8D4F-FBB37F1BA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58EF-98A6-45B8-BD85-5A25CB85B29A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24CC-5D70-4BBD-8D4F-FBB37F1BA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58EF-98A6-45B8-BD85-5A25CB85B29A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224CC-5D70-4BBD-8D4F-FBB37F1BA2D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AB258EF-98A6-45B8-BD85-5A25CB85B29A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EC224CC-5D70-4BBD-8D4F-FBB37F1BA2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47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7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doshvozrast.ru/roditeli/roditelistihi11.htm" TargetMode="External"/><Relationship Id="rId3" Type="http://schemas.openxmlformats.org/officeDocument/2006/relationships/hyperlink" Target="http://ti-poet.ru/kabinet.php?a=4500" TargetMode="External"/><Relationship Id="rId7" Type="http://schemas.openxmlformats.org/officeDocument/2006/relationships/hyperlink" Target="http://ljubimyj-detskij.ru/zagadki/708-detyam-zagadki-o-prirode-les.html" TargetMode="External"/><Relationship Id="rId2" Type="http://schemas.openxmlformats.org/officeDocument/2006/relationships/hyperlink" Target="http://www.kraskizhizni.com/edu/verse/2901-stishki-pro-les-i-ego-obitatelej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gamejulia.ru/http:/" TargetMode="External"/><Relationship Id="rId5" Type="http://schemas.openxmlformats.org/officeDocument/2006/relationships/hyperlink" Target="http://www.stihi.ru/" TargetMode="External"/><Relationship Id="rId4" Type="http://schemas.openxmlformats.org/officeDocument/2006/relationships/hyperlink" Target="http://zanimatika.narod.ru/index.htm" TargetMode="External"/><Relationship Id="rId9" Type="http://schemas.openxmlformats.org/officeDocument/2006/relationships/hyperlink" Target="http://muzofon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36569" y="5052545"/>
            <a:ext cx="5883006" cy="882119"/>
          </a:xfrm>
        </p:spPr>
        <p:txBody>
          <a:bodyPr/>
          <a:lstStyle/>
          <a:p>
            <a:pPr algn="ctr"/>
            <a:r>
              <a:rPr lang="ru-RU" dirty="0" smtClean="0"/>
              <a:t>Костина Елена Сергеевна,                    МБДОУ «Танаевский детский сад»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6520" y="2295466"/>
            <a:ext cx="6109816" cy="2573694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8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2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Берегите лес, ребята,   </a:t>
            </a:r>
            <a:br>
              <a:rPr lang="ru-RU" sz="32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2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не жгите в нем костры!</a:t>
            </a:r>
            <a:endParaRPr lang="ru-RU" sz="320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6" descr="http://domoscope.com/cache/files/images/fullphoto/objava/56273/361009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45928"/>
            <a:ext cx="1800000" cy="11967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k1news.ru/upload/iblock/6b2/6b23e7627416c1acd11e332c4a4d79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253" y="1276431"/>
            <a:ext cx="1584175" cy="11901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siberiantimes.com/upload/information_system_40/3/4/1/item_341/information_items_3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5" r="8335"/>
          <a:stretch>
            <a:fillRect/>
          </a:stretch>
        </p:blipFill>
        <p:spPr bwMode="auto">
          <a:xfrm>
            <a:off x="5000086" y="1276431"/>
            <a:ext cx="1584000" cy="12040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348880"/>
            <a:ext cx="2016224" cy="14207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трелка вправо 4"/>
          <p:cNvSpPr/>
          <p:nvPr/>
        </p:nvSpPr>
        <p:spPr>
          <a:xfrm flipV="1">
            <a:off x="4067944" y="1581753"/>
            <a:ext cx="576064" cy="3462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углом 5"/>
          <p:cNvSpPr/>
          <p:nvPr/>
        </p:nvSpPr>
        <p:spPr>
          <a:xfrm>
            <a:off x="1081973" y="1644698"/>
            <a:ext cx="597792" cy="602095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Стрелка углом 10"/>
          <p:cNvSpPr/>
          <p:nvPr/>
        </p:nvSpPr>
        <p:spPr>
          <a:xfrm rot="5400000">
            <a:off x="6819631" y="1701240"/>
            <a:ext cx="597792" cy="602095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95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404664"/>
            <a:ext cx="3563710" cy="468052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Масштабны пожары лесные! 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Так больно на это смотреть. 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Деревья ведь тоже живые, 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В огне наступает их смерть. 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Ему не известна пощада, 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Огонь не имеет преград. 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Деревья горят в </a:t>
            </a:r>
            <a:r>
              <a:rPr lang="ru-RU" i="1" dirty="0" err="1">
                <a:latin typeface="Times New Roman" pitchFamily="18" charset="0"/>
                <a:ea typeface="Calibri"/>
                <a:cs typeface="Times New Roman" pitchFamily="18" charset="0"/>
              </a:rPr>
              <a:t>пламе</a:t>
            </a: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 ада. 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Им больно... Деревья кричат! 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Масштабны пожары лесные! 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Огонь, разгораясь, бежит. 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Стояли дубы вековые, 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Сейчас только пепел летит... </a:t>
            </a:r>
            <a:endParaRPr lang="ru-RU" sz="1400" i="1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5013176"/>
            <a:ext cx="6696744" cy="1080120"/>
          </a:xfrm>
        </p:spPr>
        <p:txBody>
          <a:bodyPr/>
          <a:lstStyle/>
          <a:p>
            <a:pPr indent="0">
              <a:spcAft>
                <a:spcPts val="0"/>
              </a:spcAft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Пожар в лесу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6" name="Picture 6" descr="http://sfw.so/uploads/posts/2010-08/1282916188_1282079275_fire_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77072"/>
            <a:ext cx="3105648" cy="20719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764704"/>
            <a:ext cx="3681712" cy="24741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26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83568" y="692696"/>
            <a:ext cx="3190057" cy="482453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Мчатся звери, кто куда: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«К нам пришла беда, беда!»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Загорелся старый лес,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Вьется пламя до небес. 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Едкий дым стоит столбом,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Все трещит, горит </a:t>
            </a:r>
            <a:r>
              <a:rPr lang="ru-RU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кругом…</a:t>
            </a: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Страшно бедному совенку,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Страшно белке и лисенку. 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Волк боится, все бегут.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А огонь уж тут как тут.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«Что же делать нам, друзья?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Ведь с огнем шутить нельзя!» </a:t>
            </a:r>
            <a:endParaRPr lang="ru-RU" i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 Если лес не потушить                                     Где же звери  будут  жить</a:t>
            </a: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5013176"/>
            <a:ext cx="6696744" cy="1080120"/>
          </a:xfrm>
        </p:spPr>
        <p:txBody>
          <a:bodyPr/>
          <a:lstStyle/>
          <a:p>
            <a:pPr indent="0" algn="ctr">
              <a:spcAft>
                <a:spcPts val="0"/>
              </a:spcAft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Пожар в лесу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http://www.nastol.com.ua/download.php?img=201402/1920x1080/nastol.com.ua-87492.jpg"/>
          <p:cNvPicPr>
            <a:picLocks noGrp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1" r="12981"/>
          <a:stretch>
            <a:fillRect/>
          </a:stretch>
        </p:blipFill>
        <p:spPr bwMode="auto">
          <a:xfrm>
            <a:off x="4211960" y="548680"/>
            <a:ext cx="4680520" cy="4176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685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86838" y="1628800"/>
            <a:ext cx="3528392" cy="3744416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«Позвоните сто один», </a:t>
            </a: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-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Крикнул строгий гражданин. 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Вот уже вблизи слышна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Трель сирены, не одна.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Тушат пеной и водой -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Пыл огня был очень злой! 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Три часа — и лес наш спасен! -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Спасибо пожарным за бой с огнем!</a:t>
            </a:r>
            <a:endParaRPr lang="ru-RU" sz="1400" i="1" dirty="0">
              <a:solidFill>
                <a:srgbClr val="FF0000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5013176"/>
            <a:ext cx="6696744" cy="1080120"/>
          </a:xfrm>
        </p:spPr>
        <p:txBody>
          <a:bodyPr/>
          <a:lstStyle/>
          <a:p>
            <a:pPr indent="0" algn="ctr">
              <a:spcAft>
                <a:spcPts val="0"/>
              </a:spcAft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Пожар в лесу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7" r="13797"/>
          <a:stretch>
            <a:fillRect/>
          </a:stretch>
        </p:blipFill>
        <p:spPr bwMode="auto">
          <a:xfrm>
            <a:off x="4331049" y="332656"/>
            <a:ext cx="3938286" cy="29936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941168"/>
            <a:ext cx="2457496" cy="16823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1" name="Picture 5" descr="http://airheadsfly.com/wp-content/uploads/2014/08/cl415dropping_bombardie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80661"/>
            <a:ext cx="2844316" cy="18962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http://7dney.by/isimages/000535_32666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73016"/>
            <a:ext cx="2909069" cy="10935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irena-pozharnaya-mashina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31370" y="6165303"/>
            <a:ext cx="458193" cy="45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83568" y="692696"/>
            <a:ext cx="3096344" cy="5976664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не сразу, и не вдруг,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Мы узнали: ЛЕС – наш друг.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Нет без ЛЕСА кислорода,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Сникнет сразу вся природа,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Без него дышать не сможем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И никто нам не поможет.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Сдуют ветры урожай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И тогда – прости, прощай!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Обмелеют наши реки,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Высохнут они навеки,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Заболеют все зверушки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Вплоть до маленькой норушки.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Нет без ЛЕСА нам лекарств,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На столах не будет яств.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Пропадёт тогда планета,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Горько мне писать всё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это…</a:t>
            </a:r>
            <a:endParaRPr lang="ru-RU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dirty="0" smtClean="0"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5013176"/>
            <a:ext cx="6696744" cy="1080120"/>
          </a:xfrm>
        </p:spPr>
        <p:txBody>
          <a:bodyPr/>
          <a:lstStyle/>
          <a:p>
            <a:pPr indent="0">
              <a:spcAft>
                <a:spcPts val="0"/>
              </a:spcAft>
              <a:buNone/>
            </a:pPr>
            <a:r>
              <a:rPr lang="ru-RU" sz="44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Берегите лес от пожара!</a:t>
            </a:r>
            <a:endParaRPr lang="ru-RU" sz="440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http://girlfon.ucoz.ru/_ph/6/150275189.jpg?145498451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3" r="8883"/>
          <a:stretch>
            <a:fillRect/>
          </a:stretch>
        </p:blipFill>
        <p:spPr bwMode="auto">
          <a:xfrm>
            <a:off x="3552687" y="404664"/>
            <a:ext cx="5494367" cy="4176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689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83568" y="332656"/>
            <a:ext cx="3096344" cy="5354030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dirty="0" smtClean="0"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5013176"/>
            <a:ext cx="8352928" cy="1080120"/>
          </a:xfrm>
        </p:spPr>
        <p:txBody>
          <a:bodyPr/>
          <a:lstStyle/>
          <a:p>
            <a:pPr indent="0" algn="r">
              <a:spcAft>
                <a:spcPts val="0"/>
              </a:spcAft>
              <a:buNone/>
            </a:pPr>
            <a:r>
              <a:rPr lang="ru-RU" sz="44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Берегите лес от пожара!</a:t>
            </a:r>
            <a:endParaRPr lang="ru-RU" sz="440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1tuffpuff.tripod.com/sitebuildercontent/sitebuilderpictures/noflame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923491"/>
            <a:ext cx="1368152" cy="13305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0" name="Picture 2" descr="http://co13.nevseoboi.com.ua/16/15448/1383735145-3200266-nevseoboi.com.u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3" r="8883"/>
          <a:stretch>
            <a:fillRect/>
          </a:stretch>
        </p:blipFill>
        <p:spPr bwMode="auto">
          <a:xfrm>
            <a:off x="3353696" y="692696"/>
            <a:ext cx="5399637" cy="41044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404664"/>
            <a:ext cx="3222104" cy="446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Чтобы лес - звериный дом, </a:t>
            </a:r>
            <a:b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Не пылал нигде огнём, </a:t>
            </a:r>
            <a:b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Чтоб не плакали букашки, </a:t>
            </a:r>
            <a:b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Не теряли гнёзда пташки, </a:t>
            </a:r>
            <a:b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 лишь пели песни птички, </a:t>
            </a:r>
            <a:b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Не берите в руки спички!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Каждый кустик берегите,</a:t>
            </a:r>
            <a:b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Без нужды костры не жгите,</a:t>
            </a:r>
            <a:b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Цените каждую травинку</a:t>
            </a:r>
            <a:b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И на листике дождинку.</a:t>
            </a:r>
            <a:b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Сбережём ЛЕС от огня</a:t>
            </a:r>
            <a:b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Для тебя и для меня.</a:t>
            </a:r>
            <a:b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Красота живая – ЛЕС,</a:t>
            </a:r>
            <a:b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Пусть растет он до небес!</a:t>
            </a:r>
            <a:br>
              <a:rPr lang="ru-RU" sz="1600" i="1" dirty="0" smtClean="0"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1600" i="1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2" name="Zvuki-prirody-Penie-ptic-v-lesu-bez-muzyki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72400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10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2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71600" y="620688"/>
            <a:ext cx="7560840" cy="9202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Источники информации</a:t>
            </a:r>
          </a:p>
          <a:p>
            <a:pPr algn="ctr"/>
            <a:endParaRPr lang="ru-RU" b="1" dirty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400" dirty="0" err="1" smtClean="0"/>
              <a:t>Горькова</a:t>
            </a:r>
            <a:r>
              <a:rPr lang="ru-RU" sz="1400" dirty="0" smtClean="0"/>
              <a:t> Л.Г., Кочергина А.В., Обухова Л.А. Сценарии занятий по экологическому воспитанию: средняя, старшая, подготовительная группы. – М.:ВАКО, 2008.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400" dirty="0" smtClean="0"/>
              <a:t>«Пожар в лесу»</a:t>
            </a:r>
            <a:r>
              <a:rPr lang="en-US" sz="1400" dirty="0"/>
              <a:t> </a:t>
            </a:r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www.kraskizhizni.com/edu/verse/2901-stishki-pro-les-i-ego-obitatelej</a:t>
            </a:r>
            <a:endParaRPr lang="ru-RU" sz="1400" dirty="0" smtClean="0"/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1400" dirty="0" smtClean="0"/>
              <a:t>В. </a:t>
            </a:r>
            <a:r>
              <a:rPr lang="ru-RU" sz="1400" dirty="0" err="1" smtClean="0"/>
              <a:t>Шефнер</a:t>
            </a:r>
            <a:r>
              <a:rPr lang="ru-RU" sz="1400" dirty="0" smtClean="0"/>
              <a:t> «Лесные пожары» </a:t>
            </a:r>
            <a:r>
              <a:rPr lang="ru-RU" sz="1400" u="sng" dirty="0">
                <a:solidFill>
                  <a:srgbClr val="0000FF"/>
                </a:solidFill>
                <a:ea typeface="Times New Roman"/>
                <a:cs typeface="Times New Roman"/>
                <a:hlinkClick r:id="rId3"/>
              </a:rPr>
              <a:t>http://</a:t>
            </a:r>
            <a:r>
              <a:rPr lang="ru-RU" sz="1400" u="sng" dirty="0" smtClean="0">
                <a:solidFill>
                  <a:srgbClr val="0000FF"/>
                </a:solidFill>
                <a:ea typeface="Times New Roman"/>
                <a:cs typeface="Times New Roman"/>
                <a:hlinkClick r:id="rId3"/>
              </a:rPr>
              <a:t>ti-poet.ru/kabinet.php?a=4500</a:t>
            </a:r>
            <a:endParaRPr lang="ru-RU" sz="1200" dirty="0" smtClean="0">
              <a:ea typeface="Times New Roman"/>
              <a:cs typeface="Times New Roman"/>
            </a:endParaRP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1400" dirty="0" smtClean="0"/>
              <a:t>Н. Филимоненко «Лес – наш друг» </a:t>
            </a:r>
            <a:r>
              <a:rPr lang="ru-RU" sz="1400" u="sng" dirty="0">
                <a:solidFill>
                  <a:srgbClr val="0000FF"/>
                </a:solidFill>
                <a:ea typeface="Times New Roman"/>
                <a:cs typeface="Times New Roman"/>
                <a:hlinkClick r:id="rId4"/>
              </a:rPr>
              <a:t>http://</a:t>
            </a:r>
            <a:r>
              <a:rPr lang="ru-RU" sz="1400" u="sng" dirty="0" smtClean="0">
                <a:solidFill>
                  <a:srgbClr val="0000FF"/>
                </a:solidFill>
                <a:ea typeface="Times New Roman"/>
                <a:cs typeface="Times New Roman"/>
                <a:hlinkClick r:id="rId4"/>
              </a:rPr>
              <a:t>zanimatika.narod.ru/index.htm</a:t>
            </a:r>
            <a:endParaRPr lang="ru-RU" sz="1400" u="sng" dirty="0">
              <a:solidFill>
                <a:srgbClr val="0000FF"/>
              </a:solidFill>
              <a:ea typeface="Times New Roman"/>
              <a:cs typeface="Times New Roman"/>
            </a:endParaRP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1400" dirty="0" smtClean="0">
                <a:ea typeface="Calibri"/>
                <a:cs typeface="Times New Roman"/>
              </a:rPr>
              <a:t>О. Уральский «Берегите лес, ребята» </a:t>
            </a:r>
            <a:r>
              <a:rPr lang="en-US" sz="1400" dirty="0">
                <a:ea typeface="Calibri"/>
                <a:cs typeface="Times New Roman"/>
                <a:hlinkClick r:id="rId5"/>
              </a:rPr>
              <a:t>http://www.stihi.ru</a:t>
            </a:r>
            <a:r>
              <a:rPr lang="en-US" sz="1400" dirty="0" smtClean="0">
                <a:ea typeface="Calibri"/>
                <a:cs typeface="Times New Roman"/>
                <a:hlinkClick r:id="rId5"/>
              </a:rPr>
              <a:t>/</a:t>
            </a:r>
            <a:endParaRPr lang="ru-RU" sz="1400" dirty="0" smtClean="0">
              <a:ea typeface="Calibri"/>
              <a:cs typeface="Times New Roman"/>
            </a:endParaRP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1400" dirty="0" smtClean="0">
                <a:ea typeface="Calibri"/>
                <a:cs typeface="Times New Roman"/>
              </a:rPr>
              <a:t>Стихи про пожарную безопасность </a:t>
            </a:r>
            <a:r>
              <a:rPr lang="en-US" sz="1400" dirty="0">
                <a:ea typeface="Calibri"/>
                <a:cs typeface="Times New Roman"/>
                <a:hlinkClick r:id="rId6"/>
              </a:rPr>
              <a:t>http://gamejulia.ru/http</a:t>
            </a:r>
            <a:r>
              <a:rPr lang="en-US" sz="1400" dirty="0" smtClean="0">
                <a:ea typeface="Calibri"/>
                <a:cs typeface="Times New Roman"/>
                <a:hlinkClick r:id="rId6"/>
              </a:rPr>
              <a:t>:/</a:t>
            </a:r>
            <a:endParaRPr lang="ru-RU" sz="1400" dirty="0" smtClean="0">
              <a:ea typeface="Calibri"/>
              <a:cs typeface="Times New Roman"/>
            </a:endParaRP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1400" dirty="0" smtClean="0">
                <a:ea typeface="Calibri"/>
                <a:cs typeface="Times New Roman"/>
              </a:rPr>
              <a:t>Загадки про лес </a:t>
            </a:r>
            <a:r>
              <a:rPr lang="ru-RU" sz="1400" dirty="0">
                <a:solidFill>
                  <a:prstClr val="black">
                    <a:lumMod val="75000"/>
                    <a:lumOff val="25000"/>
                  </a:prstClr>
                </a:solidFill>
                <a:ea typeface="Calibri"/>
                <a:cs typeface="Times New Roman" pitchFamily="18" charset="0"/>
                <a:hlinkClick r:id="rId7"/>
              </a:rPr>
              <a:t>http://</a:t>
            </a:r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Calibri"/>
                <a:cs typeface="Times New Roman" pitchFamily="18" charset="0"/>
                <a:hlinkClick r:id="rId7"/>
              </a:rPr>
              <a:t>ljubimyj-detskij.ru/zagadki/708-detyam-zagadki-o-prirode-les.html</a:t>
            </a:r>
            <a:endParaRPr lang="ru-RU" sz="1400" dirty="0">
              <a:solidFill>
                <a:prstClr val="black">
                  <a:lumMod val="75000"/>
                  <a:lumOff val="25000"/>
                </a:prstClr>
              </a:solidFill>
              <a:ea typeface="Calibri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1400" dirty="0" smtClean="0">
                <a:ea typeface="Calibri"/>
                <a:cs typeface="Times New Roman" pitchFamily="18" charset="0"/>
              </a:rPr>
              <a:t>Н. Рыжова «Лесные правила» 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ea typeface="Calibri"/>
                <a:cs typeface="Times New Roman" pitchFamily="18" charset="0"/>
                <a:hlinkClick r:id="rId8"/>
              </a:rPr>
              <a:t>http://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Calibri"/>
                <a:cs typeface="Times New Roman" pitchFamily="18" charset="0"/>
                <a:hlinkClick r:id="rId8"/>
              </a:rPr>
              <a:t>doshvozrast.ru/roditeli/roditelistihi11.htm</a:t>
            </a:r>
            <a:endParaRPr lang="ru-RU" sz="1400" dirty="0" smtClean="0">
              <a:solidFill>
                <a:prstClr val="black">
                  <a:lumMod val="75000"/>
                  <a:lumOff val="25000"/>
                </a:prstClr>
              </a:solidFill>
              <a:ea typeface="Calibri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ea typeface="Calibri"/>
                <a:cs typeface="Times New Roman" pitchFamily="18" charset="0"/>
                <a:hlinkClick r:id="rId9"/>
              </a:rPr>
              <a:t>http://muzofon.com</a:t>
            </a:r>
            <a:r>
              <a:rPr 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Calibri"/>
                <a:cs typeface="Times New Roman" pitchFamily="18" charset="0"/>
                <a:hlinkClick r:id="rId9"/>
              </a:rPr>
              <a:t>/</a:t>
            </a:r>
            <a:endParaRPr lang="ru-RU" sz="1400" smtClean="0">
              <a:solidFill>
                <a:prstClr val="black">
                  <a:lumMod val="75000"/>
                  <a:lumOff val="25000"/>
                </a:prstClr>
              </a:solidFill>
              <a:ea typeface="Calibri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ru-RU" sz="1400" dirty="0" smtClean="0">
              <a:solidFill>
                <a:prstClr val="black">
                  <a:lumMod val="75000"/>
                  <a:lumOff val="25000"/>
                </a:prstClr>
              </a:solidFill>
              <a:ea typeface="Calibri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en-US" sz="1400" dirty="0">
              <a:solidFill>
                <a:prstClr val="black">
                  <a:lumMod val="75000"/>
                  <a:lumOff val="25000"/>
                </a:prstClr>
              </a:solidFill>
              <a:ea typeface="Calibri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ru-RU" sz="1400" dirty="0" smtClean="0">
              <a:solidFill>
                <a:prstClr val="black">
                  <a:lumMod val="75000"/>
                  <a:lumOff val="25000"/>
                </a:prstClr>
              </a:solidFill>
              <a:ea typeface="Calibri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1400" dirty="0" smtClean="0">
                <a:ea typeface="Calibri"/>
                <a:cs typeface="Times New Roman"/>
              </a:rPr>
              <a:t>  </a:t>
            </a: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ru-RU" sz="1400" dirty="0" smtClean="0">
              <a:ea typeface="Calibri"/>
              <a:cs typeface="Times New Roman"/>
            </a:endParaRP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ru-RU" sz="1400" dirty="0" smtClean="0">
              <a:ea typeface="Calibri"/>
              <a:cs typeface="Times New Roman"/>
            </a:endParaRP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ru-RU" sz="1400" dirty="0" smtClean="0">
              <a:ea typeface="Calibri"/>
              <a:cs typeface="Times New Roman"/>
            </a:endParaRP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ru-RU" sz="1200" dirty="0">
              <a:ea typeface="Calibri"/>
              <a:cs typeface="Times New Roman"/>
            </a:endParaRP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81182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27584" y="404664"/>
            <a:ext cx="770485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FF0000"/>
                </a:solidFill>
              </a:rPr>
              <a:t>Презентация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FF0000"/>
                </a:solidFill>
              </a:rPr>
              <a:t>«Берегите лес, ребята, и не жгите в нем костры!»</a:t>
            </a:r>
          </a:p>
          <a:p>
            <a:pPr algn="ctr">
              <a:lnSpc>
                <a:spcPct val="150000"/>
              </a:lnSpc>
            </a:pPr>
            <a:r>
              <a:rPr lang="ru-RU" sz="1400" b="1" dirty="0">
                <a:solidFill>
                  <a:srgbClr val="FF0000"/>
                </a:solidFill>
              </a:rPr>
              <a:t>д</a:t>
            </a:r>
            <a:r>
              <a:rPr lang="ru-RU" sz="1400" b="1" dirty="0" smtClean="0">
                <a:solidFill>
                  <a:srgbClr val="FF0000"/>
                </a:solidFill>
              </a:rPr>
              <a:t>ля детей старшего дошкольного возраста </a:t>
            </a:r>
          </a:p>
          <a:p>
            <a:pPr algn="ctr">
              <a:lnSpc>
                <a:spcPct val="150000"/>
              </a:lnSpc>
            </a:pPr>
            <a:endParaRPr lang="ru-RU" sz="1400" b="1" dirty="0" smtClean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Цель: </a:t>
            </a:r>
            <a:r>
              <a:rPr lang="ru-RU" sz="1400" dirty="0" smtClean="0"/>
              <a:t>Воспитание бережного отношения к растительному и животному миру, чувство сопереживания и сопричастности природе.</a:t>
            </a:r>
          </a:p>
          <a:p>
            <a:pPr algn="just">
              <a:lnSpc>
                <a:spcPct val="1500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Образовательные задачи: </a:t>
            </a:r>
          </a:p>
          <a:p>
            <a:pPr algn="just">
              <a:lnSpc>
                <a:spcPct val="150000"/>
              </a:lnSpc>
            </a:pPr>
            <a:r>
              <a:rPr lang="ru-RU" sz="1400" dirty="0" smtClean="0"/>
              <a:t>Уточнить и расширить имеющиеся представления о лесе и его обитателях, о значении леса в жизни человека; познакомить с видами лесов (хвойные, лиственные, смешанные).</a:t>
            </a:r>
          </a:p>
          <a:p>
            <a:pPr algn="just">
              <a:lnSpc>
                <a:spcPct val="150000"/>
              </a:lnSpc>
            </a:pPr>
            <a:r>
              <a:rPr lang="ru-RU" sz="1400" dirty="0" smtClean="0"/>
              <a:t>Закрепить знание правил пожарной безопасности, формировать уважительное отношение к труду пожарных.</a:t>
            </a:r>
          </a:p>
          <a:p>
            <a:pPr algn="just">
              <a:lnSpc>
                <a:spcPct val="1500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Развивающие задачи:</a:t>
            </a:r>
          </a:p>
          <a:p>
            <a:pPr algn="just">
              <a:lnSpc>
                <a:spcPct val="150000"/>
              </a:lnSpc>
            </a:pPr>
            <a:r>
              <a:rPr lang="ru-RU" sz="1400" dirty="0" smtClean="0"/>
              <a:t>Развивать эстетическую чуткость и восприятие красоты окружающего мира.</a:t>
            </a:r>
          </a:p>
          <a:p>
            <a:pPr algn="just">
              <a:lnSpc>
                <a:spcPct val="1500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Воспитательные задачи:</a:t>
            </a:r>
          </a:p>
          <a:p>
            <a:pPr algn="just">
              <a:lnSpc>
                <a:spcPct val="150000"/>
              </a:lnSpc>
            </a:pPr>
            <a:r>
              <a:rPr lang="ru-RU" sz="1400" dirty="0" smtClean="0"/>
              <a:t>Воспитывать познавательный интерес, любовь к родной природе,</a:t>
            </a:r>
            <a:r>
              <a:rPr lang="ru-RU" sz="1400" dirty="0">
                <a:solidFill>
                  <a:prstClr val="black"/>
                </a:solidFill>
              </a:rPr>
              <a:t> бережное отношение к </a:t>
            </a:r>
            <a:r>
              <a:rPr lang="ru-RU" sz="1400" dirty="0" smtClean="0">
                <a:solidFill>
                  <a:prstClr val="black"/>
                </a:solidFill>
              </a:rPr>
              <a:t>лесу</a:t>
            </a:r>
            <a:r>
              <a:rPr lang="ru-RU" sz="1400" dirty="0" smtClean="0"/>
              <a:t>, правильное поведение.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73677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11560" y="692696"/>
            <a:ext cx="3240360" cy="3528392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Он зелёный и густой,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Он высокий и большой,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То – еловый, то – дубовый,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То – осиново-сосновый.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Там деревьев </a:t>
            </a: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много разных,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Трав, лишайников, кустов,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Птиц, зверей, грибов и ягод,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И, конечно – комаров.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Там всегда полно чудес –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Я люблю прогулки в ... (лес</a:t>
            </a:r>
            <a:r>
              <a:rPr lang="ru-RU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)!</a:t>
            </a:r>
            <a:endParaRPr lang="ru-RU" i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5013176"/>
            <a:ext cx="6984776" cy="1440160"/>
          </a:xfrm>
        </p:spPr>
        <p:txBody>
          <a:bodyPr/>
          <a:lstStyle/>
          <a:p>
            <a:pPr indent="0"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Здравствуй</a:t>
            </a:r>
            <a:r>
              <a:rPr lang="ru-RU" sz="2800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, лес, дремучий лес,</a:t>
            </a:r>
            <a:br>
              <a:rPr lang="ru-RU" sz="2800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     Полный </a:t>
            </a:r>
            <a:r>
              <a:rPr lang="ru-RU" sz="2800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сказок и чудес!</a:t>
            </a:r>
            <a:br>
              <a:rPr lang="ru-RU" sz="2800" dirty="0">
                <a:solidFill>
                  <a:srgbClr val="FF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229200"/>
            <a:ext cx="2304256" cy="12961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 descr="http://img-2.photosight.ru/a26/4145524_thumb.jpg"/>
          <p:cNvPicPr>
            <a:picLocks noGrp="1"/>
          </p:cNvPicPr>
          <p:nvPr>
            <p:ph type="pic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5" b="10415"/>
          <a:stretch>
            <a:fillRect/>
          </a:stretch>
        </p:blipFill>
        <p:spPr bwMode="auto">
          <a:xfrm>
            <a:off x="3707904" y="404664"/>
            <a:ext cx="4993369" cy="39604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Shum-lesa--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60939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8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49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95536" y="260648"/>
            <a:ext cx="3665207" cy="1368152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Кусты и деревья, листочки на ветках. Лиственный лес это, помните, детки. Дуб в нем, березки, липы, рябинки, Лещина, шиповник, ясень, осинки.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23928" y="5589240"/>
            <a:ext cx="4392488" cy="648072"/>
          </a:xfrm>
        </p:spPr>
        <p:txBody>
          <a:bodyPr/>
          <a:lstStyle/>
          <a:p>
            <a:pPr indent="0" algn="r"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ru-RU" sz="36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Виды леса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files.onlyimage.com/free/full/7b5/light-landscapes-nature-trees-wood-shadows-colors-long-image-files-37855-17196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55" y="1988840"/>
            <a:ext cx="2160240" cy="16201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hqwall.ru/files/4/bagrec_zoloto_krasnyy_osen_listya_listopad_oktyabr_les_kazahstan_opavshie_breschuk_3264x244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>
            <a:fillRect/>
          </a:stretch>
        </p:blipFill>
        <p:spPr bwMode="auto">
          <a:xfrm>
            <a:off x="4379754" y="842360"/>
            <a:ext cx="4736525" cy="36004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64088" y="485464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Лиственный лес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201808" y="3723792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Дубрава (дубовый лес)</a:t>
            </a:r>
            <a:endParaRPr lang="ru-RU" sz="1400" dirty="0"/>
          </a:p>
        </p:txBody>
      </p:sp>
      <p:pic>
        <p:nvPicPr>
          <p:cNvPr id="1034" name="Picture 10" descr="http://www.vsluh.ru/uploads/base_image/image/26593/huge_a1f4f8e0-4191-46b8-a15e-c601b8a524a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700" y="4543317"/>
            <a:ext cx="2570766" cy="16035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117829" y="6310351"/>
            <a:ext cx="19154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Березовая роща</a:t>
            </a:r>
            <a:endParaRPr lang="ru-RU" sz="1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993" y="2386517"/>
            <a:ext cx="1615374" cy="11404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http://fs00.infourok.ru/images/doc/138/160690/img1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7" r="9738" b="1476"/>
          <a:stretch/>
        </p:blipFill>
        <p:spPr bwMode="auto">
          <a:xfrm>
            <a:off x="506879" y="4870559"/>
            <a:ext cx="1376843" cy="12551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95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2174" y="404664"/>
            <a:ext cx="3540600" cy="864096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Если иголочки вместо листвы, Хвойным тогда этот лес назови.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53710" y="5589240"/>
            <a:ext cx="3170617" cy="648072"/>
          </a:xfrm>
        </p:spPr>
        <p:txBody>
          <a:bodyPr/>
          <a:lstStyle/>
          <a:p>
            <a:pPr indent="0" algn="ctr"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sz="36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Виды леса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4" descr="http://domoscope.com/cache/files/images/fullphoto/objava/56273/361009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oboi.cc/uploads/11_05_2013/view/201210/oboik.ru_597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494340"/>
            <a:ext cx="1008112" cy="5672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fs00.infourok.ru/images/doc/220/7978/1/img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441" y="4946980"/>
            <a:ext cx="952357" cy="7142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93635" y="4790715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Хвойный лес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13352" y="6201680"/>
            <a:ext cx="13145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Ель</a:t>
            </a:r>
            <a:endParaRPr lang="ru-RU" sz="1400" dirty="0"/>
          </a:p>
        </p:txBody>
      </p:sp>
      <p:pic>
        <p:nvPicPr>
          <p:cNvPr id="1026" name="Picture 2" descr="http://travyanik.ru/wp-content/uploads/2014/11/-e14159410721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556792"/>
            <a:ext cx="1540274" cy="19442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s4.pikabu.ru/images/big_size_comm/2014-12_6/141986159620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48606"/>
            <a:ext cx="1596696" cy="1898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u-lekar.ru/img/listvennica1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2771801" y="1844825"/>
            <a:ext cx="1581910" cy="18982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flipH="1">
            <a:off x="694459" y="3658090"/>
            <a:ext cx="9516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Сосна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3020639" y="3789040"/>
            <a:ext cx="1333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Лиственница</a:t>
            </a:r>
            <a:endParaRPr lang="ru-RU" sz="1400" dirty="0"/>
          </a:p>
        </p:txBody>
      </p:sp>
      <p:pic>
        <p:nvPicPr>
          <p:cNvPr id="19" name="Picture 6" descr="http://domoscope.com/cache/files/images/fullphoto/objava/56273/361009.jpe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8" r="6258"/>
          <a:stretch>
            <a:fillRect/>
          </a:stretch>
        </p:blipFill>
        <p:spPr bwMode="auto">
          <a:xfrm>
            <a:off x="4338279" y="980728"/>
            <a:ext cx="4637401" cy="35250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celebnietravi.ru/images/pihta-sibirskaya_2_larg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383655"/>
            <a:ext cx="1456671" cy="13559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020639" y="5839301"/>
            <a:ext cx="1096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Пихта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28264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6120" y="332656"/>
            <a:ext cx="3672408" cy="1368152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Если же есть и листва, и хвоинки, Рядом и ели растут, и осинки, Смешанным лес тот зовется, друзья – Тут все деревья от «А» и до «Я».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5589240"/>
            <a:ext cx="6984776" cy="648072"/>
          </a:xfrm>
        </p:spPr>
        <p:txBody>
          <a:bodyPr/>
          <a:lstStyle/>
          <a:p>
            <a:pPr indent="0" algn="ctr"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sz="36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Виды леса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http://openwalls.com/image/39872/forest_in_autome_2574x167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3" r="7113"/>
          <a:stretch>
            <a:fillRect/>
          </a:stretch>
        </p:blipFill>
        <p:spPr bwMode="auto">
          <a:xfrm>
            <a:off x="3835124" y="659895"/>
            <a:ext cx="5050780" cy="38387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nvk30.ucoz.ru/_ph/3/1367115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832" y="4419815"/>
            <a:ext cx="936104" cy="6492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028644"/>
            <a:ext cx="864096" cy="5505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48064" y="4934593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Смешанный лес   </a:t>
            </a:r>
            <a:endParaRPr lang="ru-RU" dirty="0"/>
          </a:p>
        </p:txBody>
      </p:sp>
      <p:pic>
        <p:nvPicPr>
          <p:cNvPr id="2052" name="Picture 4" descr="http://zolotoikoren.ru/attachments/Image/osina.jpg?template=generic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705" y="2204864"/>
            <a:ext cx="1261392" cy="18722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biblioclub.ru/services/fks.php?fks_action=get_file&amp;fks_flag=2&amp;fks_id=ies_img_images_00417_1240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91" y="4386385"/>
            <a:ext cx="1381466" cy="14657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festival.1september.ru/articles/647199/presentation/1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8" t="7176" r="15092" b="7822"/>
          <a:stretch/>
        </p:blipFill>
        <p:spPr bwMode="auto">
          <a:xfrm>
            <a:off x="266800" y="2173897"/>
            <a:ext cx="1806150" cy="16219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29130" y="4201750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О</a:t>
            </a:r>
            <a:r>
              <a:rPr lang="ru-RU" sz="1400" dirty="0" smtClean="0"/>
              <a:t>сина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406691" y="3955704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Рябина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32924" y="5985248"/>
            <a:ext cx="12453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Тополь</a:t>
            </a:r>
            <a:endParaRPr lang="ru-RU" sz="1400" dirty="0"/>
          </a:p>
        </p:txBody>
      </p:sp>
      <p:pic>
        <p:nvPicPr>
          <p:cNvPr id="2060" name="Picture 12" descr="http://www.playing-field.ru/img/2015/052009/0730630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7" r="7730"/>
          <a:stretch/>
        </p:blipFill>
        <p:spPr bwMode="auto">
          <a:xfrm>
            <a:off x="2597159" y="4700881"/>
            <a:ext cx="1530484" cy="14657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731705" y="6293025"/>
            <a:ext cx="1205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Клен 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869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827584" y="548680"/>
            <a:ext cx="3118049" cy="396044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Берегите </a:t>
            </a: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лес, ребята! 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Он нам дарит кислород 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В нем еще живут зверята 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Разных видов и пород 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По утру поют нам птицы 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А листва укроет в зной 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И пыльца цветов на лицах 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Оставляет запах свой 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Берегите лес, ребята! 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И не жгите в нём костры 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Благодарны будут звери 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И деревья, и кусты.</a:t>
            </a:r>
          </a:p>
          <a:p>
            <a:endParaRPr lang="ru-RU" sz="1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5445224"/>
            <a:ext cx="6912768" cy="810268"/>
          </a:xfrm>
          <a:ln>
            <a:solidFill>
              <a:schemeClr val="accent1"/>
            </a:solidFill>
          </a:ln>
        </p:spPr>
        <p:txBody>
          <a:bodyPr/>
          <a:lstStyle/>
          <a:p>
            <a:pPr indent="0" algn="ctr">
              <a:spcAft>
                <a:spcPts val="0"/>
              </a:spcAft>
              <a:buNone/>
            </a:pPr>
            <a:r>
              <a:rPr lang="ru-RU" sz="32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Звери в лесу</a:t>
            </a:r>
            <a:endParaRPr lang="ru-RU" sz="320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s2.lsm.lv/media/e/d/xlarge_67b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8" r="5708"/>
          <a:stretch>
            <a:fillRect/>
          </a:stretch>
        </p:blipFill>
        <p:spPr bwMode="auto">
          <a:xfrm>
            <a:off x="3977506" y="764704"/>
            <a:ext cx="4612469" cy="35061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4923807"/>
            <a:ext cx="1872208" cy="14041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140931"/>
            <a:ext cx="1728192" cy="11516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318" y="4556745"/>
            <a:ext cx="1619177" cy="10691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http://img.mota.ru/upload/wallpapers/2009/07/15/11/02/3694/animals_749-1600x12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39" y="5300946"/>
            <a:ext cx="1831111" cy="13733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352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67544" y="332656"/>
            <a:ext cx="3672408" cy="5354030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i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dirty="0" smtClean="0"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5013176"/>
            <a:ext cx="6048672" cy="1280542"/>
          </a:xfrm>
        </p:spPr>
        <p:txBody>
          <a:bodyPr/>
          <a:lstStyle/>
          <a:p>
            <a:pPr indent="0" algn="ctr">
              <a:spcAft>
                <a:spcPts val="0"/>
              </a:spcAft>
              <a:buNone/>
            </a:pPr>
            <a:r>
              <a:rPr lang="ru-RU" sz="44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Лесные правила</a:t>
            </a:r>
            <a:endParaRPr lang="ru-RU" sz="440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947294"/>
            <a:ext cx="4968552" cy="352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1600" i="1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620688"/>
            <a:ext cx="49685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smtClean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в лес пришли </a:t>
            </a:r>
            <a:r>
              <a:rPr lang="ru-RU" sz="1600" i="1" dirty="0" smtClean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гулять, свежим </a:t>
            </a:r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воздухом дышать,</a:t>
            </a:r>
          </a:p>
          <a:p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Бегай, прыгай и </a:t>
            </a:r>
            <a:r>
              <a:rPr lang="ru-RU" sz="1600" i="1" dirty="0" smtClean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играй, только</a:t>
            </a:r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, чур, не забывай,</a:t>
            </a:r>
          </a:p>
          <a:p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Что в лесу нельзя </a:t>
            </a:r>
            <a:r>
              <a:rPr lang="ru-RU" sz="1600" i="1" dirty="0" smtClean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шуметь: даже </a:t>
            </a:r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очень громко петь.</a:t>
            </a:r>
          </a:p>
          <a:p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Испугаются </a:t>
            </a:r>
            <a:r>
              <a:rPr lang="ru-RU" sz="1600" i="1" dirty="0" smtClean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зверюшки, убегут </a:t>
            </a:r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с лесной опушки.</a:t>
            </a:r>
          </a:p>
          <a:p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Ветки дуба не </a:t>
            </a:r>
            <a:r>
              <a:rPr lang="ru-RU" sz="1600" i="1" dirty="0" smtClean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ломай, никогда </a:t>
            </a:r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не забывай</a:t>
            </a:r>
          </a:p>
          <a:p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Мусор с травки </a:t>
            </a:r>
            <a:r>
              <a:rPr lang="ru-RU" sz="1600" i="1" dirty="0" smtClean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убирать, зря </a:t>
            </a:r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цветы не надо рвать!</a:t>
            </a:r>
          </a:p>
          <a:p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Из рогатки не </a:t>
            </a:r>
            <a:r>
              <a:rPr lang="ru-RU" sz="1600" i="1" dirty="0" smtClean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стрелять; ты </a:t>
            </a:r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пришёл не убивать!</a:t>
            </a:r>
          </a:p>
          <a:p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Бабочки пускай </a:t>
            </a:r>
            <a:r>
              <a:rPr lang="ru-RU" sz="1600" i="1" dirty="0" smtClean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летают, ну</a:t>
            </a:r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, кому они мешают?</a:t>
            </a:r>
          </a:p>
          <a:p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Здесь не нужно всех ловить,</a:t>
            </a:r>
          </a:p>
          <a:p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Топать, хлопать, палкой бить.</a:t>
            </a:r>
          </a:p>
          <a:p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Ты в лесу - всего лишь </a:t>
            </a:r>
            <a:r>
              <a:rPr lang="ru-RU" sz="1600" i="1" dirty="0" smtClean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гость. Здесь </a:t>
            </a:r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хозяин - дуб и лось.</a:t>
            </a:r>
          </a:p>
          <a:p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Их покой </a:t>
            </a:r>
            <a:r>
              <a:rPr lang="ru-RU" sz="1600" i="1" dirty="0" smtClean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побереги, ведь </a:t>
            </a:r>
            <a:r>
              <a:rPr lang="ru-RU" sz="1600" i="1" dirty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они нам не враги</a:t>
            </a:r>
            <a:r>
              <a:rPr lang="ru-RU" sz="1600" i="1" dirty="0" smtClean="0">
                <a:solidFill>
                  <a:srgbClr val="464646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1030" name="Picture 6" descr="http://okartinkah.ru/img/yekologicheskie-znaki-kartinki-dlya-detey-1664/yekologicheskie-znaki-kartinki-dlya-detey-3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941168"/>
            <a:ext cx="1485900" cy="1352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пригодятся_эти_знаки._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0" t="3550" b="3778"/>
          <a:stretch/>
        </p:blipFill>
        <p:spPr bwMode="auto">
          <a:xfrm>
            <a:off x="3779414" y="3840016"/>
            <a:ext cx="1357034" cy="13063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ped-kopilka.ru/upload/blogs/14918_18c0c7bf5884fbc4b5c78e22d8513d2e.jpe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9" r="9012"/>
          <a:stretch/>
        </p:blipFill>
        <p:spPr bwMode="auto">
          <a:xfrm>
            <a:off x="2091426" y="4132096"/>
            <a:ext cx="1288739" cy="12392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g3.proshkolu.ru/content/media/pic/std/3000000/2992000/2991214-23061fb742d7d8bd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9" r="6279"/>
          <a:stretch>
            <a:fillRect/>
          </a:stretch>
        </p:blipFill>
        <p:spPr bwMode="auto">
          <a:xfrm>
            <a:off x="4644008" y="621649"/>
            <a:ext cx="4114800" cy="31278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lit-yaz.ru/pars_docs/refs/96/95690/95690_html_7ec7a15f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2" t="17954" r="17561" b="11542"/>
          <a:stretch/>
        </p:blipFill>
        <p:spPr bwMode="auto">
          <a:xfrm>
            <a:off x="5508104" y="4330187"/>
            <a:ext cx="1224136" cy="12207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fishingspace.com/iro/562f9dd81a37553d4fdd1ec1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013176"/>
            <a:ext cx="1359566" cy="13595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www.playcast.ru/uploads/2015/05/21/13684498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4664"/>
            <a:ext cx="3137350" cy="2823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23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404664"/>
            <a:ext cx="3563710" cy="374441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ru-RU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Дети </a:t>
            </a:r>
            <a: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  <a:t>в лесу костёр зажгли, </a:t>
            </a:r>
            <a:b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  <a:t>Посидели и пошли. </a:t>
            </a:r>
            <a:b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  <a:t>А огонь не затушили, </a:t>
            </a:r>
            <a:b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  <a:t>«Сам погаснет» - </a:t>
            </a:r>
            <a:r>
              <a:rPr lang="ru-RU" sz="1800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порешили</a:t>
            </a:r>
            <a: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  <a:t>. </a:t>
            </a:r>
            <a:b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  <a:t>Ветром пламя разметало, </a:t>
            </a:r>
            <a:b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  <a:t>И вокруг, как в печке стало. </a:t>
            </a:r>
            <a:b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  <a:t>До небес огонь поднялся </a:t>
            </a:r>
            <a:b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  <a:t>И за </a:t>
            </a:r>
            <a:r>
              <a:rPr lang="ru-RU" sz="1800" i="1" dirty="0" smtClean="0">
                <a:latin typeface="Times New Roman" pitchFamily="18" charset="0"/>
                <a:ea typeface="Calibri"/>
                <a:cs typeface="Times New Roman" pitchFamily="18" charset="0"/>
              </a:rPr>
              <a:t>ними </a:t>
            </a:r>
            <a: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  <a:t>вслед погнался. </a:t>
            </a:r>
            <a:b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  <a:t>Гибнет лес, пропали звери - </a:t>
            </a:r>
            <a:b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800" i="1" dirty="0">
                <a:latin typeface="Times New Roman" pitchFamily="18" charset="0"/>
                <a:ea typeface="Calibri"/>
                <a:cs typeface="Times New Roman" pitchFamily="18" charset="0"/>
              </a:rPr>
              <a:t>Всех несчастий не измерить!</a:t>
            </a:r>
            <a:endParaRPr lang="ru-RU" i="1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4725144"/>
            <a:ext cx="7776864" cy="1872208"/>
          </a:xfrm>
        </p:spPr>
        <p:txBody>
          <a:bodyPr/>
          <a:lstStyle/>
          <a:p>
            <a:pPr indent="0" algn="ctr">
              <a:spcAft>
                <a:spcPts val="0"/>
              </a:spcAft>
              <a:buNone/>
            </a:pPr>
            <a:r>
              <a:rPr lang="ru-RU" sz="32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Зеленого друга надо беречь!</a:t>
            </a:r>
            <a:br>
              <a:rPr lang="ru-RU" sz="32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лесу костры запрещается жечь!</a:t>
            </a:r>
            <a:br>
              <a:rPr lang="ru-RU" sz="320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 descr="http://www.playing-field.ru/img/2015/052105/5203750"/>
          <p:cNvPicPr>
            <a:picLocks noGrp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9" r="3949"/>
          <a:stretch>
            <a:fillRect/>
          </a:stretch>
        </p:blipFill>
        <p:spPr bwMode="auto">
          <a:xfrm>
            <a:off x="3923928" y="548680"/>
            <a:ext cx="4968552" cy="39604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564904"/>
            <a:ext cx="20955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46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616</TotalTime>
  <Words>578</Words>
  <Application>Microsoft Office PowerPoint</Application>
  <PresentationFormat>Экран (4:3)</PresentationFormat>
  <Paragraphs>110</Paragraphs>
  <Slides>15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   Берегите лес, ребята,     и не жгите в нем костры!</vt:lpstr>
      <vt:lpstr>Презентация PowerPoint</vt:lpstr>
      <vt:lpstr> Здравствуй, лес, дремучий лес,        Полный сказок и чудес! </vt:lpstr>
      <vt:lpstr>                                              Виды леса</vt:lpstr>
      <vt:lpstr>                                  Виды леса</vt:lpstr>
      <vt:lpstr>                                          Виды леса</vt:lpstr>
      <vt:lpstr>Звери в лесу</vt:lpstr>
      <vt:lpstr>      Лесные правила</vt:lpstr>
      <vt:lpstr> Зеленого друга надо беречь! В лесу костры запрещается жечь! </vt:lpstr>
      <vt:lpstr>Пожар в лесу</vt:lpstr>
      <vt:lpstr>Пожар в лесу</vt:lpstr>
      <vt:lpstr>Пожар в лесу</vt:lpstr>
      <vt:lpstr>Берегите лес от пожара!</vt:lpstr>
      <vt:lpstr>Берегите лес от пожара!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Dexter</dc:creator>
  <cp:lastModifiedBy>Dexter</cp:lastModifiedBy>
  <cp:revision>70</cp:revision>
  <cp:lastPrinted>2016-03-23T19:47:27Z</cp:lastPrinted>
  <dcterms:created xsi:type="dcterms:W3CDTF">2016-03-19T17:50:56Z</dcterms:created>
  <dcterms:modified xsi:type="dcterms:W3CDTF">2016-04-05T14:03:20Z</dcterms:modified>
</cp:coreProperties>
</file>