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66FF3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43" autoAdjust="0"/>
    <p:restoredTop sz="94652" autoAdjust="0"/>
  </p:normalViewPr>
  <p:slideViewPr>
    <p:cSldViewPr>
      <p:cViewPr varScale="1">
        <p:scale>
          <a:sx n="70" d="100"/>
          <a:sy n="70" d="100"/>
        </p:scale>
        <p:origin x="-34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s-ES"/>
          </a:p>
        </p:txBody>
      </p:sp>
      <p:sp>
        <p:nvSpPr>
          <p:cNvPr id="5" name="Нижний колонтитул 4"/>
          <p:cNvSpPr>
            <a:spLocks noGrp="1"/>
          </p:cNvSpPr>
          <p:nvPr>
            <p:ph type="ftr" sz="quarter" idx="11"/>
          </p:nvPr>
        </p:nvSpPr>
        <p:spPr/>
        <p:txBody>
          <a:bodyPr/>
          <a:lstStyle>
            <a:lvl1pPr>
              <a:defRPr/>
            </a:lvl1pPr>
          </a:lstStyle>
          <a:p>
            <a:endParaRPr lang="es-ES"/>
          </a:p>
        </p:txBody>
      </p:sp>
      <p:sp>
        <p:nvSpPr>
          <p:cNvPr id="6" name="Номер слайда 5"/>
          <p:cNvSpPr>
            <a:spLocks noGrp="1"/>
          </p:cNvSpPr>
          <p:nvPr>
            <p:ph type="sldNum" sz="quarter" idx="12"/>
          </p:nvPr>
        </p:nvSpPr>
        <p:spPr/>
        <p:txBody>
          <a:bodyPr/>
          <a:lstStyle>
            <a:lvl1pPr>
              <a:defRPr/>
            </a:lvl1pPr>
          </a:lstStyle>
          <a:p>
            <a:fld id="{F7F02572-548E-4D98-A304-DA2A45008C7A}" type="slidenum">
              <a:rPr lang="es-ES"/>
              <a:pPr/>
              <a:t>‹#›</a:t>
            </a:fld>
            <a:endParaRPr lang="es-ES"/>
          </a:p>
        </p:txBody>
      </p:sp>
    </p:spTree>
    <p:extLst>
      <p:ext uri="{BB962C8B-B14F-4D97-AF65-F5344CB8AC3E}">
        <p14:creationId xmlns="" xmlns:p14="http://schemas.microsoft.com/office/powerpoint/2010/main" val="1618900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s-ES"/>
          </a:p>
        </p:txBody>
      </p:sp>
      <p:sp>
        <p:nvSpPr>
          <p:cNvPr id="5" name="Нижний колонтитул 4"/>
          <p:cNvSpPr>
            <a:spLocks noGrp="1"/>
          </p:cNvSpPr>
          <p:nvPr>
            <p:ph type="ftr" sz="quarter" idx="11"/>
          </p:nvPr>
        </p:nvSpPr>
        <p:spPr/>
        <p:txBody>
          <a:bodyPr/>
          <a:lstStyle>
            <a:lvl1pPr>
              <a:defRPr/>
            </a:lvl1pPr>
          </a:lstStyle>
          <a:p>
            <a:endParaRPr lang="es-ES"/>
          </a:p>
        </p:txBody>
      </p:sp>
      <p:sp>
        <p:nvSpPr>
          <p:cNvPr id="6" name="Номер слайда 5"/>
          <p:cNvSpPr>
            <a:spLocks noGrp="1"/>
          </p:cNvSpPr>
          <p:nvPr>
            <p:ph type="sldNum" sz="quarter" idx="12"/>
          </p:nvPr>
        </p:nvSpPr>
        <p:spPr/>
        <p:txBody>
          <a:bodyPr/>
          <a:lstStyle>
            <a:lvl1pPr>
              <a:defRPr/>
            </a:lvl1pPr>
          </a:lstStyle>
          <a:p>
            <a:fld id="{B94138F0-53A0-42EF-9BB1-7DBAC607D280}" type="slidenum">
              <a:rPr lang="es-ES"/>
              <a:pPr/>
              <a:t>‹#›</a:t>
            </a:fld>
            <a:endParaRPr lang="es-ES"/>
          </a:p>
        </p:txBody>
      </p:sp>
    </p:spTree>
    <p:extLst>
      <p:ext uri="{BB962C8B-B14F-4D97-AF65-F5344CB8AC3E}">
        <p14:creationId xmlns="" xmlns:p14="http://schemas.microsoft.com/office/powerpoint/2010/main" val="2254471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s-ES"/>
          </a:p>
        </p:txBody>
      </p:sp>
      <p:sp>
        <p:nvSpPr>
          <p:cNvPr id="5" name="Нижний колонтитул 4"/>
          <p:cNvSpPr>
            <a:spLocks noGrp="1"/>
          </p:cNvSpPr>
          <p:nvPr>
            <p:ph type="ftr" sz="quarter" idx="11"/>
          </p:nvPr>
        </p:nvSpPr>
        <p:spPr/>
        <p:txBody>
          <a:bodyPr/>
          <a:lstStyle>
            <a:lvl1pPr>
              <a:defRPr/>
            </a:lvl1pPr>
          </a:lstStyle>
          <a:p>
            <a:endParaRPr lang="es-ES"/>
          </a:p>
        </p:txBody>
      </p:sp>
      <p:sp>
        <p:nvSpPr>
          <p:cNvPr id="6" name="Номер слайда 5"/>
          <p:cNvSpPr>
            <a:spLocks noGrp="1"/>
          </p:cNvSpPr>
          <p:nvPr>
            <p:ph type="sldNum" sz="quarter" idx="12"/>
          </p:nvPr>
        </p:nvSpPr>
        <p:spPr/>
        <p:txBody>
          <a:bodyPr/>
          <a:lstStyle>
            <a:lvl1pPr>
              <a:defRPr/>
            </a:lvl1pPr>
          </a:lstStyle>
          <a:p>
            <a:fld id="{414171D3-3261-41A5-B120-D8C5AEC0B183}" type="slidenum">
              <a:rPr lang="es-ES"/>
              <a:pPr/>
              <a:t>‹#›</a:t>
            </a:fld>
            <a:endParaRPr lang="es-ES"/>
          </a:p>
        </p:txBody>
      </p:sp>
    </p:spTree>
    <p:extLst>
      <p:ext uri="{BB962C8B-B14F-4D97-AF65-F5344CB8AC3E}">
        <p14:creationId xmlns="" xmlns:p14="http://schemas.microsoft.com/office/powerpoint/2010/main" val="579583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s-ES"/>
          </a:p>
        </p:txBody>
      </p:sp>
      <p:sp>
        <p:nvSpPr>
          <p:cNvPr id="5" name="Нижний колонтитул 4"/>
          <p:cNvSpPr>
            <a:spLocks noGrp="1"/>
          </p:cNvSpPr>
          <p:nvPr>
            <p:ph type="ftr" sz="quarter" idx="11"/>
          </p:nvPr>
        </p:nvSpPr>
        <p:spPr/>
        <p:txBody>
          <a:bodyPr/>
          <a:lstStyle>
            <a:lvl1pPr>
              <a:defRPr/>
            </a:lvl1pPr>
          </a:lstStyle>
          <a:p>
            <a:endParaRPr lang="es-ES"/>
          </a:p>
        </p:txBody>
      </p:sp>
      <p:sp>
        <p:nvSpPr>
          <p:cNvPr id="6" name="Номер слайда 5"/>
          <p:cNvSpPr>
            <a:spLocks noGrp="1"/>
          </p:cNvSpPr>
          <p:nvPr>
            <p:ph type="sldNum" sz="quarter" idx="12"/>
          </p:nvPr>
        </p:nvSpPr>
        <p:spPr/>
        <p:txBody>
          <a:bodyPr/>
          <a:lstStyle>
            <a:lvl1pPr>
              <a:defRPr/>
            </a:lvl1pPr>
          </a:lstStyle>
          <a:p>
            <a:fld id="{3700E05E-8813-41B2-9046-3ABB75AE570A}" type="slidenum">
              <a:rPr lang="es-ES"/>
              <a:pPr/>
              <a:t>‹#›</a:t>
            </a:fld>
            <a:endParaRPr lang="es-ES"/>
          </a:p>
        </p:txBody>
      </p:sp>
    </p:spTree>
    <p:extLst>
      <p:ext uri="{BB962C8B-B14F-4D97-AF65-F5344CB8AC3E}">
        <p14:creationId xmlns="" xmlns:p14="http://schemas.microsoft.com/office/powerpoint/2010/main" val="2596300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s-ES"/>
          </a:p>
        </p:txBody>
      </p:sp>
      <p:sp>
        <p:nvSpPr>
          <p:cNvPr id="5" name="Нижний колонтитул 4"/>
          <p:cNvSpPr>
            <a:spLocks noGrp="1"/>
          </p:cNvSpPr>
          <p:nvPr>
            <p:ph type="ftr" sz="quarter" idx="11"/>
          </p:nvPr>
        </p:nvSpPr>
        <p:spPr/>
        <p:txBody>
          <a:bodyPr/>
          <a:lstStyle>
            <a:lvl1pPr>
              <a:defRPr/>
            </a:lvl1pPr>
          </a:lstStyle>
          <a:p>
            <a:endParaRPr lang="es-ES"/>
          </a:p>
        </p:txBody>
      </p:sp>
      <p:sp>
        <p:nvSpPr>
          <p:cNvPr id="6" name="Номер слайда 5"/>
          <p:cNvSpPr>
            <a:spLocks noGrp="1"/>
          </p:cNvSpPr>
          <p:nvPr>
            <p:ph type="sldNum" sz="quarter" idx="12"/>
          </p:nvPr>
        </p:nvSpPr>
        <p:spPr/>
        <p:txBody>
          <a:bodyPr/>
          <a:lstStyle>
            <a:lvl1pPr>
              <a:defRPr/>
            </a:lvl1pPr>
          </a:lstStyle>
          <a:p>
            <a:fld id="{1F5A451D-A7C6-4D60-8CFF-B08F9D20AEC3}" type="slidenum">
              <a:rPr lang="es-ES"/>
              <a:pPr/>
              <a:t>‹#›</a:t>
            </a:fld>
            <a:endParaRPr lang="es-ES"/>
          </a:p>
        </p:txBody>
      </p:sp>
    </p:spTree>
    <p:extLst>
      <p:ext uri="{BB962C8B-B14F-4D97-AF65-F5344CB8AC3E}">
        <p14:creationId xmlns="" xmlns:p14="http://schemas.microsoft.com/office/powerpoint/2010/main" val="203649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s-ES"/>
          </a:p>
        </p:txBody>
      </p:sp>
      <p:sp>
        <p:nvSpPr>
          <p:cNvPr id="6" name="Нижний колонтитул 5"/>
          <p:cNvSpPr>
            <a:spLocks noGrp="1"/>
          </p:cNvSpPr>
          <p:nvPr>
            <p:ph type="ftr" sz="quarter" idx="11"/>
          </p:nvPr>
        </p:nvSpPr>
        <p:spPr/>
        <p:txBody>
          <a:bodyPr/>
          <a:lstStyle>
            <a:lvl1pPr>
              <a:defRPr/>
            </a:lvl1pPr>
          </a:lstStyle>
          <a:p>
            <a:endParaRPr lang="es-ES"/>
          </a:p>
        </p:txBody>
      </p:sp>
      <p:sp>
        <p:nvSpPr>
          <p:cNvPr id="7" name="Номер слайда 6"/>
          <p:cNvSpPr>
            <a:spLocks noGrp="1"/>
          </p:cNvSpPr>
          <p:nvPr>
            <p:ph type="sldNum" sz="quarter" idx="12"/>
          </p:nvPr>
        </p:nvSpPr>
        <p:spPr/>
        <p:txBody>
          <a:bodyPr/>
          <a:lstStyle>
            <a:lvl1pPr>
              <a:defRPr/>
            </a:lvl1pPr>
          </a:lstStyle>
          <a:p>
            <a:fld id="{98B3E70A-12BF-4F76-AC3C-415531885895}" type="slidenum">
              <a:rPr lang="es-ES"/>
              <a:pPr/>
              <a:t>‹#›</a:t>
            </a:fld>
            <a:endParaRPr lang="es-ES"/>
          </a:p>
        </p:txBody>
      </p:sp>
    </p:spTree>
    <p:extLst>
      <p:ext uri="{BB962C8B-B14F-4D97-AF65-F5344CB8AC3E}">
        <p14:creationId xmlns="" xmlns:p14="http://schemas.microsoft.com/office/powerpoint/2010/main" val="3023285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s-ES"/>
          </a:p>
        </p:txBody>
      </p:sp>
      <p:sp>
        <p:nvSpPr>
          <p:cNvPr id="8" name="Нижний колонтитул 7"/>
          <p:cNvSpPr>
            <a:spLocks noGrp="1"/>
          </p:cNvSpPr>
          <p:nvPr>
            <p:ph type="ftr" sz="quarter" idx="11"/>
          </p:nvPr>
        </p:nvSpPr>
        <p:spPr/>
        <p:txBody>
          <a:bodyPr/>
          <a:lstStyle>
            <a:lvl1pPr>
              <a:defRPr/>
            </a:lvl1pPr>
          </a:lstStyle>
          <a:p>
            <a:endParaRPr lang="es-ES"/>
          </a:p>
        </p:txBody>
      </p:sp>
      <p:sp>
        <p:nvSpPr>
          <p:cNvPr id="9" name="Номер слайда 8"/>
          <p:cNvSpPr>
            <a:spLocks noGrp="1"/>
          </p:cNvSpPr>
          <p:nvPr>
            <p:ph type="sldNum" sz="quarter" idx="12"/>
          </p:nvPr>
        </p:nvSpPr>
        <p:spPr/>
        <p:txBody>
          <a:bodyPr/>
          <a:lstStyle>
            <a:lvl1pPr>
              <a:defRPr/>
            </a:lvl1pPr>
          </a:lstStyle>
          <a:p>
            <a:fld id="{DC357A77-EEC5-4E68-B28B-6663551DD0CA}" type="slidenum">
              <a:rPr lang="es-ES"/>
              <a:pPr/>
              <a:t>‹#›</a:t>
            </a:fld>
            <a:endParaRPr lang="es-ES"/>
          </a:p>
        </p:txBody>
      </p:sp>
    </p:spTree>
    <p:extLst>
      <p:ext uri="{BB962C8B-B14F-4D97-AF65-F5344CB8AC3E}">
        <p14:creationId xmlns="" xmlns:p14="http://schemas.microsoft.com/office/powerpoint/2010/main" val="808983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s-ES"/>
          </a:p>
        </p:txBody>
      </p:sp>
      <p:sp>
        <p:nvSpPr>
          <p:cNvPr id="4" name="Нижний колонтитул 3"/>
          <p:cNvSpPr>
            <a:spLocks noGrp="1"/>
          </p:cNvSpPr>
          <p:nvPr>
            <p:ph type="ftr" sz="quarter" idx="11"/>
          </p:nvPr>
        </p:nvSpPr>
        <p:spPr/>
        <p:txBody>
          <a:bodyPr/>
          <a:lstStyle>
            <a:lvl1pPr>
              <a:defRPr/>
            </a:lvl1pPr>
          </a:lstStyle>
          <a:p>
            <a:endParaRPr lang="es-ES"/>
          </a:p>
        </p:txBody>
      </p:sp>
      <p:sp>
        <p:nvSpPr>
          <p:cNvPr id="5" name="Номер слайда 4"/>
          <p:cNvSpPr>
            <a:spLocks noGrp="1"/>
          </p:cNvSpPr>
          <p:nvPr>
            <p:ph type="sldNum" sz="quarter" idx="12"/>
          </p:nvPr>
        </p:nvSpPr>
        <p:spPr/>
        <p:txBody>
          <a:bodyPr/>
          <a:lstStyle>
            <a:lvl1pPr>
              <a:defRPr/>
            </a:lvl1pPr>
          </a:lstStyle>
          <a:p>
            <a:fld id="{3E5C11CC-81A4-45B0-98D0-79296FEEE978}" type="slidenum">
              <a:rPr lang="es-ES"/>
              <a:pPr/>
              <a:t>‹#›</a:t>
            </a:fld>
            <a:endParaRPr lang="es-ES"/>
          </a:p>
        </p:txBody>
      </p:sp>
    </p:spTree>
    <p:extLst>
      <p:ext uri="{BB962C8B-B14F-4D97-AF65-F5344CB8AC3E}">
        <p14:creationId xmlns="" xmlns:p14="http://schemas.microsoft.com/office/powerpoint/2010/main" val="2384295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s-ES"/>
          </a:p>
        </p:txBody>
      </p:sp>
      <p:sp>
        <p:nvSpPr>
          <p:cNvPr id="3" name="Нижний колонтитул 2"/>
          <p:cNvSpPr>
            <a:spLocks noGrp="1"/>
          </p:cNvSpPr>
          <p:nvPr>
            <p:ph type="ftr" sz="quarter" idx="11"/>
          </p:nvPr>
        </p:nvSpPr>
        <p:spPr/>
        <p:txBody>
          <a:bodyPr/>
          <a:lstStyle>
            <a:lvl1pPr>
              <a:defRPr/>
            </a:lvl1pPr>
          </a:lstStyle>
          <a:p>
            <a:endParaRPr lang="es-ES"/>
          </a:p>
        </p:txBody>
      </p:sp>
      <p:sp>
        <p:nvSpPr>
          <p:cNvPr id="4" name="Номер слайда 3"/>
          <p:cNvSpPr>
            <a:spLocks noGrp="1"/>
          </p:cNvSpPr>
          <p:nvPr>
            <p:ph type="sldNum" sz="quarter" idx="12"/>
          </p:nvPr>
        </p:nvSpPr>
        <p:spPr/>
        <p:txBody>
          <a:bodyPr/>
          <a:lstStyle>
            <a:lvl1pPr>
              <a:defRPr/>
            </a:lvl1pPr>
          </a:lstStyle>
          <a:p>
            <a:fld id="{BCFE17B5-407E-47F4-8689-55309989D0BE}" type="slidenum">
              <a:rPr lang="es-ES"/>
              <a:pPr/>
              <a:t>‹#›</a:t>
            </a:fld>
            <a:endParaRPr lang="es-ES"/>
          </a:p>
        </p:txBody>
      </p:sp>
    </p:spTree>
    <p:extLst>
      <p:ext uri="{BB962C8B-B14F-4D97-AF65-F5344CB8AC3E}">
        <p14:creationId xmlns="" xmlns:p14="http://schemas.microsoft.com/office/powerpoint/2010/main" val="1584275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s-ES"/>
          </a:p>
        </p:txBody>
      </p:sp>
      <p:sp>
        <p:nvSpPr>
          <p:cNvPr id="6" name="Нижний колонтитул 5"/>
          <p:cNvSpPr>
            <a:spLocks noGrp="1"/>
          </p:cNvSpPr>
          <p:nvPr>
            <p:ph type="ftr" sz="quarter" idx="11"/>
          </p:nvPr>
        </p:nvSpPr>
        <p:spPr/>
        <p:txBody>
          <a:bodyPr/>
          <a:lstStyle>
            <a:lvl1pPr>
              <a:defRPr/>
            </a:lvl1pPr>
          </a:lstStyle>
          <a:p>
            <a:endParaRPr lang="es-ES"/>
          </a:p>
        </p:txBody>
      </p:sp>
      <p:sp>
        <p:nvSpPr>
          <p:cNvPr id="7" name="Номер слайда 6"/>
          <p:cNvSpPr>
            <a:spLocks noGrp="1"/>
          </p:cNvSpPr>
          <p:nvPr>
            <p:ph type="sldNum" sz="quarter" idx="12"/>
          </p:nvPr>
        </p:nvSpPr>
        <p:spPr/>
        <p:txBody>
          <a:bodyPr/>
          <a:lstStyle>
            <a:lvl1pPr>
              <a:defRPr/>
            </a:lvl1pPr>
          </a:lstStyle>
          <a:p>
            <a:fld id="{D2DDC904-D72D-4848-BCA6-F9CDC09F7BB8}" type="slidenum">
              <a:rPr lang="es-ES"/>
              <a:pPr/>
              <a:t>‹#›</a:t>
            </a:fld>
            <a:endParaRPr lang="es-ES"/>
          </a:p>
        </p:txBody>
      </p:sp>
    </p:spTree>
    <p:extLst>
      <p:ext uri="{BB962C8B-B14F-4D97-AF65-F5344CB8AC3E}">
        <p14:creationId xmlns="" xmlns:p14="http://schemas.microsoft.com/office/powerpoint/2010/main" val="3376028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s-ES"/>
          </a:p>
        </p:txBody>
      </p:sp>
      <p:sp>
        <p:nvSpPr>
          <p:cNvPr id="6" name="Нижний колонтитул 5"/>
          <p:cNvSpPr>
            <a:spLocks noGrp="1"/>
          </p:cNvSpPr>
          <p:nvPr>
            <p:ph type="ftr" sz="quarter" idx="11"/>
          </p:nvPr>
        </p:nvSpPr>
        <p:spPr/>
        <p:txBody>
          <a:bodyPr/>
          <a:lstStyle>
            <a:lvl1pPr>
              <a:defRPr/>
            </a:lvl1pPr>
          </a:lstStyle>
          <a:p>
            <a:endParaRPr lang="es-ES"/>
          </a:p>
        </p:txBody>
      </p:sp>
      <p:sp>
        <p:nvSpPr>
          <p:cNvPr id="7" name="Номер слайда 6"/>
          <p:cNvSpPr>
            <a:spLocks noGrp="1"/>
          </p:cNvSpPr>
          <p:nvPr>
            <p:ph type="sldNum" sz="quarter" idx="12"/>
          </p:nvPr>
        </p:nvSpPr>
        <p:spPr/>
        <p:txBody>
          <a:bodyPr/>
          <a:lstStyle>
            <a:lvl1pPr>
              <a:defRPr/>
            </a:lvl1pPr>
          </a:lstStyle>
          <a:p>
            <a:fld id="{AB17D483-6F28-4268-8413-255C1B10557D}" type="slidenum">
              <a:rPr lang="es-ES"/>
              <a:pPr/>
              <a:t>‹#›</a:t>
            </a:fld>
            <a:endParaRPr lang="es-ES"/>
          </a:p>
        </p:txBody>
      </p:sp>
    </p:spTree>
    <p:extLst>
      <p:ext uri="{BB962C8B-B14F-4D97-AF65-F5344CB8AC3E}">
        <p14:creationId xmlns="" xmlns:p14="http://schemas.microsoft.com/office/powerpoint/2010/main" val="592303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E0815608-588A-43C1-8C16-229B11B87FED}" type="slidenum">
              <a:rPr lang="es-ES"/>
              <a:pPr/>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5148064" y="877810"/>
            <a:ext cx="1584176" cy="45719"/>
          </a:xfrm>
          <a:prstGeom prst="roundRect">
            <a:avLst>
              <a:gd name="adj" fmla="val 6387"/>
            </a:avLst>
          </a:prstGeom>
          <a:solidFill>
            <a:schemeClr val="accent5">
              <a:alpha val="24000"/>
            </a:schemeClr>
          </a:solidFill>
        </p:spPr>
        <p:style>
          <a:lnRef idx="3">
            <a:schemeClr val="lt1"/>
          </a:lnRef>
          <a:fillRef idx="1">
            <a:schemeClr val="accent5"/>
          </a:fillRef>
          <a:effectRef idx="1">
            <a:schemeClr val="accent5"/>
          </a:effectRef>
          <a:fontRef idx="minor">
            <a:schemeClr val="lt1"/>
          </a:fontRef>
        </p:style>
        <p:txBody>
          <a:bodyPr rtlCol="0" anchor="ctr"/>
          <a:lstStyle/>
          <a:p>
            <a:endParaRPr lang="ru-RU" dirty="0">
              <a:solidFill>
                <a:schemeClr val="tx1">
                  <a:lumMod val="85000"/>
                  <a:lumOff val="15000"/>
                </a:schemeClr>
              </a:solidFill>
            </a:endParaRPr>
          </a:p>
        </p:txBody>
      </p:sp>
      <p:sp>
        <p:nvSpPr>
          <p:cNvPr id="5" name="TextBox 4"/>
          <p:cNvSpPr txBox="1"/>
          <p:nvPr/>
        </p:nvSpPr>
        <p:spPr>
          <a:xfrm>
            <a:off x="827584" y="2238979"/>
            <a:ext cx="6984776" cy="769441"/>
          </a:xfrm>
          <a:prstGeom prst="rect">
            <a:avLst/>
          </a:prstGeom>
          <a:noFill/>
        </p:spPr>
        <p:txBody>
          <a:bodyPr wrap="square" rtlCol="0">
            <a:spAutoFit/>
          </a:bodyPr>
          <a:lstStyle/>
          <a:p>
            <a:r>
              <a:rPr lang="ru-RU" sz="4400" b="1" dirty="0" smtClean="0">
                <a:solidFill>
                  <a:srgbClr val="00CC00"/>
                </a:solidFill>
              </a:rPr>
              <a:t>Ажурное яичко </a:t>
            </a:r>
            <a:endParaRPr lang="ru-RU" sz="4400" b="1" spc="300" dirty="0">
              <a:ln w="11430" cmpd="sng">
                <a:solidFill>
                  <a:schemeClr val="accent1">
                    <a:tint val="10000"/>
                  </a:schemeClr>
                </a:solidFill>
                <a:prstDash val="solid"/>
                <a:miter lim="800000"/>
              </a:ln>
              <a:solidFill>
                <a:srgbClr val="00CC00"/>
              </a:solidFill>
              <a:effectLst>
                <a:glow rad="45500">
                  <a:schemeClr val="accent1">
                    <a:satMod val="220000"/>
                    <a:alpha val="35000"/>
                  </a:schemeClr>
                </a:glow>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7" name="TextBox 6"/>
          <p:cNvSpPr txBox="1"/>
          <p:nvPr/>
        </p:nvSpPr>
        <p:spPr>
          <a:xfrm>
            <a:off x="1403648" y="404664"/>
            <a:ext cx="6984776" cy="1200329"/>
          </a:xfrm>
          <a:prstGeom prst="rect">
            <a:avLst/>
          </a:prstGeom>
          <a:noFill/>
        </p:spPr>
        <p:txBody>
          <a:bodyPr wrap="square" rtlCol="0">
            <a:spAutoFit/>
          </a:bodyPr>
          <a:lstStyle/>
          <a:p>
            <a:pPr algn="r"/>
            <a:r>
              <a:rPr lang="ru-RU" sz="2400" b="1" spc="300" dirty="0" smtClean="0">
                <a:ln w="11430" cmpd="sng">
                  <a:solidFill>
                    <a:schemeClr val="accent1">
                      <a:tint val="10000"/>
                    </a:schemeClr>
                  </a:solidFill>
                  <a:prstDash val="solid"/>
                  <a:miter lim="800000"/>
                </a:ln>
                <a:solidFill>
                  <a:srgbClr val="0070C0"/>
                </a:solidFill>
                <a:effectLst>
                  <a:glow rad="45500">
                    <a:schemeClr val="accent1">
                      <a:satMod val="220000"/>
                      <a:alpha val="35000"/>
                    </a:schemeClr>
                  </a:glow>
                  <a:outerShdw blurRad="38100" dist="38100" dir="2700000" algn="tl">
                    <a:srgbClr val="000000">
                      <a:alpha val="43137"/>
                    </a:srgbClr>
                  </a:outerShdw>
                </a:effectLst>
                <a:latin typeface="Verdana" pitchFamily="34" charset="0"/>
                <a:ea typeface="Verdana" pitchFamily="34" charset="0"/>
                <a:cs typeface="Verdana" pitchFamily="34" charset="0"/>
              </a:rPr>
              <a:t>Ефремова Татьяна Александровна</a:t>
            </a:r>
          </a:p>
          <a:p>
            <a:pPr algn="r"/>
            <a:r>
              <a:rPr lang="ru-RU" sz="2400" b="1" spc="300" dirty="0" smtClean="0">
                <a:ln w="11430" cmpd="sng">
                  <a:solidFill>
                    <a:schemeClr val="accent1">
                      <a:tint val="10000"/>
                    </a:schemeClr>
                  </a:solidFill>
                  <a:prstDash val="solid"/>
                  <a:miter lim="800000"/>
                </a:ln>
                <a:solidFill>
                  <a:srgbClr val="0070C0"/>
                </a:solidFill>
                <a:effectLst>
                  <a:glow rad="45500">
                    <a:schemeClr val="accent1">
                      <a:satMod val="220000"/>
                      <a:alpha val="35000"/>
                    </a:schemeClr>
                  </a:glow>
                  <a:outerShdw blurRad="38100" dist="38100" dir="2700000" algn="tl">
                    <a:srgbClr val="000000">
                      <a:alpha val="43137"/>
                    </a:srgbClr>
                  </a:outerShdw>
                </a:effectLst>
                <a:latin typeface="Verdana" pitchFamily="34" charset="0"/>
                <a:ea typeface="Verdana" pitchFamily="34" charset="0"/>
                <a:cs typeface="Verdana" pitchFamily="34" charset="0"/>
              </a:rPr>
              <a:t> МБОУ «СЕВЕРНАЯ СОШ»</a:t>
            </a:r>
            <a:endParaRPr lang="ru-RU" sz="2400" b="1" spc="300" dirty="0">
              <a:ln w="11430" cmpd="sng">
                <a:solidFill>
                  <a:schemeClr val="accent1">
                    <a:tint val="10000"/>
                  </a:schemeClr>
                </a:solidFill>
                <a:prstDash val="solid"/>
                <a:miter lim="800000"/>
              </a:ln>
              <a:solidFill>
                <a:srgbClr val="0070C0"/>
              </a:solidFill>
              <a:effectLst>
                <a:glow rad="45500">
                  <a:schemeClr val="accent1">
                    <a:satMod val="220000"/>
                    <a:alpha val="35000"/>
                  </a:schemeClr>
                </a:glow>
                <a:outerShdw blurRad="38100" dist="38100" dir="2700000" algn="tl">
                  <a:srgbClr val="000000">
                    <a:alpha val="43137"/>
                  </a:srgbClr>
                </a:outerShdw>
              </a:effectLst>
              <a:latin typeface="Verdana" pitchFamily="34" charset="0"/>
              <a:ea typeface="Verdana" pitchFamily="34" charset="0"/>
              <a:cs typeface="Verdana" pitchFamily="34" charset="0"/>
            </a:endParaRPr>
          </a:p>
        </p:txBody>
      </p:sp>
      <p:pic>
        <p:nvPicPr>
          <p:cNvPr id="9" name="Рисунок 8" descr="Мастер-класс Поделка изделие Пасха Квиллинг Ажурное яичко + дополнение Бумажные полосы фото 1"/>
          <p:cNvPicPr/>
          <p:nvPr/>
        </p:nvPicPr>
        <p:blipFill>
          <a:blip r:embed="rId2" cstate="print"/>
          <a:srcRect/>
          <a:stretch>
            <a:fillRect/>
          </a:stretch>
        </p:blipFill>
        <p:spPr bwMode="auto">
          <a:xfrm>
            <a:off x="5220072" y="2996952"/>
            <a:ext cx="3440832" cy="26346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1570186"/>
          </a:xfrm>
        </p:spPr>
        <p:txBody>
          <a:bodyPr/>
          <a:lstStyle/>
          <a:p>
            <a:r>
              <a:rPr lang="ru-RU" sz="2000" dirty="0" smtClean="0">
                <a:latin typeface="Times New Roman" pitchFamily="18" charset="0"/>
                <a:cs typeface="Times New Roman" pitchFamily="18" charset="0"/>
              </a:rPr>
              <a:t>Приступаем:</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Из 1/2 полоски скрутим плотный ролл (не забываем промазать клеем), зафиксируем его в точке по центру булавкой.</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Вокруг ролла 8 лепестков. Из 1/2 полоски ролл распускаем по </a:t>
            </a:r>
            <a:r>
              <a:rPr lang="ru-RU" sz="2000" dirty="0" err="1" smtClean="0">
                <a:latin typeface="Times New Roman" pitchFamily="18" charset="0"/>
                <a:cs typeface="Times New Roman" pitchFamily="18" charset="0"/>
              </a:rPr>
              <a:t>диамерту</a:t>
            </a:r>
            <a:r>
              <a:rPr lang="ru-RU" sz="2000" dirty="0" smtClean="0">
                <a:latin typeface="Times New Roman" pitchFamily="18" charset="0"/>
                <a:cs typeface="Times New Roman" pitchFamily="18" charset="0"/>
              </a:rPr>
              <a:t> 7мм и придаём форму капли. Приклеим острым уголком к центральному роллу и между собой.</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Мастер-класс Поделка изделие Пасха Квиллинг Ажурное яичко + дополнение Бумажные полосы фото 9"/>
          <p:cNvPicPr>
            <a:picLocks noGrp="1"/>
          </p:cNvPicPr>
          <p:nvPr>
            <p:ph idx="1"/>
          </p:nvPr>
        </p:nvPicPr>
        <p:blipFill>
          <a:blip r:embed="rId2" cstate="print"/>
          <a:srcRect/>
          <a:stretch>
            <a:fillRect/>
          </a:stretch>
        </p:blipFill>
        <p:spPr bwMode="auto">
          <a:xfrm>
            <a:off x="1619672" y="1896269"/>
            <a:ext cx="6264696" cy="426903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lstStyle/>
          <a:p>
            <a:r>
              <a:rPr lang="ru-RU" sz="2000" dirty="0" smtClean="0">
                <a:latin typeface="Times New Roman" pitchFamily="18" charset="0"/>
                <a:cs typeface="Times New Roman" pitchFamily="18" charset="0"/>
              </a:rPr>
              <a:t>Следующий ряд: 8 эксцентричных роллов - из 1/2 полоски, распускаем по диаметру 7 мм, смещаем центр к краю, фиксируем клеем.</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10"/>
          <p:cNvPicPr>
            <a:picLocks noGrp="1"/>
          </p:cNvPicPr>
          <p:nvPr>
            <p:ph idx="1"/>
          </p:nvPr>
        </p:nvPicPr>
        <p:blipFill>
          <a:blip r:embed="rId2" cstate="print"/>
          <a:srcRect/>
          <a:stretch>
            <a:fillRect/>
          </a:stretch>
        </p:blipFill>
        <p:spPr bwMode="auto">
          <a:xfrm>
            <a:off x="1547664" y="1124744"/>
            <a:ext cx="5832648" cy="478631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Разница только в ширине полосок и в толщине иглы - всё в 2 раза меньше. Сделали завиток, отступили 7мм - следующий завиток, и так всю полоску. Мне понадобилось таких завитков из 2х полос и ещё небольшой кусочек.</a:t>
            </a:r>
            <a:endParaRPr lang="ru-RU" sz="2000" dirty="0">
              <a:latin typeface="Times New Roman" pitchFamily="18" charset="0"/>
              <a:cs typeface="Times New Roman" pitchFamily="18" charset="0"/>
            </a:endParaRPr>
          </a:p>
        </p:txBody>
      </p:sp>
      <p:pic>
        <p:nvPicPr>
          <p:cNvPr id="4" name="Содержимое 3" descr="Мастер-класс Поделка изделие Пасха Квиллинг Ажурное яичко + дополнение Бумажные полосы фото 11"/>
          <p:cNvPicPr>
            <a:picLocks noGrp="1"/>
          </p:cNvPicPr>
          <p:nvPr>
            <p:ph idx="1"/>
          </p:nvPr>
        </p:nvPicPr>
        <p:blipFill>
          <a:blip r:embed="rId2" cstate="print"/>
          <a:srcRect/>
          <a:stretch>
            <a:fillRect/>
          </a:stretch>
        </p:blipFill>
        <p:spPr bwMode="auto">
          <a:xfrm>
            <a:off x="1835696" y="1628800"/>
            <a:ext cx="5688632" cy="4091756"/>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146250"/>
          </a:xfrm>
        </p:spPr>
        <p:txBody>
          <a:bodyPr/>
          <a:lstStyle/>
          <a:p>
            <a:r>
              <a:rPr lang="ru-RU" sz="2000" dirty="0" smtClean="0">
                <a:latin typeface="Times New Roman" pitchFamily="18" charset="0"/>
                <a:cs typeface="Times New Roman" pitchFamily="18" charset="0"/>
              </a:rPr>
              <a:t>Аккуратно вклеиваем по кругу, закрывая пространство между эксцентричными роллами.</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По ходу работы потребуется фиксировать детали на яйце дополнительными булавками. Если трудно проколоть булавкой, можно предварительно проколоть яйцо в нужном месте тонким шилом, а потом вставить булавку.</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12"/>
          <p:cNvPicPr>
            <a:picLocks noGrp="1"/>
          </p:cNvPicPr>
          <p:nvPr>
            <p:ph idx="1"/>
          </p:nvPr>
        </p:nvPicPr>
        <p:blipFill>
          <a:blip r:embed="rId2" cstate="print"/>
          <a:srcRect/>
          <a:stretch>
            <a:fillRect/>
          </a:stretch>
        </p:blipFill>
        <p:spPr bwMode="auto">
          <a:xfrm>
            <a:off x="1619672" y="2005806"/>
            <a:ext cx="5904656" cy="371475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858218"/>
          </a:xfrm>
        </p:spPr>
        <p:txBody>
          <a:bodyPr/>
          <a:lstStyle/>
          <a:p>
            <a:r>
              <a:rPr lang="ru-RU" sz="2000" dirty="0" smtClean="0">
                <a:latin typeface="Times New Roman" pitchFamily="18" charset="0"/>
                <a:cs typeface="Times New Roman" pitchFamily="18" charset="0"/>
              </a:rPr>
              <a:t>В средней части яйца 5 рядов по 8 цветочков из 6-ти лепестков. Можно подготовить сразу все цветочки, и можно каждый ряд по отдельности.</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Для одного ряда цветочков потребуется 16 полосок бумаги. Лепестки делаем из 1/3 полоски. ролл распускаем по диаметру 5мм и придаём форму капли.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Мастер-класс Поделка изделие Пасха Квиллинг Ажурное яичко + дополнение Бумажные полосы фото 13"/>
          <p:cNvPicPr>
            <a:picLocks noGrp="1"/>
          </p:cNvPicPr>
          <p:nvPr>
            <p:ph idx="1"/>
          </p:nvPr>
        </p:nvPicPr>
        <p:blipFill>
          <a:blip r:embed="rId2" cstate="print"/>
          <a:srcRect/>
          <a:stretch>
            <a:fillRect/>
          </a:stretch>
        </p:blipFill>
        <p:spPr bwMode="auto">
          <a:xfrm>
            <a:off x="1475656" y="1834356"/>
            <a:ext cx="5832648" cy="405765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lstStyle/>
          <a:p>
            <a:r>
              <a:rPr lang="ru-RU" sz="2000" dirty="0" smtClean="0">
                <a:latin typeface="Times New Roman" pitchFamily="18" charset="0"/>
                <a:cs typeface="Times New Roman" pitchFamily="18" charset="0"/>
              </a:rPr>
              <a:t>Листочки делаем из 1/4 части полоски. Ролл распускаем по диаметру 5мм, придаём форму волны. В одном ряду 16 таких деталей - по 2 на каждый цветочек. Вклеиваем листочки, как показано на фото.</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14"/>
          <p:cNvPicPr>
            <a:picLocks noGrp="1"/>
          </p:cNvPicPr>
          <p:nvPr>
            <p:ph idx="1"/>
          </p:nvPr>
        </p:nvPicPr>
        <p:blipFill>
          <a:blip r:embed="rId2" cstate="print"/>
          <a:srcRect/>
          <a:stretch>
            <a:fillRect/>
          </a:stretch>
        </p:blipFill>
        <p:spPr bwMode="auto">
          <a:xfrm>
            <a:off x="1475656" y="1340768"/>
            <a:ext cx="5572844" cy="4379788"/>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lstStyle/>
          <a:p>
            <a:r>
              <a:rPr lang="ru-RU" sz="2000" dirty="0" smtClean="0">
                <a:latin typeface="Times New Roman" pitchFamily="18" charset="0"/>
                <a:cs typeface="Times New Roman" pitchFamily="18" charset="0"/>
              </a:rPr>
              <a:t>Не забываем с обратной стороны пройтись клеем по цветочкам- листочкам. Когда подсохнет клей, немного выгнуть </a:t>
            </a:r>
            <a:r>
              <a:rPr lang="ru-RU" sz="2000" dirty="0" err="1" smtClean="0">
                <a:latin typeface="Times New Roman" pitchFamily="18" charset="0"/>
                <a:cs typeface="Times New Roman" pitchFamily="18" charset="0"/>
              </a:rPr>
              <a:t>цветоки</a:t>
            </a:r>
            <a:r>
              <a:rPr lang="ru-RU" sz="2000" dirty="0" smtClean="0">
                <a:latin typeface="Times New Roman" pitchFamily="18" charset="0"/>
                <a:cs typeface="Times New Roman" pitchFamily="18" charset="0"/>
              </a:rPr>
              <a:t>, чтобы сели плотно на форму яйца.</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15"/>
          <p:cNvPicPr>
            <a:picLocks noGrp="1"/>
          </p:cNvPicPr>
          <p:nvPr>
            <p:ph idx="1"/>
          </p:nvPr>
        </p:nvPicPr>
        <p:blipFill>
          <a:blip r:embed="rId2" cstate="print"/>
          <a:srcRect/>
          <a:stretch>
            <a:fillRect/>
          </a:stretch>
        </p:blipFill>
        <p:spPr bwMode="auto">
          <a:xfrm>
            <a:off x="1907704" y="1196753"/>
            <a:ext cx="5140796" cy="461429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70186"/>
          </a:xfrm>
        </p:spPr>
        <p:txBody>
          <a:bodyPr/>
          <a:lstStyle/>
          <a:p>
            <a:r>
              <a:rPr lang="ru-RU" sz="2000" dirty="0" smtClean="0">
                <a:latin typeface="Times New Roman" pitchFamily="18" charset="0"/>
                <a:cs typeface="Times New Roman" pitchFamily="18" charset="0"/>
              </a:rPr>
              <a:t>Приклеиваем первый ряд цветочков.</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Булавками плотно всё фиксируем. </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16"/>
          <p:cNvPicPr>
            <a:picLocks noGrp="1"/>
          </p:cNvPicPr>
          <p:nvPr>
            <p:ph idx="1"/>
          </p:nvPr>
        </p:nvPicPr>
        <p:blipFill>
          <a:blip r:embed="rId2" cstate="print"/>
          <a:srcRect/>
          <a:stretch>
            <a:fillRect/>
          </a:stretch>
        </p:blipFill>
        <p:spPr bwMode="auto">
          <a:xfrm>
            <a:off x="1835696" y="1340768"/>
            <a:ext cx="5212804" cy="437978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54162"/>
          </a:xfrm>
        </p:spPr>
        <p:txBody>
          <a:bodyPr/>
          <a:lstStyle/>
          <a:p>
            <a:r>
              <a:rPr lang="ru-RU" sz="2000" dirty="0" smtClean="0">
                <a:latin typeface="Times New Roman" pitchFamily="18" charset="0"/>
                <a:cs typeface="Times New Roman" pitchFamily="18" charset="0"/>
              </a:rPr>
              <a:t>Так же как первый, делаются второй и третий ряд . Цветочки приклеиваем в шахматном порядке.</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17"/>
          <p:cNvPicPr>
            <a:picLocks noGrp="1"/>
          </p:cNvPicPr>
          <p:nvPr>
            <p:ph idx="1"/>
          </p:nvPr>
        </p:nvPicPr>
        <p:blipFill>
          <a:blip r:embed="rId2" cstate="print"/>
          <a:srcRect/>
          <a:stretch>
            <a:fillRect/>
          </a:stretch>
        </p:blipFill>
        <p:spPr bwMode="auto">
          <a:xfrm>
            <a:off x="1475656" y="1124744"/>
            <a:ext cx="5572844" cy="459581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lstStyle/>
          <a:p>
            <a:r>
              <a:rPr lang="ru-RU" sz="2000" dirty="0" smtClean="0">
                <a:latin typeface="Times New Roman" pitchFamily="18" charset="0"/>
                <a:cs typeface="Times New Roman" pitchFamily="18" charset="0"/>
              </a:rPr>
              <a:t>На верхней части яйца поместилось три ряда цветов. Продолжаем. Делаем четвертый ряд - как и прежде 8 цветочков. А деталь волна потребуется немного большего размера.</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18"/>
          <p:cNvPicPr>
            <a:picLocks noGrp="1"/>
          </p:cNvPicPr>
          <p:nvPr>
            <p:ph idx="1"/>
          </p:nvPr>
        </p:nvPicPr>
        <p:blipFill>
          <a:blip r:embed="rId2" cstate="print"/>
          <a:srcRect/>
          <a:stretch>
            <a:fillRect/>
          </a:stretch>
        </p:blipFill>
        <p:spPr bwMode="auto">
          <a:xfrm>
            <a:off x="1907704" y="1268760"/>
            <a:ext cx="5140796" cy="4451796"/>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419872" y="4149080"/>
            <a:ext cx="2376264" cy="1584176"/>
          </a:xfrm>
          <a:prstGeom prst="roundRect">
            <a:avLst>
              <a:gd name="adj" fmla="val 6387"/>
            </a:avLst>
          </a:prstGeom>
          <a:solidFill>
            <a:schemeClr val="accent5">
              <a:alpha val="24000"/>
            </a:schemeClr>
          </a:solidFill>
        </p:spPr>
        <p:style>
          <a:lnRef idx="3">
            <a:schemeClr val="lt1"/>
          </a:lnRef>
          <a:fillRef idx="1">
            <a:schemeClr val="accent5"/>
          </a:fillRef>
          <a:effectRef idx="1">
            <a:schemeClr val="accent5"/>
          </a:effectRef>
          <a:fontRef idx="minor">
            <a:schemeClr val="lt1"/>
          </a:fontRef>
        </p:style>
        <p:txBody>
          <a:bodyPr rtlCol="0" anchor="ctr"/>
          <a:lstStyle/>
          <a:p>
            <a:r>
              <a:rPr lang="ru-RU" dirty="0" smtClean="0">
                <a:solidFill>
                  <a:schemeClr val="tx1">
                    <a:lumMod val="85000"/>
                    <a:lumOff val="15000"/>
                  </a:schemeClr>
                </a:solidFill>
              </a:rPr>
              <a:t>Текст слайда</a:t>
            </a:r>
            <a:endParaRPr lang="ru-RU" dirty="0">
              <a:solidFill>
                <a:schemeClr val="tx1">
                  <a:lumMod val="85000"/>
                  <a:lumOff val="15000"/>
                </a:schemeClr>
              </a:solidFill>
            </a:endParaRPr>
          </a:p>
        </p:txBody>
      </p:sp>
      <p:sp>
        <p:nvSpPr>
          <p:cNvPr id="1025" name="Rectangle 1"/>
          <p:cNvSpPr>
            <a:spLocks noChangeArrowheads="1"/>
          </p:cNvSpPr>
          <p:nvPr/>
        </p:nvSpPr>
        <p:spPr bwMode="auto">
          <a:xfrm>
            <a:off x="539552" y="105027"/>
            <a:ext cx="820891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Чтобы получить симметричный рисунок, и чтобы результат нас не огорчил в конце работы, особенно при складывании двух половинок яйца, необходимо сделать следущее:</a:t>
            </a:r>
            <a:b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пластиковом яйце (в таких обычно продают машинки. Его высота 9,5 см. Если у вас другое, то ничего страшного, может только отличаться количеством или размером деталей) проколоть шилом вершины половинок и ...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5" name="Рисунок 4" descr="Мастер-класс Поделка изделие Пасха Квиллинг Ажурное яичко + дополнение Бумажные полосы фото 2"/>
          <p:cNvPicPr/>
          <p:nvPr/>
        </p:nvPicPr>
        <p:blipFill>
          <a:blip r:embed="rId2" cstate="print"/>
          <a:srcRect/>
          <a:stretch>
            <a:fillRect/>
          </a:stretch>
        </p:blipFill>
        <p:spPr bwMode="auto">
          <a:xfrm>
            <a:off x="1043608" y="2492896"/>
            <a:ext cx="6696744" cy="3714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858218"/>
          </a:xfrm>
        </p:spPr>
        <p:txBody>
          <a:bodyPr/>
          <a:lstStyle/>
          <a:p>
            <a:r>
              <a:rPr lang="ru-RU" sz="2000" dirty="0" smtClean="0">
                <a:latin typeface="Times New Roman" pitchFamily="18" charset="0"/>
                <a:cs typeface="Times New Roman" pitchFamily="18" charset="0"/>
              </a:rPr>
              <a:t>Складываем листочек петельчатым способом. Берём 1/4 часть полоски, загибаем 1,5мм , и складываем, прибавляя с каждой стороны по 1,5мм (ориентируемся на ширину полоски). В итоге такая </a:t>
            </a:r>
            <a:r>
              <a:rPr lang="ru-RU" sz="2000" dirty="0" err="1" smtClean="0">
                <a:latin typeface="Times New Roman" pitchFamily="18" charset="0"/>
                <a:cs typeface="Times New Roman" pitchFamily="18" charset="0"/>
              </a:rPr>
              <a:t>деталька</a:t>
            </a:r>
            <a:r>
              <a:rPr lang="ru-RU" sz="2000" dirty="0" smtClean="0">
                <a:latin typeface="Times New Roman" pitchFamily="18" charset="0"/>
                <a:cs typeface="Times New Roman" pitchFamily="18" charset="0"/>
              </a:rPr>
              <a:t> в сложенном виде должна быть примерно 12мм - 16 штук.</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Излишек полоски срезаем. На фото последовательность работы.</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19"/>
          <p:cNvPicPr>
            <a:picLocks noGrp="1"/>
          </p:cNvPicPr>
          <p:nvPr>
            <p:ph idx="1"/>
          </p:nvPr>
        </p:nvPicPr>
        <p:blipFill>
          <a:blip r:embed="rId2" cstate="print"/>
          <a:srcRect/>
          <a:stretch>
            <a:fillRect/>
          </a:stretch>
        </p:blipFill>
        <p:spPr bwMode="auto">
          <a:xfrm>
            <a:off x="1907704" y="1844824"/>
            <a:ext cx="5140796" cy="3875732"/>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Вклеиваем четвёртый ряд цветочков. Он ниже разъёма яйца.</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20"/>
          <p:cNvPicPr>
            <a:picLocks noGrp="1"/>
          </p:cNvPicPr>
          <p:nvPr>
            <p:ph idx="1"/>
          </p:nvPr>
        </p:nvPicPr>
        <p:blipFill>
          <a:blip r:embed="rId2" cstate="print"/>
          <a:srcRect/>
          <a:stretch>
            <a:fillRect/>
          </a:stretch>
        </p:blipFill>
        <p:spPr bwMode="auto">
          <a:xfrm>
            <a:off x="1619672" y="1124744"/>
            <a:ext cx="5428828" cy="478631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Аккуратно снимаем нижнюю часть, убираем кнопку-гвоздик</a:t>
            </a:r>
            <a:endParaRPr lang="ru-RU" sz="2000" dirty="0">
              <a:latin typeface="Times New Roman" pitchFamily="18" charset="0"/>
              <a:cs typeface="Times New Roman" pitchFamily="18" charset="0"/>
            </a:endParaRPr>
          </a:p>
        </p:txBody>
      </p:sp>
      <p:pic>
        <p:nvPicPr>
          <p:cNvPr id="4" name="Содержимое 3" descr="Мастер-класс Поделка изделие Пасха Квиллинг Ажурное яичко + дополнение Бумажные полосы фото 21"/>
          <p:cNvPicPr>
            <a:picLocks noGrp="1"/>
          </p:cNvPicPr>
          <p:nvPr>
            <p:ph idx="1"/>
          </p:nvPr>
        </p:nvPicPr>
        <p:blipFill>
          <a:blip r:embed="rId2" cstate="print"/>
          <a:srcRect/>
          <a:stretch>
            <a:fillRect/>
          </a:stretch>
        </p:blipFill>
        <p:spPr bwMode="auto">
          <a:xfrm>
            <a:off x="1691680" y="1268760"/>
            <a:ext cx="5356820" cy="4451796"/>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Начинаем работать над широкой частью яйца.</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Тугой ролл из целой полоски фиксируем булавкой в центре.</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22"/>
          <p:cNvPicPr>
            <a:picLocks noGrp="1"/>
          </p:cNvPicPr>
          <p:nvPr>
            <p:ph idx="1"/>
          </p:nvPr>
        </p:nvPicPr>
        <p:blipFill>
          <a:blip r:embed="rId2" cstate="print"/>
          <a:srcRect/>
          <a:stretch>
            <a:fillRect/>
          </a:stretch>
        </p:blipFill>
        <p:spPr bwMode="auto">
          <a:xfrm>
            <a:off x="1619672" y="980728"/>
            <a:ext cx="5428828" cy="4739828"/>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70186"/>
          </a:xfrm>
        </p:spPr>
        <p:txBody>
          <a:bodyPr/>
          <a:lstStyle/>
          <a:p>
            <a:r>
              <a:rPr lang="ru-RU" sz="2000" dirty="0" smtClean="0">
                <a:latin typeface="Times New Roman" pitchFamily="18" charset="0"/>
                <a:cs typeface="Times New Roman" pitchFamily="18" charset="0"/>
              </a:rPr>
              <a:t>Лепестки-капли - ролл из 1/2 полоски распускаем по диаметру 7мм - 8 штук. Приклеить круглой стороной к центральному роллу и в местах соприкосновения лепестков.</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23"/>
          <p:cNvPicPr>
            <a:picLocks noGrp="1"/>
          </p:cNvPicPr>
          <p:nvPr>
            <p:ph idx="1"/>
          </p:nvPr>
        </p:nvPicPr>
        <p:blipFill>
          <a:blip r:embed="rId2" cstate="print"/>
          <a:srcRect/>
          <a:stretch>
            <a:fillRect/>
          </a:stretch>
        </p:blipFill>
        <p:spPr bwMode="auto">
          <a:xfrm>
            <a:off x="1979712" y="1196752"/>
            <a:ext cx="5068788" cy="4523804"/>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Эксцентричные роллы вклеиваем между </a:t>
            </a:r>
            <a:r>
              <a:rPr lang="ru-RU" sz="2000" dirty="0" err="1" smtClean="0">
                <a:latin typeface="Times New Roman" pitchFamily="18" charset="0"/>
                <a:cs typeface="Times New Roman" pitchFamily="18" charset="0"/>
              </a:rPr>
              <a:t>лепесков</a:t>
            </a:r>
            <a:r>
              <a:rPr lang="ru-RU" sz="2000" dirty="0" smtClean="0">
                <a:latin typeface="Times New Roman" pitchFamily="18" charset="0"/>
                <a:cs typeface="Times New Roman" pitchFamily="18" charset="0"/>
              </a:rPr>
              <a:t>.</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24"/>
          <p:cNvPicPr>
            <a:picLocks noGrp="1"/>
          </p:cNvPicPr>
          <p:nvPr>
            <p:ph idx="1"/>
          </p:nvPr>
        </p:nvPicPr>
        <p:blipFill>
          <a:blip r:embed="rId2" cstate="print"/>
          <a:srcRect/>
          <a:stretch>
            <a:fillRect/>
          </a:stretch>
        </p:blipFill>
        <p:spPr bwMode="auto">
          <a:xfrm>
            <a:off x="1763688" y="908720"/>
            <a:ext cx="5284812" cy="4811836"/>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54162"/>
          </a:xfrm>
        </p:spPr>
        <p:txBody>
          <a:bodyPr/>
          <a:lstStyle/>
          <a:p>
            <a:r>
              <a:rPr lang="ru-RU" sz="2000" dirty="0" smtClean="0">
                <a:latin typeface="Times New Roman" pitchFamily="18" charset="0"/>
                <a:cs typeface="Times New Roman" pitchFamily="18" charset="0"/>
              </a:rPr>
              <a:t>И ещё один ряд из восьми эксцентричных роллов.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Соединяем снова половинки яйца. Продолжаем фиксировать булавками во избежание сдвигов.</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25"/>
          <p:cNvPicPr>
            <a:picLocks noGrp="1"/>
          </p:cNvPicPr>
          <p:nvPr>
            <p:ph idx="1"/>
          </p:nvPr>
        </p:nvPicPr>
        <p:blipFill>
          <a:blip r:embed="rId2" cstate="print"/>
          <a:srcRect/>
          <a:stretch>
            <a:fillRect/>
          </a:stretch>
        </p:blipFill>
        <p:spPr bwMode="auto">
          <a:xfrm>
            <a:off x="1835696" y="1124744"/>
            <a:ext cx="5212804" cy="4595812"/>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Завитушки делаем так: 1/4 часть полоски складываем пополам, скручиваем -- 8 штук.</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26"/>
          <p:cNvPicPr>
            <a:picLocks noGrp="1"/>
          </p:cNvPicPr>
          <p:nvPr>
            <p:ph idx="1"/>
          </p:nvPr>
        </p:nvPicPr>
        <p:blipFill>
          <a:blip r:embed="rId2" cstate="print"/>
          <a:srcRect/>
          <a:stretch>
            <a:fillRect/>
          </a:stretch>
        </p:blipFill>
        <p:spPr bwMode="auto">
          <a:xfrm>
            <a:off x="1763688" y="1052736"/>
            <a:ext cx="5284812" cy="466782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Вот так приклеиваем эти завитушки.</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27"/>
          <p:cNvPicPr>
            <a:picLocks noGrp="1"/>
          </p:cNvPicPr>
          <p:nvPr>
            <p:ph idx="1"/>
          </p:nvPr>
        </p:nvPicPr>
        <p:blipFill>
          <a:blip r:embed="rId2" cstate="print"/>
          <a:srcRect/>
          <a:stretch>
            <a:fillRect/>
          </a:stretch>
        </p:blipFill>
        <p:spPr bwMode="auto">
          <a:xfrm>
            <a:off x="1763688" y="1052736"/>
            <a:ext cx="5284812" cy="466782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lstStyle/>
          <a:p>
            <a:r>
              <a:rPr lang="ru-RU" sz="2000" dirty="0" smtClean="0">
                <a:latin typeface="Times New Roman" pitchFamily="18" charset="0"/>
                <a:cs typeface="Times New Roman" pitchFamily="18" charset="0"/>
              </a:rPr>
              <a:t>Следом - завитушки из целых полосок и пятый ряд из 8 цветочков и 16-ти листочков, таких как в первых трёх рядах ( ролл из 1/4 полоски по диаметру 5мм). Цветочки - в шахматном порядке.</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28"/>
          <p:cNvPicPr>
            <a:picLocks noGrp="1"/>
          </p:cNvPicPr>
          <p:nvPr>
            <p:ph idx="1"/>
          </p:nvPr>
        </p:nvPicPr>
        <p:blipFill>
          <a:blip r:embed="rId2" cstate="print"/>
          <a:srcRect/>
          <a:stretch>
            <a:fillRect/>
          </a:stretch>
        </p:blipFill>
        <p:spPr bwMode="auto">
          <a:xfrm>
            <a:off x="1619672" y="1268760"/>
            <a:ext cx="5428828" cy="445179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и вставить в проколы кнопки-гвоздики остриём наружу.</a:t>
            </a:r>
            <a:r>
              <a:rPr lang="ru-RU" dirty="0" smtClean="0"/>
              <a:t/>
            </a:r>
            <a:br>
              <a:rPr lang="ru-RU" dirty="0" smtClean="0"/>
            </a:br>
            <a:endParaRPr lang="ru-RU" dirty="0"/>
          </a:p>
        </p:txBody>
      </p:sp>
      <p:sp>
        <p:nvSpPr>
          <p:cNvPr id="3" name="Содержимое 2"/>
          <p:cNvSpPr>
            <a:spLocks noGrp="1"/>
          </p:cNvSpPr>
          <p:nvPr>
            <p:ph idx="1"/>
          </p:nvPr>
        </p:nvSpPr>
        <p:spPr>
          <a:xfrm>
            <a:off x="3275856" y="2132857"/>
            <a:ext cx="3672408" cy="2664296"/>
          </a:xfrm>
        </p:spPr>
        <p:txBody>
          <a:bodyPr/>
          <a:lstStyle/>
          <a:p>
            <a:endParaRPr lang="ru-RU" dirty="0"/>
          </a:p>
        </p:txBody>
      </p:sp>
      <p:pic>
        <p:nvPicPr>
          <p:cNvPr id="4" name="Рисунок 3" descr="Мастер-класс Поделка изделие Пасха Квиллинг Ажурное яичко + дополнение Бумажные полосы фото 3"/>
          <p:cNvPicPr/>
          <p:nvPr/>
        </p:nvPicPr>
        <p:blipFill>
          <a:blip r:embed="rId2" cstate="print"/>
          <a:srcRect/>
          <a:stretch>
            <a:fillRect/>
          </a:stretch>
        </p:blipFill>
        <p:spPr bwMode="auto">
          <a:xfrm>
            <a:off x="1475656" y="1124744"/>
            <a:ext cx="6480720" cy="4161631"/>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434282"/>
          </a:xfrm>
        </p:spPr>
        <p:txBody>
          <a:bodyPr/>
          <a:lstStyle/>
          <a:p>
            <a:r>
              <a:rPr lang="ru-RU" sz="2000" dirty="0" smtClean="0">
                <a:latin typeface="Times New Roman" pitchFamily="18" charset="0"/>
                <a:cs typeface="Times New Roman" pitchFamily="18" charset="0"/>
              </a:rPr>
              <a:t>Последний ряд листочков особый - я его назвала стыковочным.</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Расстояния между цветочками, которые нам нужно соединить, могут оказаться немного разными. Поэтому делаем листочки петельчатым способом, индивидуально к каждому цветочку, подгоняя по размеру, постоянно примеряем. Сделали один листок - сразу приклеиваем его на место, но только одну сторону, к цветочку пятого ряда;</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с четвёртым рядом цветочков пока не соединяем! Так сделать со всеми листочками этого ряда.</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29"/>
          <p:cNvPicPr>
            <a:picLocks noGrp="1"/>
          </p:cNvPicPr>
          <p:nvPr>
            <p:ph idx="1"/>
          </p:nvPr>
        </p:nvPicPr>
        <p:blipFill>
          <a:blip r:embed="rId2" cstate="print"/>
          <a:srcRect/>
          <a:stretch>
            <a:fillRect/>
          </a:stretch>
        </p:blipFill>
        <p:spPr bwMode="auto">
          <a:xfrm>
            <a:off x="2267744" y="2492896"/>
            <a:ext cx="4953000" cy="371475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858218"/>
          </a:xfrm>
        </p:spPr>
        <p:txBody>
          <a:bodyPr/>
          <a:lstStyle/>
          <a:p>
            <a:r>
              <a:rPr lang="ru-RU" sz="2000" dirty="0" smtClean="0">
                <a:latin typeface="Times New Roman" pitchFamily="18" charset="0"/>
                <a:cs typeface="Times New Roman" pitchFamily="18" charset="0"/>
              </a:rPr>
              <a:t>Важный момент:</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Разъединяем половинки яйца.</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Из верхней части вытаскиваем все булавки, кроме одной, расположенной в цветочке на линии между цифр 1 и 8... А вернее сказать - её сначала вытащим и, сняв с формы, снова воткнём в тот же цветочек...</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30"/>
          <p:cNvPicPr>
            <a:picLocks noGrp="1"/>
          </p:cNvPicPr>
          <p:nvPr>
            <p:ph idx="1"/>
          </p:nvPr>
        </p:nvPicPr>
        <p:blipFill>
          <a:blip r:embed="rId2" cstate="print"/>
          <a:srcRect/>
          <a:stretch>
            <a:fillRect/>
          </a:stretch>
        </p:blipFill>
        <p:spPr bwMode="auto">
          <a:xfrm>
            <a:off x="1835696" y="1844824"/>
            <a:ext cx="5212804" cy="3875732"/>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...эта булавка послужит нам меткой.</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31"/>
          <p:cNvPicPr>
            <a:picLocks noGrp="1"/>
          </p:cNvPicPr>
          <p:nvPr>
            <p:ph idx="1"/>
          </p:nvPr>
        </p:nvPicPr>
        <p:blipFill>
          <a:blip r:embed="rId2" cstate="print"/>
          <a:srcRect/>
          <a:stretch>
            <a:fillRect/>
          </a:stretch>
        </p:blipFill>
        <p:spPr bwMode="auto">
          <a:xfrm>
            <a:off x="1547664" y="836712"/>
            <a:ext cx="5500836" cy="4883844"/>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42194"/>
          </a:xfrm>
        </p:spPr>
        <p:txBody>
          <a:bodyPr/>
          <a:lstStyle/>
          <a:p>
            <a:r>
              <a:rPr lang="ru-RU" sz="2000" dirty="0" smtClean="0">
                <a:latin typeface="Times New Roman" pitchFamily="18" charset="0"/>
                <a:cs typeface="Times New Roman" pitchFamily="18" charset="0"/>
              </a:rPr>
              <a:t>Теперь освобождаем </a:t>
            </a:r>
            <a:r>
              <a:rPr lang="ru-RU" sz="2000" dirty="0" err="1" smtClean="0">
                <a:latin typeface="Times New Roman" pitchFamily="18" charset="0"/>
                <a:cs typeface="Times New Roman" pitchFamily="18" charset="0"/>
              </a:rPr>
              <a:t>отформы</a:t>
            </a:r>
            <a:r>
              <a:rPr lang="ru-RU" sz="2000" dirty="0" smtClean="0">
                <a:latin typeface="Times New Roman" pitchFamily="18" charset="0"/>
                <a:cs typeface="Times New Roman" pitchFamily="18" charset="0"/>
              </a:rPr>
              <a:t> нижнюю часть. И тоже оставляем булавку на цветочке с линии между цифрами 1 и 8.</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При соединении двух </a:t>
            </a:r>
            <a:r>
              <a:rPr lang="ru-RU" sz="2000" dirty="0" err="1" smtClean="0">
                <a:latin typeface="Times New Roman" pitchFamily="18" charset="0"/>
                <a:cs typeface="Times New Roman" pitchFamily="18" charset="0"/>
              </a:rPr>
              <a:t>квиллинговых</a:t>
            </a:r>
            <a:r>
              <a:rPr lang="ru-RU" sz="2000" dirty="0" smtClean="0">
                <a:latin typeface="Times New Roman" pitchFamily="18" charset="0"/>
                <a:cs typeface="Times New Roman" pitchFamily="18" charset="0"/>
              </a:rPr>
              <a:t> половинок булавки не дадут нам сделать ошибки...</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32"/>
          <p:cNvPicPr>
            <a:picLocks noGrp="1"/>
          </p:cNvPicPr>
          <p:nvPr>
            <p:ph idx="1"/>
          </p:nvPr>
        </p:nvPicPr>
        <p:blipFill>
          <a:blip r:embed="rId2" cstate="print"/>
          <a:srcRect/>
          <a:stretch>
            <a:fillRect/>
          </a:stretch>
        </p:blipFill>
        <p:spPr bwMode="auto">
          <a:xfrm>
            <a:off x="1907704" y="1556792"/>
            <a:ext cx="5140796" cy="4163764"/>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14202"/>
          </a:xfrm>
        </p:spPr>
        <p:txBody>
          <a:bodyPr/>
          <a:lstStyle/>
          <a:p>
            <a:r>
              <a:rPr lang="ru-RU" sz="2000" dirty="0" smtClean="0">
                <a:latin typeface="Times New Roman" pitchFamily="18" charset="0"/>
                <a:cs typeface="Times New Roman" pitchFamily="18" charset="0"/>
              </a:rPr>
              <a:t>...ведь они находились на одной линии. Теперь соединяем. Не торопимся, ждем пока хорошенько схватятся первые стыковочные листочки со своими цветочками. Остальные листочки сами стремятся занять своё место.</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Ещё несколько волшебных трепетных минут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Мастер-класс Поделка изделие Пасха Квиллинг Ажурное яичко + дополнение Бумажные полосы фото 33"/>
          <p:cNvPicPr>
            <a:picLocks noGrp="1"/>
          </p:cNvPicPr>
          <p:nvPr>
            <p:ph idx="1"/>
          </p:nvPr>
        </p:nvPicPr>
        <p:blipFill>
          <a:blip r:embed="rId2" cstate="print"/>
          <a:srcRect/>
          <a:stretch>
            <a:fillRect/>
          </a:stretch>
        </p:blipFill>
        <p:spPr bwMode="auto">
          <a:xfrm>
            <a:off x="2095500" y="1962944"/>
            <a:ext cx="4953000" cy="380047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и всё готово!!!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34"/>
          <p:cNvPicPr>
            <a:picLocks noGrp="1"/>
          </p:cNvPicPr>
          <p:nvPr>
            <p:ph idx="1"/>
          </p:nvPr>
        </p:nvPicPr>
        <p:blipFill>
          <a:blip r:embed="rId2" cstate="print"/>
          <a:srcRect/>
          <a:stretch>
            <a:fillRect/>
          </a:stretch>
        </p:blipFill>
        <p:spPr bwMode="auto">
          <a:xfrm>
            <a:off x="1547664" y="836712"/>
            <a:ext cx="5904656" cy="4883844"/>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r>
              <a:rPr lang="ru-RU" dirty="0" smtClean="0"/>
              <a:t>По материалам сайта: Страна мастеров</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Мастер-класс Поделка изделие Пасха Квиллинг Ажурное яичко + дополнение Бумажные полосы фото 4"/>
          <p:cNvPicPr>
            <a:picLocks noGrp="1"/>
          </p:cNvPicPr>
          <p:nvPr>
            <p:ph idx="1"/>
          </p:nvPr>
        </p:nvPicPr>
        <p:blipFill>
          <a:blip r:embed="rId2" cstate="print"/>
          <a:srcRect/>
          <a:stretch>
            <a:fillRect/>
          </a:stretch>
        </p:blipFill>
        <p:spPr bwMode="auto">
          <a:xfrm>
            <a:off x="1403648" y="620688"/>
            <a:ext cx="6192688" cy="4824536"/>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26170"/>
          </a:xfrm>
        </p:spPr>
        <p:txBody>
          <a:bodyPr/>
          <a:lstStyle/>
          <a:p>
            <a:r>
              <a:rPr lang="ru-RU" sz="2000" dirty="0" smtClean="0">
                <a:latin typeface="Times New Roman" pitchFamily="18" charset="0"/>
                <a:cs typeface="Times New Roman" pitchFamily="18" charset="0"/>
              </a:rPr>
              <a:t>Измерим диаметр яйца, раздели его на восемь равных частей и сделаем </a:t>
            </a:r>
            <a:r>
              <a:rPr lang="ru-RU" sz="2000" dirty="0" err="1" smtClean="0">
                <a:latin typeface="Times New Roman" pitchFamily="18" charset="0"/>
                <a:cs typeface="Times New Roman" pitchFamily="18" charset="0"/>
              </a:rPr>
              <a:t>меточки</a:t>
            </a:r>
            <a:r>
              <a:rPr lang="ru-RU" sz="2000" dirty="0" smtClean="0">
                <a:latin typeface="Times New Roman" pitchFamily="18" charset="0"/>
                <a:cs typeface="Times New Roman" pitchFamily="18" charset="0"/>
              </a:rPr>
              <a:t> (к сожалению, не зафиксировала это действие на фото).</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За гвоздики зацепим </a:t>
            </a:r>
            <a:r>
              <a:rPr lang="ru-RU" sz="2000" dirty="0" err="1" smtClean="0">
                <a:latin typeface="Times New Roman" pitchFamily="18" charset="0"/>
                <a:cs typeface="Times New Roman" pitchFamily="18" charset="0"/>
              </a:rPr>
              <a:t>резиночку</a:t>
            </a:r>
            <a:r>
              <a:rPr lang="ru-RU" sz="2000" dirty="0" smtClean="0">
                <a:latin typeface="Times New Roman" pitchFamily="18" charset="0"/>
                <a:cs typeface="Times New Roman" pitchFamily="18" charset="0"/>
              </a:rPr>
              <a:t>.</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5"/>
          <p:cNvPicPr>
            <a:picLocks noGrp="1"/>
          </p:cNvPicPr>
          <p:nvPr>
            <p:ph idx="1"/>
          </p:nvPr>
        </p:nvPicPr>
        <p:blipFill>
          <a:blip r:embed="rId2" cstate="print"/>
          <a:srcRect/>
          <a:stretch>
            <a:fillRect/>
          </a:stretch>
        </p:blipFill>
        <p:spPr bwMode="auto">
          <a:xfrm>
            <a:off x="1475656" y="1268760"/>
            <a:ext cx="5904656" cy="482453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26170"/>
          </a:xfrm>
        </p:spPr>
        <p:txBody>
          <a:bodyPr/>
          <a:lstStyle/>
          <a:p>
            <a:r>
              <a:rPr lang="ru-RU" sz="2000" dirty="0" smtClean="0">
                <a:latin typeface="Times New Roman" pitchFamily="18" charset="0"/>
                <a:cs typeface="Times New Roman" pitchFamily="18" charset="0"/>
              </a:rPr>
              <a:t>Передвигая эту </a:t>
            </a:r>
            <a:r>
              <a:rPr lang="ru-RU" sz="2000" dirty="0" err="1" smtClean="0">
                <a:latin typeface="Times New Roman" pitchFamily="18" charset="0"/>
                <a:cs typeface="Times New Roman" pitchFamily="18" charset="0"/>
              </a:rPr>
              <a:t>резиночку</a:t>
            </a:r>
            <a:r>
              <a:rPr lang="ru-RU" sz="2000" dirty="0" smtClean="0">
                <a:latin typeface="Times New Roman" pitchFamily="18" charset="0"/>
                <a:cs typeface="Times New Roman" pitchFamily="18" charset="0"/>
              </a:rPr>
              <a:t> по кругу и совмещая с метками, прочертим маркером вертикальные линии. (Гвоздики к тому же позволяют закрепить яйцо на пенопласте - удобно работать).</a:t>
            </a:r>
            <a:r>
              <a:rPr lang="ru-RU" dirty="0" smtClean="0"/>
              <a:t/>
            </a:r>
            <a:br>
              <a:rPr lang="ru-RU" dirty="0" smtClean="0"/>
            </a:br>
            <a:endParaRPr lang="ru-RU" dirty="0"/>
          </a:p>
        </p:txBody>
      </p:sp>
      <p:pic>
        <p:nvPicPr>
          <p:cNvPr id="4" name="Содержимое 3" descr="Мастер-класс Поделка изделие Пасха Квиллинг Ажурное яичко + дополнение Бумажные полосы фото 6"/>
          <p:cNvPicPr>
            <a:picLocks noGrp="1"/>
          </p:cNvPicPr>
          <p:nvPr>
            <p:ph idx="1"/>
          </p:nvPr>
        </p:nvPicPr>
        <p:blipFill>
          <a:blip r:embed="rId2" cstate="print"/>
          <a:srcRect/>
          <a:stretch>
            <a:fillRect/>
          </a:stretch>
        </p:blipFill>
        <p:spPr bwMode="auto">
          <a:xfrm>
            <a:off x="1691680" y="1340768"/>
            <a:ext cx="5356820" cy="4379788"/>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dirty="0" smtClean="0">
                <a:latin typeface="Times New Roman" pitchFamily="18" charset="0"/>
                <a:cs typeface="Times New Roman" pitchFamily="18" charset="0"/>
              </a:rPr>
              <a:t>Чтобы яйцо не укатывалось, можно использовать стаканчик, крышку от баллончика, либо подходящую формочку.</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...Линии прочерчены, снимаем резинку и убираем из верхней части кнопку-гвоздик.</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Мастер-класс Поделка изделие Пасха Квиллинг Ажурное яичко + дополнение Бумажные полосы фото 7"/>
          <p:cNvPicPr>
            <a:picLocks noGrp="1"/>
          </p:cNvPicPr>
          <p:nvPr>
            <p:ph idx="1"/>
          </p:nvPr>
        </p:nvPicPr>
        <p:blipFill>
          <a:blip r:embed="rId2" cstate="print"/>
          <a:srcRect/>
          <a:stretch>
            <a:fillRect/>
          </a:stretch>
        </p:blipFill>
        <p:spPr bwMode="auto">
          <a:xfrm>
            <a:off x="1691680" y="1340768"/>
            <a:ext cx="5760640" cy="482453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507288" cy="1498178"/>
          </a:xfrm>
        </p:spPr>
        <p:txBody>
          <a:bodyPr/>
          <a:lstStyle/>
          <a:p>
            <a:r>
              <a:rPr lang="ru-RU" sz="2000" dirty="0" smtClean="0">
                <a:latin typeface="Times New Roman" pitchFamily="18" charset="0"/>
                <a:cs typeface="Times New Roman" pitchFamily="18" charset="0"/>
              </a:rPr>
              <a:t>Каждый сектор верхней и нижней части яйца пронумеруем попарно. Может пригодиться.</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Плотно обернём пищевой плёнкой каждую половинку яйца отдельно, зафиксируем внутри скотчем и закроем яйцо, совместив цифры.</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Теперь яйцо к работе подготовлено.</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Мастер-класс Поделка изделие Пасха Квиллинг Ажурное яичко + дополнение Бумажные полосы фото 8"/>
          <p:cNvPicPr>
            <a:picLocks noGrp="1"/>
          </p:cNvPicPr>
          <p:nvPr>
            <p:ph idx="1"/>
          </p:nvPr>
        </p:nvPicPr>
        <p:blipFill>
          <a:blip r:embed="rId2" cstate="print"/>
          <a:srcRect/>
          <a:stretch>
            <a:fillRect/>
          </a:stretch>
        </p:blipFill>
        <p:spPr bwMode="auto">
          <a:xfrm>
            <a:off x="1043608" y="1762919"/>
            <a:ext cx="6264696" cy="420052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234482"/>
          </a:xfrm>
        </p:spPr>
        <p:txBody>
          <a:bodyPr/>
          <a:lstStyle/>
          <a:p>
            <a:r>
              <a:rPr lang="ru-RU" sz="2000" dirty="0" smtClean="0">
                <a:latin typeface="Times New Roman" pitchFamily="18" charset="0"/>
                <a:cs typeface="Times New Roman" pitchFamily="18" charset="0"/>
              </a:rPr>
              <a:t>...Но можно в самом начале работать и с отдельной половинкой яйца. Делайте так, как вам удобно.</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Теперь любимый </a:t>
            </a:r>
            <a:r>
              <a:rPr lang="ru-RU" sz="2000" dirty="0" err="1" smtClean="0">
                <a:latin typeface="Times New Roman" pitchFamily="18" charset="0"/>
                <a:cs typeface="Times New Roman" pitchFamily="18" charset="0"/>
              </a:rPr>
              <a:t>квиллинг</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Потребуется </a:t>
            </a:r>
            <a:r>
              <a:rPr lang="ru-RU" sz="2000" dirty="0" err="1" smtClean="0">
                <a:latin typeface="Times New Roman" pitchFamily="18" charset="0"/>
                <a:cs typeface="Times New Roman" pitchFamily="18" charset="0"/>
              </a:rPr>
              <a:t>упаковочка</a:t>
            </a:r>
            <a:r>
              <a:rPr lang="ru-RU" sz="2000" dirty="0" smtClean="0">
                <a:latin typeface="Times New Roman" pitchFamily="18" charset="0"/>
                <a:cs typeface="Times New Roman" pitchFamily="18" charset="0"/>
              </a:rPr>
              <a:t> 100 полосок 300 </a:t>
            </a:r>
            <a:r>
              <a:rPr lang="ru-RU" sz="2000" dirty="0" err="1"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1,5мм. Цвет по желанию. У меня - белый жемчужный, плотностью 130 г/кв.м.</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Сразу хочу сказать, что КАЖДАЯ ДЕТАЛЬ, большая или маленькая, должна быть промазана с внутренней стороны клеем только в местах наибольшего соприкосновения завитков. В просветах </a:t>
            </a:r>
            <a:r>
              <a:rPr lang="ru-RU" sz="2000" dirty="0" err="1" smtClean="0">
                <a:latin typeface="Times New Roman" pitchFamily="18" charset="0"/>
                <a:cs typeface="Times New Roman" pitchFamily="18" charset="0"/>
              </a:rPr>
              <a:t>деталек</a:t>
            </a:r>
            <a:r>
              <a:rPr lang="ru-RU" sz="2000" dirty="0" smtClean="0">
                <a:latin typeface="Times New Roman" pitchFamily="18" charset="0"/>
                <a:cs typeface="Times New Roman" pitchFamily="18" charset="0"/>
              </a:rPr>
              <a:t> клея не должно быть видно, излишки клея лучше убрать сразу.</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3131840" y="3356993"/>
            <a:ext cx="3456384" cy="1152128"/>
          </a:xfrm>
        </p:spPr>
        <p:txBody>
          <a:bodyPr/>
          <a:lstStyle/>
          <a:p>
            <a:endParaRPr lang="ru-RU" dirty="0"/>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1074</TotalTime>
  <Words>621</Words>
  <Application>Microsoft Office PowerPoint</Application>
  <PresentationFormat>Экран (4:3)</PresentationFormat>
  <Paragraphs>38</Paragraphs>
  <Slides>36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36</vt:i4>
      </vt:variant>
    </vt:vector>
  </HeadingPairs>
  <TitlesOfParts>
    <vt:vector size="37" baseType="lpstr">
      <vt:lpstr>Diseño predeterminado</vt:lpstr>
      <vt:lpstr>Слайд 1</vt:lpstr>
      <vt:lpstr>Слайд 2</vt:lpstr>
      <vt:lpstr>и вставить в проколы кнопки-гвоздики остриём наружу. </vt:lpstr>
      <vt:lpstr>Слайд 4</vt:lpstr>
      <vt:lpstr>Измерим диаметр яйца, раздели его на восемь равных частей и сделаем меточки (к сожалению, не зафиксировала это действие на фото). За гвоздики зацепим резиночку. </vt:lpstr>
      <vt:lpstr>Передвигая эту резиночку по кругу и совмещая с метками, прочертим маркером вертикальные линии. (Гвоздики к тому же позволяют закрепить яйцо на пенопласте - удобно работать). </vt:lpstr>
      <vt:lpstr>Чтобы яйцо не укатывалось, можно использовать стаканчик, крышку от баллончика, либо подходящую формочку. ...Линии прочерчены, снимаем резинку и убираем из верхней части кнопку-гвоздик. </vt:lpstr>
      <vt:lpstr>Каждый сектор верхней и нижней части яйца пронумеруем попарно. Может пригодиться. Плотно обернём пищевой плёнкой каждую половинку яйца отдельно, зафиксируем внутри скотчем и закроем яйцо, совместив цифры. Теперь яйцо к работе подготовлено. </vt:lpstr>
      <vt:lpstr>...Но можно в самом начале работать и с отдельной половинкой яйца. Делайте так, как вам удобно. Теперь любимый квиллинг))). Потребуется упаковочка 100 полосок 300 х 1,5мм. Цвет по желанию. У меня - белый жемчужный, плотностью 130 г/кв.м. Сразу хочу сказать, что КАЖДАЯ ДЕТАЛЬ, большая или маленькая, должна быть промазана с внутренней стороны клеем только в местах наибольшего соприкосновения завитков. В просветах деталек клея не должно быть видно, излишки клея лучше убрать сразу. </vt:lpstr>
      <vt:lpstr>Приступаем: Из 1/2 полоски скрутим плотный ролл (не забываем промазать клеем), зафиксируем его в точке по центру булавкой. Вокруг ролла 8 лепестков. Из 1/2 полоски ролл распускаем по диамерту 7мм и придаём форму капли. Приклеим острым уголком к центральному роллу и между собой. </vt:lpstr>
      <vt:lpstr>Следующий ряд: 8 эксцентричных роллов - из 1/2 полоски, распускаем по диаметру 7 мм, смещаем центр к краю, фиксируем клеем. </vt:lpstr>
      <vt:lpstr>Разница только в ширине полосок и в толщине иглы - всё в 2 раза меньше. Сделали завиток, отступили 7мм - следующий завиток, и так всю полоску. Мне понадобилось таких завитков из 2х полос и ещё небольшой кусочек.</vt:lpstr>
      <vt:lpstr>Аккуратно вклеиваем по кругу, закрывая пространство между эксцентричными роллами. По ходу работы потребуется фиксировать детали на яйце дополнительными булавками. Если трудно проколоть булавкой, можно предварительно проколоть яйцо в нужном месте тонким шилом, а потом вставить булавку. </vt:lpstr>
      <vt:lpstr>В средней части яйца 5 рядов по 8 цветочков из 6-ти лепестков. Можно подготовить сразу все цветочки, и можно каждый ряд по отдельности. Для одного ряда цветочков потребуется 16 полосок бумаги. Лепестки делаем из 1/3 полоски. ролл распускаем по диаметру 5мм и придаём форму капли.  </vt:lpstr>
      <vt:lpstr>Листочки делаем из 1/4 части полоски. Ролл распускаем по диаметру 5мм, придаём форму волны. В одном ряду 16 таких деталей - по 2 на каждый цветочек. Вклеиваем листочки, как показано на фото. </vt:lpstr>
      <vt:lpstr>Не забываем с обратной стороны пройтись клеем по цветочкам- листочкам. Когда подсохнет клей, немного выгнуть цветоки, чтобы сели плотно на форму яйца. </vt:lpstr>
      <vt:lpstr>Приклеиваем первый ряд цветочков. Булавками плотно всё фиксируем.  </vt:lpstr>
      <vt:lpstr>Так же как первый, делаются второй и третий ряд . Цветочки приклеиваем в шахматном порядке. </vt:lpstr>
      <vt:lpstr>На верхней части яйца поместилось три ряда цветов. Продолжаем. Делаем четвертый ряд - как и прежде 8 цветочков. А деталь волна потребуется немного большего размера. </vt:lpstr>
      <vt:lpstr>Складываем листочек петельчатым способом. Берём 1/4 часть полоски, загибаем 1,5мм , и складываем, прибавляя с каждой стороны по 1,5мм (ориентируемся на ширину полоски). В итоге такая деталька в сложенном виде должна быть примерно 12мм - 16 штук. Излишек полоски срезаем. На фото последовательность работы. </vt:lpstr>
      <vt:lpstr>Вклеиваем четвёртый ряд цветочков. Он ниже разъёма яйца. </vt:lpstr>
      <vt:lpstr>Аккуратно снимаем нижнюю часть, убираем кнопку-гвоздик</vt:lpstr>
      <vt:lpstr>Начинаем работать над широкой частью яйца. Тугой ролл из целой полоски фиксируем булавкой в центре. </vt:lpstr>
      <vt:lpstr>Лепестки-капли - ролл из 1/2 полоски распускаем по диаметру 7мм - 8 штук. Приклеить круглой стороной к центральному роллу и в местах соприкосновения лепестков. </vt:lpstr>
      <vt:lpstr>Эксцентричные роллы вклеиваем между лепесков. </vt:lpstr>
      <vt:lpstr>И ещё один ряд из восьми эксцентричных роллов.  Соединяем снова половинки яйца. Продолжаем фиксировать булавками во избежание сдвигов. </vt:lpstr>
      <vt:lpstr>Завитушки делаем так: 1/4 часть полоски складываем пополам, скручиваем -- 8 штук. </vt:lpstr>
      <vt:lpstr>Вот так приклеиваем эти завитушки. </vt:lpstr>
      <vt:lpstr>Следом - завитушки из целых полосок и пятый ряд из 8 цветочков и 16-ти листочков, таких как в первых трёх рядах ( ролл из 1/4 полоски по диаметру 5мм). Цветочки - в шахматном порядке. </vt:lpstr>
      <vt:lpstr>Последний ряд листочков особый - я его назвала стыковочным. Расстояния между цветочками, которые нам нужно соединить, могут оказаться немного разными. Поэтому делаем листочки петельчатым способом, индивидуально к каждому цветочку, подгоняя по размеру, постоянно примеряем. Сделали один листок - сразу приклеиваем его на место, но только одну сторону, к цветочку пятого ряда; с четвёртым рядом цветочков пока не соединяем! Так сделать со всеми листочками этого ряда. </vt:lpstr>
      <vt:lpstr>Важный момент: Разъединяем половинки яйца. Из верхней части вытаскиваем все булавки, кроме одной, расположенной в цветочке на линии между цифр 1 и 8... А вернее сказать - её сначала вытащим и, сняв с формы, снова воткнём в тот же цветочек... </vt:lpstr>
      <vt:lpstr>...эта булавка послужит нам меткой. </vt:lpstr>
      <vt:lpstr>Теперь освобождаем отформы нижнюю часть. И тоже оставляем булавку на цветочке с линии между цифрами 1 и 8. При соединении двух квиллинговых половинок булавки не дадут нам сделать ошибки... </vt:lpstr>
      <vt:lpstr>...ведь они находились на одной линии. Теперь соединяем. Не торопимся, ждем пока хорошенько схватятся первые стыковочные листочки со своими цветочками. Остальные листочки сами стремятся занять своё место. Ещё несколько волшебных трепетных минут .... </vt:lpstr>
      <vt:lpstr>... и всё готово!!!  </vt:lpstr>
      <vt:lpstr>Слайд 36</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Mariajose</dc:creator>
  <cp:lastModifiedBy>Ефремовы</cp:lastModifiedBy>
  <cp:revision>122</cp:revision>
  <dcterms:created xsi:type="dcterms:W3CDTF">2010-05-23T14:28:12Z</dcterms:created>
  <dcterms:modified xsi:type="dcterms:W3CDTF">2013-11-30T11:08:45Z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93004</vt:lpwstr>
  </property>
  <property fmtid="{D5CDD505-2E9C-101B-9397-08002B2CF9AE}" pid="3" name="NXPowerLiteSettings">
    <vt:lpwstr>F7000400038000</vt:lpwstr>
  </property>
  <property fmtid="{D5CDD505-2E9C-101B-9397-08002B2CF9AE}" pid="4" name="NXPowerLiteVersion">
    <vt:lpwstr>D5.0.3</vt:lpwstr>
  </property>
</Properties>
</file>