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8" r:id="rId9"/>
    <p:sldId id="269" r:id="rId10"/>
    <p:sldId id="271" r:id="rId11"/>
    <p:sldId id="272" r:id="rId12"/>
    <p:sldId id="262" r:id="rId13"/>
    <p:sldId id="263" r:id="rId14"/>
    <p:sldId id="270" r:id="rId15"/>
    <p:sldId id="273" r:id="rId16"/>
    <p:sldId id="274" r:id="rId17"/>
    <p:sldId id="275" r:id="rId18"/>
    <p:sldId id="276" r:id="rId19"/>
    <p:sldId id="277" r:id="rId20"/>
    <p:sldId id="278" r:id="rId21"/>
    <p:sldId id="280" r:id="rId22"/>
    <p:sldId id="281" r:id="rId23"/>
    <p:sldId id="282" r:id="rId24"/>
    <p:sldId id="279" r:id="rId25"/>
    <p:sldId id="283" r:id="rId26"/>
    <p:sldId id="284" r:id="rId27"/>
    <p:sldId id="264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E92F0-CE4F-43E4-A22F-276AAC3A8418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A5162-721E-4C53-BB01-2D0F91B232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51F8A-04A3-41C6-9230-B129B73A2DB4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939BC-A201-467E-A670-0BDA3423E4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05742-BB97-4D21-8B3B-22CE1E2014A6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670B8-0BB7-4D27-A684-EAAB045C14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295400" y="1905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257800" y="19050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257800" y="40386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295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733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162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0B6DA-D08E-4B09-8F39-FBDFB9B6BF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143000" y="228600"/>
            <a:ext cx="7924800" cy="579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1295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733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162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9AA41-184A-4247-9C9A-03B7AC38EE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3F145-697C-440D-8FB0-8F0919CB7779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4A059-0A00-41AD-9CC2-240526FC5B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A69F3-B95C-43CB-B986-73DA8B3A2A37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0D3E4-D450-489E-9EC8-EB755B0A2D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F70A0-C331-453E-BB51-10A4A4D222A9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18FA2-8FC6-40D0-B667-BA24F905EC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5CBE5-FCEB-44D7-9519-69107E4BF4FB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04EEC-901B-447B-931D-2008317FD7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2F1A2-C90C-4A0F-85DC-6E67C5CB2993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6DD61-656A-49B9-A4B4-8104102E18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C279E-AC2C-46BE-9FAD-32B308AECA8E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FEC4A-2530-4F51-8F81-238AC9093C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5F4B0-50DE-4711-9A9B-A00D062D221B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E25C8-BB74-4E8D-8C5F-0E08733F01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C99FE-5A0A-4DAA-A97A-D4F62C6B0E20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5ED9A-AAAE-43C8-957C-00A3DBF8B6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91FA31D-A2BB-4651-919B-E228CE4A32BE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4C4B93B-B385-4F04-B304-E22528D732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15" r:id="rId2"/>
    <p:sldLayoutId id="2147483724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5" r:id="rId9"/>
    <p:sldLayoutId id="2147483721" r:id="rId10"/>
    <p:sldLayoutId id="2147483722" r:id="rId11"/>
    <p:sldLayoutId id="2147483726" r:id="rId12"/>
    <p:sldLayoutId id="2147483727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5105400"/>
            <a:ext cx="7854950" cy="1752600"/>
          </a:xfrm>
        </p:spPr>
        <p:txBody>
          <a:bodyPr/>
          <a:lstStyle/>
          <a:p>
            <a:pPr marR="0"/>
            <a:r>
              <a:rPr lang="ru-RU" sz="2800" dirty="0" smtClean="0"/>
              <a:t>Цель урока: выяснить какое значение занимает хлеб в питании, каковы особенности  приготовления </a:t>
            </a:r>
            <a:r>
              <a:rPr lang="ru-RU" sz="2400" dirty="0" smtClean="0"/>
              <a:t>бутербродов </a:t>
            </a:r>
            <a:endParaRPr lang="ru-RU" dirty="0" smtClean="0"/>
          </a:p>
        </p:txBody>
      </p:sp>
      <p:sp>
        <p:nvSpPr>
          <p:cNvPr id="4" name="AutoShape 2"/>
          <p:cNvSpPr txBox="1">
            <a:spLocks noChangeArrowheads="1"/>
          </p:cNvSpPr>
          <p:nvPr/>
        </p:nvSpPr>
        <p:spPr>
          <a:xfrm>
            <a:off x="857224" y="857232"/>
            <a:ext cx="7631112" cy="23320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>
                <a:latin typeface="+mj-lt"/>
                <a:ea typeface="+mj-ea"/>
                <a:cs typeface="+mj-cs"/>
              </a:rPr>
              <a:t>Тема: «Значение хлеба в питании. Особенности приготовления бутербродов» </a:t>
            </a:r>
          </a:p>
        </p:txBody>
      </p:sp>
      <p:pic>
        <p:nvPicPr>
          <p:cNvPr id="5" name="Picture 7" descr="j022377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2786058"/>
            <a:ext cx="3101975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>
            <a:off x="3786182" y="0"/>
            <a:ext cx="2214578" cy="428604"/>
          </a:xfrm>
          <a:prstGeom prst="fram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1" descr="j019929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607175" y="3500438"/>
            <a:ext cx="2536825" cy="3144837"/>
          </a:xfrm>
          <a:noFill/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3068638"/>
            <a:ext cx="7848600" cy="2520950"/>
          </a:xfrm>
        </p:spPr>
        <p:txBody>
          <a:bodyPr/>
          <a:lstStyle/>
          <a:p>
            <a:r>
              <a:rPr lang="ru-RU" sz="4000" b="1" smtClean="0">
                <a:solidFill>
                  <a:srgbClr val="00CC00"/>
                </a:solidFill>
              </a:rPr>
              <a:t>Хлеб для канапе нарезают </a:t>
            </a:r>
            <a:br>
              <a:rPr lang="ru-RU" sz="4000" b="1" smtClean="0">
                <a:solidFill>
                  <a:srgbClr val="00CC00"/>
                </a:solidFill>
              </a:rPr>
            </a:br>
            <a:r>
              <a:rPr lang="ru-RU" sz="4000" b="1" smtClean="0">
                <a:solidFill>
                  <a:srgbClr val="00CC00"/>
                </a:solidFill>
              </a:rPr>
              <a:t>на квадратики, кружочки, треугольники.</a:t>
            </a:r>
          </a:p>
        </p:txBody>
      </p:sp>
      <p:sp>
        <p:nvSpPr>
          <p:cNvPr id="16388" name="Text Box 14"/>
          <p:cNvSpPr txBox="1">
            <a:spLocks noChangeArrowheads="1"/>
          </p:cNvSpPr>
          <p:nvPr/>
        </p:nvSpPr>
        <p:spPr bwMode="auto">
          <a:xfrm>
            <a:off x="971550" y="476250"/>
            <a:ext cx="73453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9933"/>
                </a:solidFill>
              </a:rPr>
              <a:t>Закусочные бутерброды</a:t>
            </a:r>
            <a:r>
              <a:rPr lang="ru-RU">
                <a:solidFill>
                  <a:srgbClr val="FF9933"/>
                </a:solidFill>
              </a:rPr>
              <a:t> </a:t>
            </a:r>
            <a:r>
              <a:rPr lang="ru-RU" sz="5400" b="1">
                <a:solidFill>
                  <a:srgbClr val="FF9933"/>
                </a:solidFill>
                <a:latin typeface="Monotype Corsiva" pitchFamily="66" charset="0"/>
              </a:rPr>
              <a:t>КАНАПЕ</a:t>
            </a:r>
          </a:p>
        </p:txBody>
      </p:sp>
      <p:sp>
        <p:nvSpPr>
          <p:cNvPr id="16389" name="Text Box 15"/>
          <p:cNvSpPr txBox="1">
            <a:spLocks noChangeArrowheads="1"/>
          </p:cNvSpPr>
          <p:nvPr/>
        </p:nvSpPr>
        <p:spPr bwMode="auto">
          <a:xfrm>
            <a:off x="971550" y="2205038"/>
            <a:ext cx="784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CC00"/>
                </a:solidFill>
                <a:latin typeface="Monotype Corsiva" pitchFamily="66" charset="0"/>
              </a:rPr>
              <a:t>Маленькие бутерброды (3 х 3)</a:t>
            </a:r>
          </a:p>
        </p:txBody>
      </p:sp>
      <p:sp>
        <p:nvSpPr>
          <p:cNvPr id="16390" name="AutoShape 1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504825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1484313"/>
            <a:ext cx="7881937" cy="3024187"/>
          </a:xfrm>
        </p:spPr>
        <p:txBody>
          <a:bodyPr/>
          <a:lstStyle/>
          <a:p>
            <a:r>
              <a:rPr lang="ru-RU" sz="4200" b="1" smtClean="0">
                <a:solidFill>
                  <a:srgbClr val="C6265F"/>
                </a:solidFill>
              </a:rPr>
              <a:t/>
            </a:r>
            <a:br>
              <a:rPr lang="ru-RU" sz="4200" b="1" smtClean="0">
                <a:solidFill>
                  <a:srgbClr val="C6265F"/>
                </a:solidFill>
              </a:rPr>
            </a:br>
            <a:endParaRPr lang="ru-RU" sz="4200" b="1" smtClean="0">
              <a:solidFill>
                <a:srgbClr val="C6265F"/>
              </a:solidFill>
            </a:endParaRPr>
          </a:p>
        </p:txBody>
      </p:sp>
      <p:graphicFrame>
        <p:nvGraphicFramePr>
          <p:cNvPr id="110630" name="Group 38"/>
          <p:cNvGraphicFramePr>
            <a:graphicFrameLocks noGrp="1"/>
          </p:cNvGraphicFramePr>
          <p:nvPr/>
        </p:nvGraphicFramePr>
        <p:xfrm>
          <a:off x="5003800" y="8253413"/>
          <a:ext cx="3384550" cy="4479608"/>
        </p:xfrm>
        <a:graphic>
          <a:graphicData uri="http://schemas.openxmlformats.org/drawingml/2006/table">
            <a:tbl>
              <a:tblPr/>
              <a:tblGrid>
                <a:gridCol w="3384550"/>
              </a:tblGrid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19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6265F"/>
                          </a:solidFill>
                          <a:effectLst/>
                          <a:latin typeface="Arial" charset="0"/>
                          <a:cs typeface="Arial" charset="0"/>
                        </a:rPr>
                        <a:t>МЯСНЫМ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C6265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6265F"/>
                          </a:solidFill>
                          <a:effectLst/>
                          <a:latin typeface="Arial" charset="0"/>
                          <a:cs typeface="Arial" charset="0"/>
                        </a:rPr>
                        <a:t>РЫБНЫМ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7425" name="Picture 30" descr="j023258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538" y="3584575"/>
            <a:ext cx="3706812" cy="2640013"/>
          </a:xfrm>
          <a:noFill/>
        </p:spPr>
      </p:pic>
      <p:sp>
        <p:nvSpPr>
          <p:cNvPr id="17426" name="AutoShape 3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504825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7427" name="Rectangle 37"/>
          <p:cNvSpPr>
            <a:spLocks noChangeArrowheads="1"/>
          </p:cNvSpPr>
          <p:nvPr/>
        </p:nvSpPr>
        <p:spPr bwMode="auto">
          <a:xfrm>
            <a:off x="1258888" y="620713"/>
            <a:ext cx="684212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FF9900"/>
                </a:solidFill>
              </a:rPr>
              <a:t>КАНАПЕ ПОДАЮТ</a:t>
            </a:r>
            <a:br>
              <a:rPr lang="ru-RU" sz="4000">
                <a:solidFill>
                  <a:srgbClr val="FF9900"/>
                </a:solidFill>
              </a:rPr>
            </a:br>
            <a:r>
              <a:rPr lang="ru-RU" sz="4000">
                <a:solidFill>
                  <a:srgbClr val="FF9900"/>
                </a:solidFill>
              </a:rPr>
              <a:t>на коктейль - вечере</a:t>
            </a:r>
            <a:br>
              <a:rPr lang="ru-RU" sz="4000">
                <a:solidFill>
                  <a:srgbClr val="FF9900"/>
                </a:solidFill>
              </a:rPr>
            </a:br>
            <a:r>
              <a:rPr lang="ru-RU" sz="4000">
                <a:solidFill>
                  <a:srgbClr val="FF9900"/>
                </a:solidFill>
              </a:rPr>
              <a:t>к столу «а ля фуршет»,</a:t>
            </a:r>
            <a:br>
              <a:rPr lang="ru-RU" sz="4000">
                <a:solidFill>
                  <a:srgbClr val="FF9900"/>
                </a:solidFill>
              </a:rPr>
            </a:br>
            <a:r>
              <a:rPr lang="ru-RU" sz="4000">
                <a:solidFill>
                  <a:srgbClr val="FF9900"/>
                </a:solidFill>
              </a:rPr>
              <a:t>как закуску перед обедом.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j02333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58077">
            <a:off x="5611813" y="3873500"/>
            <a:ext cx="2633662" cy="21701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ru-RU" smtClean="0"/>
              <a:t>Форма бутербродов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r>
              <a:rPr lang="ru-RU" smtClean="0"/>
              <a:t>Круглая</a:t>
            </a:r>
          </a:p>
          <a:p>
            <a:r>
              <a:rPr lang="ru-RU" smtClean="0"/>
              <a:t>Овальная</a:t>
            </a:r>
          </a:p>
          <a:p>
            <a:r>
              <a:rPr lang="ru-RU" smtClean="0"/>
              <a:t>Треугольная</a:t>
            </a:r>
          </a:p>
          <a:p>
            <a:r>
              <a:rPr lang="ru-RU" smtClean="0"/>
              <a:t>Квадратная</a:t>
            </a:r>
          </a:p>
          <a:p>
            <a:r>
              <a:rPr lang="ru-RU" smtClean="0"/>
              <a:t>Ромбическая</a:t>
            </a:r>
          </a:p>
          <a:p>
            <a:endParaRPr lang="ru-RU" smtClean="0"/>
          </a:p>
        </p:txBody>
      </p:sp>
      <p:pic>
        <p:nvPicPr>
          <p:cNvPr id="5" name="Picture 5" descr="Рис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714750" y="2071688"/>
            <a:ext cx="2809875" cy="2209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dirty="0" smtClean="0"/>
              <a:t>По виду продуктов бутерброды бывают: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r>
              <a:rPr lang="ru-RU" smtClean="0"/>
              <a:t>Рыбные</a:t>
            </a:r>
          </a:p>
          <a:p>
            <a:r>
              <a:rPr lang="ru-RU" smtClean="0"/>
              <a:t>Мясные</a:t>
            </a:r>
          </a:p>
          <a:p>
            <a:r>
              <a:rPr lang="ru-RU" smtClean="0"/>
              <a:t>Сладкие</a:t>
            </a:r>
          </a:p>
          <a:p>
            <a:r>
              <a:rPr lang="ru-RU" smtClean="0"/>
              <a:t>Гастрономические</a:t>
            </a:r>
          </a:p>
        </p:txBody>
      </p:sp>
      <p:pic>
        <p:nvPicPr>
          <p:cNvPr id="5" name="Picture 6" descr="Риск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0563" y="2154238"/>
            <a:ext cx="3571875" cy="32702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j023379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00788" y="3213100"/>
            <a:ext cx="2413000" cy="3341688"/>
          </a:xfrm>
          <a:noFill/>
        </p:spPr>
      </p:pic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CC00"/>
                </a:solidFill>
              </a:rPr>
              <a:t>Сладкие бутерброды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484313"/>
            <a:ext cx="8208962" cy="4819650"/>
          </a:xfrm>
        </p:spPr>
        <p:txBody>
          <a:bodyPr/>
          <a:lstStyle/>
          <a:p>
            <a:r>
              <a:rPr lang="ru-RU" sz="4400" b="1" smtClean="0">
                <a:solidFill>
                  <a:srgbClr val="FF9900"/>
                </a:solidFill>
              </a:rPr>
              <a:t>Подаются к чаю, кофе, молоку, сокам и другим смешанным напиткам. Для приготовления можно использовать хлеб, печенье, кекс и бисквит.</a:t>
            </a:r>
          </a:p>
        </p:txBody>
      </p:sp>
      <p:sp>
        <p:nvSpPr>
          <p:cNvPr id="20485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237288"/>
            <a:ext cx="360362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smtClean="0"/>
              <a:t>Вот какие забавные бутерброды можно приготовить</a:t>
            </a:r>
          </a:p>
        </p:txBody>
      </p:sp>
      <p:sp>
        <p:nvSpPr>
          <p:cNvPr id="2150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8" name="Picture 7" descr="Рис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2276475"/>
            <a:ext cx="7704137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Знакомьтесь – это мишка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2" name="Picture 5" descr="Рис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276475"/>
            <a:ext cx="7777163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А это - корова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6" name="Picture 5" descr="Рису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2420938"/>
            <a:ext cx="7632700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smtClean="0"/>
              <a:t>Особенности приготовления бутербродов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636838"/>
            <a:ext cx="7693025" cy="3449637"/>
          </a:xfrm>
        </p:spPr>
        <p:txBody>
          <a:bodyPr/>
          <a:lstStyle/>
          <a:p>
            <a:r>
              <a:rPr lang="ru-RU" sz="2400" smtClean="0"/>
              <a:t>Хлеб нарезают тонкими ломтиками ( 1 - 1,5см) </a:t>
            </a:r>
          </a:p>
          <a:p>
            <a:r>
              <a:rPr lang="ru-RU" sz="2400" smtClean="0"/>
              <a:t>Хлеб обильно покрывают продуктами</a:t>
            </a:r>
          </a:p>
          <a:p>
            <a:r>
              <a:rPr lang="ru-RU" sz="2400" smtClean="0"/>
              <a:t>На слегка черствый хлеб намазывают масло(майонез),укладывают продукты</a:t>
            </a:r>
          </a:p>
          <a:p>
            <a:r>
              <a:rPr lang="ru-RU" sz="2400" smtClean="0"/>
              <a:t>Бутерброды украшают(например, зеленью)</a:t>
            </a:r>
          </a:p>
          <a:p>
            <a:r>
              <a:rPr lang="ru-RU" sz="2400" smtClean="0"/>
              <a:t>Подают на блюде</a:t>
            </a:r>
          </a:p>
          <a:p>
            <a:r>
              <a:rPr lang="ru-RU" sz="2400" smtClean="0"/>
              <a:t>Хранят при температуре 4 -8 часов – 3 часа</a:t>
            </a:r>
          </a:p>
          <a:p>
            <a:endParaRPr lang="ru-RU" sz="2400" smtClean="0"/>
          </a:p>
          <a:p>
            <a:pPr lvl="1"/>
            <a:endParaRPr lang="ru-RU" sz="20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smtClean="0"/>
              <a:t>Требования к качеству готовых бутербродов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mtClean="0"/>
              <a:t>Горячие бутерброды должны быть определенной температуры</a:t>
            </a:r>
          </a:p>
          <a:p>
            <a:pPr>
              <a:lnSpc>
                <a:spcPct val="90000"/>
              </a:lnSpc>
            </a:pPr>
            <a:r>
              <a:rPr lang="ru-RU" smtClean="0"/>
              <a:t>Продукты, входящие в состав бутербродов, должны быть свежими</a:t>
            </a:r>
          </a:p>
          <a:p>
            <a:pPr>
              <a:lnSpc>
                <a:spcPct val="90000"/>
              </a:lnSpc>
            </a:pPr>
            <a:r>
              <a:rPr lang="ru-RU" smtClean="0"/>
              <a:t>Хлеб не должен быть слишком толстым или тонким</a:t>
            </a:r>
          </a:p>
          <a:p>
            <a:pPr>
              <a:lnSpc>
                <a:spcPct val="90000"/>
              </a:lnSpc>
            </a:pPr>
            <a:r>
              <a:rPr lang="ru-RU" smtClean="0"/>
              <a:t>Хлеб должен быть полностью покрыт продуктами</a:t>
            </a:r>
          </a:p>
          <a:p>
            <a:pPr>
              <a:lnSpc>
                <a:spcPct val="90000"/>
              </a:lnSpc>
            </a:pPr>
            <a:endParaRPr lang="ru-RU" smtClean="0"/>
          </a:p>
          <a:p>
            <a:pPr>
              <a:lnSpc>
                <a:spcPct val="90000"/>
              </a:lnSpc>
            </a:pPr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Пословицы о хлебе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«Хлеб наш батюшка»</a:t>
            </a:r>
          </a:p>
          <a:p>
            <a:r>
              <a:rPr lang="ru-RU" smtClean="0"/>
              <a:t> Хлеб – всему голова»</a:t>
            </a:r>
          </a:p>
          <a:p>
            <a:r>
              <a:rPr lang="ru-RU" smtClean="0"/>
              <a:t> «Хлебушка –калачу дедушка»</a:t>
            </a:r>
          </a:p>
          <a:p>
            <a:r>
              <a:rPr lang="ru-RU" smtClean="0"/>
              <a:t> «У кого хлеб родится, тот всегда веселится»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6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/>
          <p:cNvSpPr>
            <a:spLocks noGrp="1" noChangeArrowheads="1"/>
          </p:cNvSpPr>
          <p:nvPr>
            <p:ph type="title"/>
          </p:nvPr>
        </p:nvSpPr>
        <p:spPr>
          <a:xfrm>
            <a:off x="755650" y="692150"/>
            <a:ext cx="7924800" cy="865188"/>
          </a:xfrm>
        </p:spPr>
        <p:txBody>
          <a:bodyPr/>
          <a:lstStyle/>
          <a:p>
            <a:pPr algn="ctr"/>
            <a:r>
              <a:rPr lang="ru-RU" smtClean="0"/>
              <a:t>Практическая работа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276475"/>
            <a:ext cx="7921625" cy="4392613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Инструкционная карта.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000" smtClean="0"/>
              <a:t>Приготовление бутерброда «Кит».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00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smtClean="0"/>
              <a:t>1.От батона отрезать наискосок верхнюю часть.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smtClean="0"/>
              <a:t>2.Сделать посередине в отрезанной части батона надрез.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smtClean="0"/>
              <a:t>3. Нанести сливочное масло или майонез.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smtClean="0"/>
              <a:t>4.Положить сыр.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smtClean="0"/>
              <a:t>4.Уложить пластинку колбасы (ротик).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smtClean="0"/>
              <a:t>5.Вырезать хвостик из колбасы, глазки из моркови, сверху закрепить веточку зеленого лука.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smtClean="0"/>
              <a:t>6.Подают «Кита» на хлебе, смазанном сливочным маслом.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Бутерброд « Кит»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2" name="Picture 6" descr="Рис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2420938"/>
            <a:ext cx="770572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Grp="1" noChangeArrowheads="1"/>
          </p:cNvSpPr>
          <p:nvPr>
            <p:ph type="title"/>
          </p:nvPr>
        </p:nvSpPr>
        <p:spPr>
          <a:xfrm>
            <a:off x="755650" y="765175"/>
            <a:ext cx="8388350" cy="1143000"/>
          </a:xfrm>
        </p:spPr>
        <p:txBody>
          <a:bodyPr/>
          <a:lstStyle/>
          <a:p>
            <a:pPr algn="ctr"/>
            <a:r>
              <a:rPr lang="ru-RU" sz="3200" smtClean="0"/>
              <a:t>Приготовление бутерброда</a:t>
            </a:r>
            <a:br>
              <a:rPr lang="ru-RU" sz="3200" smtClean="0"/>
            </a:br>
            <a:r>
              <a:rPr lang="ru-RU" sz="3200" smtClean="0"/>
              <a:t> «Солнышко»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smtClean="0"/>
              <a:t>1.На круглую отрезанную часть булки нанести сливочное масло или майонез.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smtClean="0"/>
              <a:t>2.Сверху уложить продукты: два кружочка огурца, сверху огурцов – два кружочка  отварного яйца (это глаза).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smtClean="0"/>
              <a:t>3.Из свежего огурца  отрезать часть и сделать нос.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smtClean="0"/>
              <a:t>4.Уложить отварную сосиску (это будет нос).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smtClean="0"/>
              <a:t>5.Укроп использовать для волос.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smtClean="0"/>
              <a:t>6.Уложить бутерброд на листья салата.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smtClean="0"/>
              <a:t>7.Подать на блюде.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smtClean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Бутерброд « Солнышко»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700" name="Picture 4" descr="DSC025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2349500"/>
            <a:ext cx="7489825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71550" y="1412875"/>
            <a:ext cx="8172450" cy="4718050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3600" b="1" dirty="0"/>
              <a:t>Приготовление канапе.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3600" dirty="0"/>
              <a:t>Нарезать продукты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600" dirty="0"/>
              <a:t>хлеб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600" dirty="0"/>
              <a:t>сыр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600" dirty="0"/>
              <a:t>колбасу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600" dirty="0"/>
              <a:t>огурцы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3600" dirty="0"/>
              <a:t>Соединить шпажками.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3600" dirty="0" smtClean="0"/>
              <a:t>Сверху можно украсить.</a:t>
            </a:r>
            <a:endParaRPr lang="ru-RU" sz="3600" dirty="0"/>
          </a:p>
        </p:txBody>
      </p:sp>
      <p:sp>
        <p:nvSpPr>
          <p:cNvPr id="30723" name="WordArt 4"/>
          <p:cNvSpPr>
            <a:spLocks noChangeArrowheads="1" noChangeShapeType="1" noTextEdit="1"/>
          </p:cNvSpPr>
          <p:nvPr/>
        </p:nvSpPr>
        <p:spPr bwMode="auto">
          <a:xfrm>
            <a:off x="1908175" y="692150"/>
            <a:ext cx="45720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Практическая работа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Закрепление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 smtClean="0"/>
              <a:t>1.Какие виды бутербродов вы знаете?</a:t>
            </a:r>
          </a:p>
          <a:p>
            <a:pPr>
              <a:buFont typeface="Wingdings" pitchFamily="2" charset="2"/>
              <a:buNone/>
            </a:pPr>
            <a:r>
              <a:rPr lang="ru-RU" sz="2400" smtClean="0"/>
              <a:t>2.Из каких продуктов готовят  бутерброды?</a:t>
            </a:r>
          </a:p>
          <a:p>
            <a:pPr>
              <a:buFont typeface="Wingdings" pitchFamily="2" charset="2"/>
              <a:buNone/>
            </a:pPr>
            <a:r>
              <a:rPr lang="ru-RU" sz="2400" smtClean="0"/>
              <a:t>3.Расскажите последовательность приготовления бутербродов?</a:t>
            </a:r>
          </a:p>
          <a:p>
            <a:pPr>
              <a:buFont typeface="Wingdings" pitchFamily="2" charset="2"/>
              <a:buNone/>
            </a:pPr>
            <a:r>
              <a:rPr lang="ru-RU" sz="2400" smtClean="0"/>
              <a:t>4.Как хранят бутерброды?  Какие сроки хранения их?</a:t>
            </a:r>
          </a:p>
          <a:p>
            <a:pPr>
              <a:buFont typeface="Wingdings" pitchFamily="2" charset="2"/>
              <a:buNone/>
            </a:pPr>
            <a:r>
              <a:rPr lang="ru-RU" sz="2400" smtClean="0"/>
              <a:t> </a:t>
            </a:r>
            <a:endParaRPr lang="en-US" sz="2400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Домашнее задание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 smtClean="0"/>
              <a:t>1.</a:t>
            </a:r>
            <a:r>
              <a:rPr lang="ru-RU" smtClean="0"/>
              <a:t>Приготовить на завтрак бутерброды. Получить оценку у родителей. </a:t>
            </a:r>
          </a:p>
          <a:p>
            <a:pPr>
              <a:buFont typeface="Wingdings" pitchFamily="2" charset="2"/>
              <a:buNone/>
            </a:pPr>
            <a:r>
              <a:rPr lang="ru-RU" smtClean="0"/>
              <a:t>2.Выяснить какие бутерброды делают  родители. Узнать рецепт их приготовления.</a:t>
            </a:r>
          </a:p>
          <a:p>
            <a:pPr>
              <a:buFont typeface="Wingdings" pitchFamily="2" charset="2"/>
              <a:buNone/>
            </a:pPr>
            <a:r>
              <a:rPr lang="ru-RU" smtClean="0"/>
              <a:t>3.</a:t>
            </a:r>
            <a:r>
              <a:rPr lang="en-US" smtClean="0">
                <a:cs typeface="Arial" charset="0"/>
              </a:rPr>
              <a:t>§</a:t>
            </a:r>
            <a:r>
              <a:rPr lang="ru-RU" smtClean="0">
                <a:cs typeface="Arial" charset="0"/>
              </a:rPr>
              <a:t> 32 Технология - 5класс</a:t>
            </a:r>
            <a:endParaRPr lang="en-US" smtClean="0"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smtClean="0"/>
              <a:t>Поработали на славу и конечно всем нам браво! </a:t>
            </a:r>
          </a:p>
          <a:p>
            <a:endParaRPr lang="ru-RU" sz="2800" smtClean="0"/>
          </a:p>
          <a:p>
            <a:r>
              <a:rPr lang="ru-RU" sz="2800" smtClean="0"/>
              <a:t>На мой  взгляд  урок прошел не зря, вы с задачей справились друзья!</a:t>
            </a:r>
          </a:p>
          <a:p>
            <a:endParaRPr lang="en-US" sz="2800" b="1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 	 Хлеб содержит:</a:t>
            </a:r>
            <a:br>
              <a:rPr lang="ru-RU" sz="2800" smtClean="0"/>
            </a:br>
            <a:endParaRPr lang="ru-RU" sz="28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mtClean="0"/>
              <a:t>Белки - 5,5 –9,5%</a:t>
            </a:r>
          </a:p>
          <a:p>
            <a:pPr>
              <a:lnSpc>
                <a:spcPct val="90000"/>
              </a:lnSpc>
            </a:pPr>
            <a:r>
              <a:rPr lang="ru-RU" smtClean="0"/>
              <a:t>Углеводы  - 42- 50%</a:t>
            </a:r>
          </a:p>
          <a:p>
            <a:pPr>
              <a:lnSpc>
                <a:spcPct val="90000"/>
              </a:lnSpc>
            </a:pPr>
            <a:r>
              <a:rPr lang="ru-RU" smtClean="0"/>
              <a:t>Витамины группы «В» ,</a:t>
            </a:r>
          </a:p>
          <a:p>
            <a:pPr>
              <a:lnSpc>
                <a:spcPct val="90000"/>
              </a:lnSpc>
            </a:pPr>
            <a:r>
              <a:rPr lang="ru-RU" smtClean="0"/>
              <a:t>Минеральные соли – 1,4 -2,5%</a:t>
            </a:r>
          </a:p>
          <a:p>
            <a:pPr>
              <a:lnSpc>
                <a:spcPct val="90000"/>
              </a:lnSpc>
            </a:pPr>
            <a:r>
              <a:rPr lang="ru-RU" smtClean="0"/>
              <a:t>Органические кислоты. 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ru-RU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Калорийность хлеба колеблется в пределах 180 – 410 ккал на 100</a:t>
            </a:r>
            <a:r>
              <a:rPr lang="ru-RU" sz="1800" smtClean="0"/>
              <a:t>г</a:t>
            </a:r>
            <a:r>
              <a:rPr lang="ru-RU" smtClean="0"/>
              <a:t> продукта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	усвояемость – 90 -94%</a:t>
            </a:r>
          </a:p>
          <a:p>
            <a:endParaRPr lang="ru-RU" smtClean="0"/>
          </a:p>
        </p:txBody>
      </p:sp>
      <p:pic>
        <p:nvPicPr>
          <p:cNvPr id="9220" name="Picture 7" descr="j022377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3" y="2071688"/>
            <a:ext cx="3101975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3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000" dirty="0" smtClean="0"/>
              <a:t>		Хлеб  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/>
              <a:t>один из самых удивительных продуктов природы 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/>
              <a:t>один из самых древних 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>
                <a:latin typeface="+mj-lt"/>
              </a:rPr>
              <a:t>самых 	надежных видов пищи на земле</a:t>
            </a:r>
            <a:endParaRPr lang="ru-RU" dirty="0">
              <a:latin typeface="+mj-lt"/>
            </a:endParaRPr>
          </a:p>
        </p:txBody>
      </p:sp>
      <p:sp>
        <p:nvSpPr>
          <p:cNvPr id="10244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038600" cy="4433888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0245" name="Picture 4" descr="j029524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5500688" y="2357438"/>
            <a:ext cx="2241550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8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r>
              <a:rPr lang="ru-RU" sz="2400" b="1" smtClean="0">
                <a:solidFill>
                  <a:srgbClr val="FF9900"/>
                </a:solidFill>
              </a:rPr>
              <a:t>В переводе с немецкого</a:t>
            </a:r>
            <a:br>
              <a:rPr lang="ru-RU" sz="2400" b="1" smtClean="0">
                <a:solidFill>
                  <a:srgbClr val="FF9900"/>
                </a:solidFill>
              </a:rPr>
            </a:br>
            <a:r>
              <a:rPr lang="ru-RU" sz="2400" b="1" smtClean="0">
                <a:solidFill>
                  <a:srgbClr val="00CC00"/>
                </a:solidFill>
              </a:rPr>
              <a:t>бутерброд – это хлеб с маслом,</a:t>
            </a:r>
            <a:r>
              <a:rPr lang="ru-RU" sz="2400" b="1" smtClean="0">
                <a:solidFill>
                  <a:srgbClr val="FF9900"/>
                </a:solidFill>
              </a:rPr>
              <a:t> </a:t>
            </a:r>
            <a:br>
              <a:rPr lang="ru-RU" sz="2400" b="1" smtClean="0">
                <a:solidFill>
                  <a:srgbClr val="FF9900"/>
                </a:solidFill>
              </a:rPr>
            </a:br>
            <a:r>
              <a:rPr lang="ru-RU" sz="2400" b="1" smtClean="0">
                <a:solidFill>
                  <a:srgbClr val="FF9900"/>
                </a:solidFill>
              </a:rPr>
              <a:t> в общепринятой обиходной </a:t>
            </a:r>
            <a:br>
              <a:rPr lang="ru-RU" sz="2400" b="1" smtClean="0">
                <a:solidFill>
                  <a:srgbClr val="FF9900"/>
                </a:solidFill>
              </a:rPr>
            </a:br>
            <a:r>
              <a:rPr lang="ru-RU" sz="2400" b="1" smtClean="0">
                <a:solidFill>
                  <a:srgbClr val="FF9900"/>
                </a:solidFill>
              </a:rPr>
              <a:t> терминологии  - ломтик хлеба </a:t>
            </a:r>
            <a:br>
              <a:rPr lang="ru-RU" sz="2400" b="1" smtClean="0">
                <a:solidFill>
                  <a:srgbClr val="FF9900"/>
                </a:solidFill>
              </a:rPr>
            </a:br>
            <a:r>
              <a:rPr lang="ru-RU" sz="2400" b="1" smtClean="0">
                <a:solidFill>
                  <a:srgbClr val="FF9900"/>
                </a:solidFill>
              </a:rPr>
              <a:t>с каким -нибудь  из закусочных </a:t>
            </a:r>
            <a:br>
              <a:rPr lang="ru-RU" sz="2400" b="1" smtClean="0">
                <a:solidFill>
                  <a:srgbClr val="FF9900"/>
                </a:solidFill>
              </a:rPr>
            </a:br>
            <a:r>
              <a:rPr lang="ru-RU" sz="2400" b="1" smtClean="0">
                <a:solidFill>
                  <a:srgbClr val="FF9900"/>
                </a:solidFill>
              </a:rPr>
              <a:t>продуктов.</a:t>
            </a:r>
            <a:endParaRPr lang="ru-RU" smtClean="0"/>
          </a:p>
        </p:txBody>
      </p:sp>
      <p:pic>
        <p:nvPicPr>
          <p:cNvPr id="12" name="Picture 8" descr="j023379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87900" y="2428875"/>
            <a:ext cx="3771900" cy="3429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									По способу приготовления </a:t>
            </a:r>
            <a:br>
              <a:rPr lang="ru-RU" sz="3600" dirty="0" smtClean="0"/>
            </a:br>
            <a:r>
              <a:rPr lang="ru-RU" sz="3600" dirty="0" smtClean="0"/>
              <a:t>				бутерброды делятся: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r>
              <a:rPr lang="ru-RU" smtClean="0"/>
              <a:t>Холодные и горячие</a:t>
            </a:r>
          </a:p>
          <a:p>
            <a:r>
              <a:rPr lang="ru-RU" smtClean="0"/>
              <a:t>Простые и сложные</a:t>
            </a:r>
          </a:p>
          <a:p>
            <a:r>
              <a:rPr lang="ru-RU" smtClean="0"/>
              <a:t>Открытые и закрытые</a:t>
            </a:r>
          </a:p>
          <a:p>
            <a:r>
              <a:rPr lang="ru-RU" smtClean="0"/>
              <a:t>Слоистые</a:t>
            </a:r>
          </a:p>
          <a:p>
            <a:r>
              <a:rPr lang="ru-RU" smtClean="0"/>
              <a:t>Закусочные</a:t>
            </a:r>
          </a:p>
          <a:p>
            <a:endParaRPr lang="ru-RU" smtClean="0"/>
          </a:p>
        </p:txBody>
      </p:sp>
      <p:pic>
        <p:nvPicPr>
          <p:cNvPr id="7" name="Picture 9" descr="j034391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75150" y="2214563"/>
            <a:ext cx="3916363" cy="32861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Открытый бутерброд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6" name="Picture 5" descr="Рис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2349500"/>
            <a:ext cx="763270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Закрытый бутерброд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40" name="Picture 5" descr="Рису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2349500"/>
            <a:ext cx="7488237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Закусочные бутерброды( канапе)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4" name="Picture 4" descr="DSC021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349500"/>
            <a:ext cx="8208963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4" descr="DSC021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2276475"/>
            <a:ext cx="792162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120</TotalTime>
  <Words>520</Words>
  <Application>Microsoft Office PowerPoint</Application>
  <PresentationFormat>Экран (4:3)</PresentationFormat>
  <Paragraphs>111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Поток</vt:lpstr>
      <vt:lpstr>Слайд 1</vt:lpstr>
      <vt:lpstr> Пословицы о хлебе</vt:lpstr>
      <vt:lpstr>   Хлеб содержит: </vt:lpstr>
      <vt:lpstr>Слайд 4</vt:lpstr>
      <vt:lpstr>Слайд 5</vt:lpstr>
      <vt:lpstr>           По способу приготовления      бутерброды делятся: </vt:lpstr>
      <vt:lpstr>Открытый бутерброд</vt:lpstr>
      <vt:lpstr>Закрытый бутерброд</vt:lpstr>
      <vt:lpstr>Закусочные бутерброды( канапе)</vt:lpstr>
      <vt:lpstr>Хлеб для канапе нарезают  на квадратики, кружочки, треугольники.</vt:lpstr>
      <vt:lpstr> </vt:lpstr>
      <vt:lpstr>Форма бутербродов</vt:lpstr>
      <vt:lpstr>По виду продуктов бутерброды бывают:</vt:lpstr>
      <vt:lpstr>Сладкие бутерброды</vt:lpstr>
      <vt:lpstr>Вот какие забавные бутерброды можно приготовить</vt:lpstr>
      <vt:lpstr>Знакомьтесь – это мишка</vt:lpstr>
      <vt:lpstr>А это - корова</vt:lpstr>
      <vt:lpstr>Особенности приготовления бутербродов</vt:lpstr>
      <vt:lpstr>Требования к качеству готовых бутербродов</vt:lpstr>
      <vt:lpstr>Практическая работа</vt:lpstr>
      <vt:lpstr>Бутерброд « Кит»</vt:lpstr>
      <vt:lpstr>Приготовление бутерброда  «Солнышко»</vt:lpstr>
      <vt:lpstr>Бутерброд « Солнышко»</vt:lpstr>
      <vt:lpstr>Слайд 24</vt:lpstr>
      <vt:lpstr>Закрепление</vt:lpstr>
      <vt:lpstr>Домашнее задание</vt:lpstr>
      <vt:lpstr>Слайд 27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Admin</cp:lastModifiedBy>
  <cp:revision>14</cp:revision>
  <dcterms:created xsi:type="dcterms:W3CDTF">2010-02-17T06:41:56Z</dcterms:created>
  <dcterms:modified xsi:type="dcterms:W3CDTF">2012-05-05T10:52:17Z</dcterms:modified>
</cp:coreProperties>
</file>