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86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0" r:id="rId16"/>
    <p:sldId id="272" r:id="rId17"/>
    <p:sldId id="271" r:id="rId18"/>
    <p:sldId id="269" r:id="rId19"/>
    <p:sldId id="273" r:id="rId20"/>
    <p:sldId id="284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5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2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BDB2E-87EF-467D-9474-E5DB541FB1D5}" type="datetimeFigureOut">
              <a:rPr lang="ru-RU" smtClean="0"/>
              <a:pPr/>
              <a:t>11.07.2011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F75242-423D-4EEC-9331-E4858983FB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BDB2E-87EF-467D-9474-E5DB541FB1D5}" type="datetimeFigureOut">
              <a:rPr lang="ru-RU" smtClean="0"/>
              <a:pPr/>
              <a:t>11.07.2011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75242-423D-4EEC-9331-E4858983F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BDB2E-87EF-467D-9474-E5DB541FB1D5}" type="datetimeFigureOut">
              <a:rPr lang="ru-RU" smtClean="0"/>
              <a:pPr/>
              <a:t>11.07.2011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75242-423D-4EEC-9331-E4858983F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E6BDB2E-87EF-467D-9474-E5DB541FB1D5}" type="datetimeFigureOut">
              <a:rPr lang="ru-RU" smtClean="0"/>
              <a:pPr/>
              <a:t>11.07.2011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A1F75242-423D-4EEC-9331-E4858983FB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BDB2E-87EF-467D-9474-E5DB541FB1D5}" type="datetimeFigureOut">
              <a:rPr lang="ru-RU" smtClean="0"/>
              <a:pPr/>
              <a:t>11.07.2011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75242-423D-4EEC-9331-E4858983FB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BDB2E-87EF-467D-9474-E5DB541FB1D5}" type="datetimeFigureOut">
              <a:rPr lang="ru-RU" smtClean="0"/>
              <a:pPr/>
              <a:t>11.07.2011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75242-423D-4EEC-9331-E4858983FB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75242-423D-4EEC-9331-E4858983FB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BDB2E-87EF-467D-9474-E5DB541FB1D5}" type="datetimeFigureOut">
              <a:rPr lang="ru-RU" smtClean="0"/>
              <a:pPr/>
              <a:t>11.07.2011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BDB2E-87EF-467D-9474-E5DB541FB1D5}" type="datetimeFigureOut">
              <a:rPr lang="ru-RU" smtClean="0"/>
              <a:pPr/>
              <a:t>11.07.2011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75242-423D-4EEC-9331-E4858983FB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BDB2E-87EF-467D-9474-E5DB541FB1D5}" type="datetimeFigureOut">
              <a:rPr lang="ru-RU" smtClean="0"/>
              <a:pPr/>
              <a:t>11.07.2011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75242-423D-4EEC-9331-E4858983F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E6BDB2E-87EF-467D-9474-E5DB541FB1D5}" type="datetimeFigureOut">
              <a:rPr lang="ru-RU" smtClean="0"/>
              <a:pPr/>
              <a:t>11.07.2011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1F75242-423D-4EEC-9331-E4858983FB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BDB2E-87EF-467D-9474-E5DB541FB1D5}" type="datetimeFigureOut">
              <a:rPr lang="ru-RU" smtClean="0"/>
              <a:pPr/>
              <a:t>11.07.2011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F75242-423D-4EEC-9331-E4858983FB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E6BDB2E-87EF-467D-9474-E5DB541FB1D5}" type="datetimeFigureOut">
              <a:rPr lang="ru-RU" smtClean="0"/>
              <a:pPr/>
              <a:t>11.07.2011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A1F75242-423D-4EEC-9331-E4858983FB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slide" Target="slide4.xml"/><Relationship Id="rId7" Type="http://schemas.openxmlformats.org/officeDocument/2006/relationships/image" Target="../media/image5.gif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image" Target="../media/image4.jpeg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gif"/><Relationship Id="rId3" Type="http://schemas.openxmlformats.org/officeDocument/2006/relationships/image" Target="../media/image49.jpeg"/><Relationship Id="rId7" Type="http://schemas.openxmlformats.org/officeDocument/2006/relationships/image" Target="../media/image53.gif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gif"/><Relationship Id="rId5" Type="http://schemas.openxmlformats.org/officeDocument/2006/relationships/image" Target="../media/image51.gif"/><Relationship Id="rId10" Type="http://schemas.openxmlformats.org/officeDocument/2006/relationships/image" Target="../media/image8.gif"/><Relationship Id="rId4" Type="http://schemas.openxmlformats.org/officeDocument/2006/relationships/image" Target="../media/image50.jpeg"/><Relationship Id="rId9" Type="http://schemas.openxmlformats.org/officeDocument/2006/relationships/slide" Target="slide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gif"/><Relationship Id="rId5" Type="http://schemas.openxmlformats.org/officeDocument/2006/relationships/slide" Target="slide26.xml"/><Relationship Id="rId4" Type="http://schemas.openxmlformats.org/officeDocument/2006/relationships/image" Target="../media/image8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gif"/><Relationship Id="rId5" Type="http://schemas.openxmlformats.org/officeDocument/2006/relationships/slide" Target="slide27.xml"/><Relationship Id="rId4" Type="http://schemas.openxmlformats.org/officeDocument/2006/relationships/image" Target="../media/image8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gif"/><Relationship Id="rId5" Type="http://schemas.openxmlformats.org/officeDocument/2006/relationships/image" Target="../media/image56.gif"/><Relationship Id="rId4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gi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gif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10" Type="http://schemas.openxmlformats.org/officeDocument/2006/relationships/image" Target="../media/image8.gif"/><Relationship Id="rId4" Type="http://schemas.openxmlformats.org/officeDocument/2006/relationships/image" Target="../media/image12.jpeg"/><Relationship Id="rId9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12" Type="http://schemas.openxmlformats.org/officeDocument/2006/relationships/image" Target="../media/image8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11" Type="http://schemas.openxmlformats.org/officeDocument/2006/relationships/slide" Target="slide2.xml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018%20-%20&#1056;&#1077;&#1084;&#1105;&#1089;&#1083;&#1072;%20&#1074;%20&#1050;&#1080;&#1077;&#1074;&#1089;&#1082;&#1086;&#1081;%20&#1056;&#1091;&#1089;&#1080;.avi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3571876"/>
            <a:ext cx="8305800" cy="571504"/>
          </a:xfrm>
        </p:spPr>
        <p:txBody>
          <a:bodyPr/>
          <a:lstStyle/>
          <a:p>
            <a:r>
              <a:rPr lang="ru-RU" dirty="0" smtClean="0">
                <a:latin typeface="&amp;Àðàáèÿ" pitchFamily="34" charset="0"/>
              </a:rPr>
              <a:t>Тема 10</a:t>
            </a:r>
            <a:endParaRPr lang="ru-RU" dirty="0">
              <a:latin typeface="&amp;Àðàáèÿ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&amp;Àðàáèÿ" pitchFamily="34" charset="0"/>
              </a:rPr>
              <a:t>Земля и люди Московского государства</a:t>
            </a:r>
            <a:endParaRPr lang="ru-RU" dirty="0">
              <a:solidFill>
                <a:schemeClr val="accent4">
                  <a:lumMod val="60000"/>
                  <a:lumOff val="40000"/>
                </a:schemeClr>
              </a:solidFill>
              <a:latin typeface="&amp;Àðàáèÿ" pitchFamily="34" charset="0"/>
            </a:endParaRPr>
          </a:p>
        </p:txBody>
      </p:sp>
      <p:pic>
        <p:nvPicPr>
          <p:cNvPr id="1026" name="Picture 2" descr="D:\Светлана\картинки\Окружающий мир\рус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4071942"/>
            <a:ext cx="3500462" cy="26253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3876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Дворянин</a:t>
            </a:r>
            <a:r>
              <a:rPr lang="ru-RU" dirty="0" smtClean="0"/>
              <a:t> – человек, который служил в конном войске великого государя и получал за это землю.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C000"/>
                </a:solidFill>
                <a:latin typeface="&amp;Àðàáèÿ" pitchFamily="34" charset="0"/>
              </a:rPr>
              <a:t>Дворяне</a:t>
            </a:r>
            <a:endParaRPr lang="ru-RU" dirty="0">
              <a:solidFill>
                <a:srgbClr val="FFC000"/>
              </a:solidFill>
              <a:latin typeface="&amp;Àðàáèÿ" pitchFamily="34" charset="0"/>
            </a:endParaRPr>
          </a:p>
        </p:txBody>
      </p:sp>
      <p:pic>
        <p:nvPicPr>
          <p:cNvPr id="9218" name="Picture 2" descr="D:\Светлана\картинки\Окружающий мир\времена Московского государств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4071942"/>
            <a:ext cx="4537731" cy="2524113"/>
          </a:xfrm>
          <a:prstGeom prst="rect">
            <a:avLst/>
          </a:prstGeom>
          <a:noFill/>
        </p:spPr>
      </p:pic>
      <p:pic>
        <p:nvPicPr>
          <p:cNvPr id="9219" name="Picture 3" descr="D:\Светлана\картинки\Окружающий мир\воины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928802"/>
            <a:ext cx="4786346" cy="31954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92869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Стрельцы</a:t>
            </a:r>
            <a:r>
              <a:rPr lang="ru-RU" dirty="0" smtClean="0"/>
              <a:t> – служилые люди великого государя, вооружённые огнестрельным оружием.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483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C000"/>
                </a:solidFill>
                <a:latin typeface="&amp;Àðàáèÿ" pitchFamily="34" charset="0"/>
              </a:rPr>
              <a:t>Стрельцы</a:t>
            </a:r>
            <a:endParaRPr lang="ru-RU" dirty="0">
              <a:solidFill>
                <a:srgbClr val="FFC000"/>
              </a:solidFill>
              <a:latin typeface="&amp;Àðàáèÿ" pitchFamily="34" charset="0"/>
            </a:endParaRPr>
          </a:p>
        </p:txBody>
      </p:sp>
      <p:pic>
        <p:nvPicPr>
          <p:cNvPr id="10242" name="Picture 2" descr="D:\Светлана\картинки\Окружающий мир\дворяни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1816036"/>
            <a:ext cx="3176206" cy="4824923"/>
          </a:xfrm>
          <a:prstGeom prst="rect">
            <a:avLst/>
          </a:prstGeom>
          <a:noFill/>
        </p:spPr>
      </p:pic>
      <p:pic>
        <p:nvPicPr>
          <p:cNvPr id="10243" name="Picture 3" descr="D:\Светлана\картинки\Окружающий мир\стрелец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2571744"/>
            <a:ext cx="2428875" cy="4048125"/>
          </a:xfrm>
          <a:prstGeom prst="rect">
            <a:avLst/>
          </a:prstGeom>
          <a:noFill/>
        </p:spPr>
      </p:pic>
      <p:pic>
        <p:nvPicPr>
          <p:cNvPr id="10244" name="Picture 4" descr="D:\Светлана\картинки\Окружающий мир\стрелец2 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500438"/>
            <a:ext cx="2972335" cy="3114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524000"/>
            <a:ext cx="4186238" cy="204787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Чем похожи и чем отличаются жилища </a:t>
            </a:r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крестьянина</a:t>
            </a:r>
            <a:r>
              <a:rPr lang="ru-RU" dirty="0" smtClean="0"/>
              <a:t> и </a:t>
            </a:r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боярина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914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C000"/>
                </a:solidFill>
                <a:latin typeface="&amp;Àðàáèÿ" pitchFamily="34" charset="0"/>
              </a:rPr>
              <a:t>Крестьянский и боярский двор.</a:t>
            </a:r>
            <a:endParaRPr lang="ru-RU" dirty="0">
              <a:solidFill>
                <a:srgbClr val="FFC000"/>
              </a:solidFill>
              <a:latin typeface="&amp;Àðàáèÿ" pitchFamily="34" charset="0"/>
            </a:endParaRPr>
          </a:p>
        </p:txBody>
      </p:sp>
      <p:pic>
        <p:nvPicPr>
          <p:cNvPr id="11266" name="Picture 2" descr="D:\Светлана\картинки\Окружающий мир\изба крестьянина.jpg"/>
          <p:cNvPicPr>
            <a:picLocks noChangeAspect="1" noChangeArrowheads="1"/>
          </p:cNvPicPr>
          <p:nvPr/>
        </p:nvPicPr>
        <p:blipFill>
          <a:blip r:embed="rId2" cstate="print"/>
          <a:srcRect b="6442"/>
          <a:stretch>
            <a:fillRect/>
          </a:stretch>
        </p:blipFill>
        <p:spPr bwMode="auto">
          <a:xfrm>
            <a:off x="214282" y="3643314"/>
            <a:ext cx="4650094" cy="2922474"/>
          </a:xfrm>
          <a:prstGeom prst="rect">
            <a:avLst/>
          </a:prstGeom>
          <a:noFill/>
        </p:spPr>
      </p:pic>
      <p:pic>
        <p:nvPicPr>
          <p:cNvPr id="11267" name="Picture 3" descr="D:\Светлана\картинки\Окружающий мир\боярский дво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500175"/>
            <a:ext cx="4071934" cy="29457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6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786446" y="2000240"/>
            <a:ext cx="3357554" cy="40005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Самым большим городом государства была </a:t>
            </a:r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Москва</a:t>
            </a:r>
            <a:r>
              <a:rPr lang="ru-RU" dirty="0" smtClean="0"/>
              <a:t>. Столицу часто приходилось защищать от нашествия врагов.</a:t>
            </a: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C000"/>
                </a:solidFill>
                <a:latin typeface="&amp;Àðàáèÿ" pitchFamily="34" charset="0"/>
              </a:rPr>
              <a:t>Москва</a:t>
            </a:r>
            <a:endParaRPr lang="ru-RU" dirty="0">
              <a:solidFill>
                <a:srgbClr val="FFC000"/>
              </a:solidFill>
              <a:latin typeface="&amp;Àðàáèÿ" pitchFamily="34" charset="0"/>
            </a:endParaRPr>
          </a:p>
        </p:txBody>
      </p:sp>
      <p:pic>
        <p:nvPicPr>
          <p:cNvPr id="12290" name="Picture 2" descr="D:\Светлана\картинки\Окружающий мир\Древняя Москв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71612"/>
            <a:ext cx="5857916" cy="47331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357686" y="1524000"/>
            <a:ext cx="4329114" cy="45720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В мирное время около главной московской крепости – </a:t>
            </a:r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Кремля</a:t>
            </a:r>
            <a:r>
              <a:rPr lang="ru-RU" dirty="0" smtClean="0"/>
              <a:t> – на </a:t>
            </a:r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Красной площади </a:t>
            </a:r>
            <a:r>
              <a:rPr lang="ru-RU" dirty="0" smtClean="0"/>
              <a:t>шла бойкая торговля. Лавки купцов выстраивались в ряды. Продавали сукно, сапоги, калачи, овощи, мясо, рыбу, книги . 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C000"/>
                </a:solidFill>
                <a:latin typeface="&amp;Àðàáèÿ" pitchFamily="34" charset="0"/>
              </a:rPr>
              <a:t>Красная площадь</a:t>
            </a:r>
            <a:endParaRPr lang="ru-RU" dirty="0">
              <a:solidFill>
                <a:srgbClr val="FFC000"/>
              </a:solidFill>
              <a:latin typeface="&amp;Àðàáèÿ" pitchFamily="34" charset="0"/>
            </a:endParaRPr>
          </a:p>
        </p:txBody>
      </p:sp>
      <p:pic>
        <p:nvPicPr>
          <p:cNvPr id="13314" name="Picture 2" descr="D:\Светлана\картинки\Окружающий мир\Красная площад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110568"/>
            <a:ext cx="4000528" cy="5337847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857752" y="1524000"/>
            <a:ext cx="3829048" cy="45720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Чтобы сделать книги дешёвыми и доступными каждому человеку, московский мастер </a:t>
            </a:r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Иван Фёдоров </a:t>
            </a:r>
            <a:r>
              <a:rPr lang="ru-RU" dirty="0" smtClean="0"/>
              <a:t>начал их печатать.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584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chemeClr val="accent4"/>
                </a:solidFill>
                <a:latin typeface="&amp;Àðàáèÿ" pitchFamily="34" charset="0"/>
              </a:rPr>
              <a:t>Книгопечатание</a:t>
            </a:r>
            <a:endParaRPr lang="ru-RU" sz="4800" dirty="0">
              <a:solidFill>
                <a:schemeClr val="accent4"/>
              </a:solidFill>
              <a:latin typeface="&amp;Àðàáèÿ" pitchFamily="34" charset="0"/>
            </a:endParaRPr>
          </a:p>
        </p:txBody>
      </p:sp>
      <p:pic>
        <p:nvPicPr>
          <p:cNvPr id="15362" name="Picture 2" descr="D:\Светлана\картинки\Окружающий мир\мастерскаяpng.png"/>
          <p:cNvPicPr>
            <a:picLocks noChangeAspect="1" noChangeArrowheads="1"/>
          </p:cNvPicPr>
          <p:nvPr/>
        </p:nvPicPr>
        <p:blipFill>
          <a:blip r:embed="rId2" cstate="print"/>
          <a:srcRect l="26575"/>
          <a:stretch>
            <a:fillRect/>
          </a:stretch>
        </p:blipFill>
        <p:spPr bwMode="auto">
          <a:xfrm>
            <a:off x="357158" y="1571612"/>
            <a:ext cx="4476012" cy="472440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&amp;Àðàáèÿ" pitchFamily="34" charset="0"/>
              </a:rPr>
              <a:t>Первый печатный станок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&amp;Àðàáèÿ" pitchFamily="34" charset="0"/>
            </a:endParaRPr>
          </a:p>
        </p:txBody>
      </p:sp>
      <p:pic>
        <p:nvPicPr>
          <p:cNvPr id="17410" name="Picture 2" descr="D:\Светлана\картинки\Окружающий мир\печатный стано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1643050"/>
            <a:ext cx="4357718" cy="4986235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&amp;Àðàáèÿ" pitchFamily="34" charset="0"/>
              </a:rPr>
              <a:t>Мастерская Ивана Фёдорова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&amp;Àðàáèÿ" pitchFamily="34" charset="0"/>
            </a:endParaRPr>
          </a:p>
        </p:txBody>
      </p:sp>
      <p:pic>
        <p:nvPicPr>
          <p:cNvPr id="16386" name="Picture 2" descr="D:\Светлана\картинки\Окружающий мир\мастерская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357298"/>
            <a:ext cx="8441952" cy="532325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&amp;Àðàáèÿ" pitchFamily="34" charset="0"/>
              </a:rPr>
              <a:t>Первая русская печатная книга «Апостол», 1564 год.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&amp;Àðàáèÿ" pitchFamily="34" charset="0"/>
            </a:endParaRPr>
          </a:p>
        </p:txBody>
      </p:sp>
      <p:pic>
        <p:nvPicPr>
          <p:cNvPr id="14338" name="Picture 2" descr="D:\Светлана\картинки\Окружающий мир\первая книг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769" b="98670" l="3125" r="97344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14348" y="1298808"/>
            <a:ext cx="7500990" cy="5285854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157163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Печатались учебники, наставления в добрых делах, описания путешествий и даже географические карты.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071934" y="5500702"/>
            <a:ext cx="4686304" cy="1143008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chemeClr val="accent4">
                    <a:lumMod val="75000"/>
                  </a:schemeClr>
                </a:solidFill>
              </a:rPr>
              <a:t>Памятники </a:t>
            </a:r>
            <a:br>
              <a:rPr lang="ru-RU" i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i="1" dirty="0" smtClean="0">
                <a:solidFill>
                  <a:schemeClr val="accent4">
                    <a:lumMod val="75000"/>
                  </a:schemeClr>
                </a:solidFill>
              </a:rPr>
              <a:t>Ивану Фёдорову</a:t>
            </a:r>
            <a:endParaRPr lang="ru-RU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8434" name="Picture 2" descr="D:\Светлана\картинки\Окружающий мир\2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857364"/>
            <a:ext cx="3505200" cy="4686300"/>
          </a:xfrm>
          <a:prstGeom prst="rect">
            <a:avLst/>
          </a:prstGeom>
          <a:noFill/>
        </p:spPr>
      </p:pic>
      <p:pic>
        <p:nvPicPr>
          <p:cNvPr id="18435" name="Picture 3" descr="D:\Светлана\картинки\Окружающий мир\7291.jpg"/>
          <p:cNvPicPr>
            <a:picLocks noChangeAspect="1" noChangeArrowheads="1"/>
          </p:cNvPicPr>
          <p:nvPr/>
        </p:nvPicPr>
        <p:blipFill>
          <a:blip r:embed="rId3" cstate="print"/>
          <a:srcRect t="3937"/>
          <a:stretch>
            <a:fillRect/>
          </a:stretch>
        </p:blipFill>
        <p:spPr bwMode="auto">
          <a:xfrm>
            <a:off x="3786182" y="1857364"/>
            <a:ext cx="5156460" cy="37150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3190884"/>
          </a:xfrm>
        </p:spPr>
        <p:txBody>
          <a:bodyPr/>
          <a:lstStyle/>
          <a:p>
            <a:r>
              <a:rPr lang="ru-RU" dirty="0" smtClean="0">
                <a:latin typeface="&amp;Àðàáèÿ" pitchFamily="34" charset="0"/>
              </a:rPr>
              <a:t>Когда и как начались времена Московского государства? </a:t>
            </a:r>
            <a:r>
              <a:rPr lang="ru-RU" dirty="0" smtClean="0">
                <a:latin typeface="&amp;Àðàáèÿ" pitchFamily="34" charset="0"/>
                <a:hlinkClick r:id="rId2" action="ppaction://hlinksldjump"/>
              </a:rPr>
              <a:t>(Тема 9)</a:t>
            </a:r>
            <a:endParaRPr lang="ru-RU" dirty="0" smtClean="0">
              <a:latin typeface="&amp;Àðàáèÿ" pitchFamily="34" charset="0"/>
            </a:endParaRPr>
          </a:p>
          <a:p>
            <a:r>
              <a:rPr lang="ru-RU" dirty="0" smtClean="0">
                <a:latin typeface="&amp;Àðàáèÿ" pitchFamily="34" charset="0"/>
              </a:rPr>
              <a:t>Что такое культура? </a:t>
            </a:r>
            <a:r>
              <a:rPr lang="ru-RU" dirty="0" smtClean="0">
                <a:latin typeface="&amp;Àðàáèÿ" pitchFamily="34" charset="0"/>
                <a:hlinkClick r:id="rId3" action="ppaction://hlinksldjump"/>
              </a:rPr>
              <a:t>(Словарь)</a:t>
            </a:r>
            <a:endParaRPr lang="ru-RU" dirty="0" smtClean="0">
              <a:latin typeface="&amp;Àðàáèÿ" pitchFamily="34" charset="0"/>
            </a:endParaRPr>
          </a:p>
          <a:p>
            <a:r>
              <a:rPr lang="ru-RU" dirty="0" smtClean="0">
                <a:latin typeface="&amp;Àðàáèÿ" pitchFamily="34" charset="0"/>
              </a:rPr>
              <a:t>Какими были книги во времена Древней Руси? </a:t>
            </a:r>
            <a:r>
              <a:rPr lang="ru-RU" dirty="0" smtClean="0">
                <a:latin typeface="&amp;Àðàáèÿ" pitchFamily="34" charset="0"/>
                <a:hlinkClick r:id="rId4" action="ppaction://hlinksldjump"/>
              </a:rPr>
              <a:t>(Тема 6)</a:t>
            </a:r>
            <a:endParaRPr lang="ru-RU" dirty="0" smtClean="0">
              <a:latin typeface="&amp;Àðàáèÿ" pitchFamily="34" charset="0"/>
            </a:endParaRPr>
          </a:p>
          <a:p>
            <a:r>
              <a:rPr lang="ru-RU" dirty="0" smtClean="0">
                <a:latin typeface="&amp;Àðàáèÿ" pitchFamily="34" charset="0"/>
              </a:rPr>
              <a:t>Люди каких занятий и профессий жили в Древней Руси</a:t>
            </a:r>
            <a:endParaRPr lang="ru-RU" dirty="0">
              <a:latin typeface="&amp;Àðàáèÿ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&amp;Àðàáèÿ" pitchFamily="34" charset="0"/>
              </a:rPr>
              <a:t>Вспомни…</a:t>
            </a:r>
            <a:endParaRPr lang="ru-RU" dirty="0">
              <a:solidFill>
                <a:schemeClr val="accent2">
                  <a:lumMod val="20000"/>
                  <a:lumOff val="80000"/>
                </a:schemeClr>
              </a:solidFill>
              <a:latin typeface="&amp;Àðàáèÿ" pitchFamily="34" charset="0"/>
            </a:endParaRP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428596" y="4714884"/>
            <a:ext cx="7715304" cy="1928826"/>
          </a:xfrm>
          <a:prstGeom prst="horizontalScroll">
            <a:avLst/>
          </a:prstGeom>
          <a:blipFill>
            <a:blip r:embed="rId5" cstate="print"/>
            <a:tile tx="0" ty="0" sx="100000" sy="100000" flip="none" algn="tl"/>
          </a:blip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>Похожи ли люди Московского государства на нас, современных людей 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</a:rPr>
              <a:t>Р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>оссии, или нет?</a:t>
            </a:r>
            <a:endParaRPr lang="ru-RU" sz="24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6146" name="Picture 2" descr="D:\Светлана\Анимации\вопр. знак.gif">
            <a:hlinkClick r:id="rId6" action="ppaction://hlinksldjump"/>
          </p:cNvPr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71802" y="4214818"/>
            <a:ext cx="214313" cy="285750"/>
          </a:xfrm>
          <a:prstGeom prst="rect">
            <a:avLst/>
          </a:prstGeom>
          <a:noFill/>
        </p:spPr>
      </p:pic>
      <p:pic>
        <p:nvPicPr>
          <p:cNvPr id="8" name="Picture 2" descr="D:\Светлана\Анимации\читательgif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8257183" y="5786430"/>
            <a:ext cx="886817" cy="1071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58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&amp;Àðàáèÿ" pitchFamily="34" charset="0"/>
              </a:rPr>
              <a:t>Школа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&amp;Àðàáèÿ" pitchFamily="34" charset="0"/>
            </a:endParaRPr>
          </a:p>
        </p:txBody>
      </p:sp>
      <p:pic>
        <p:nvPicPr>
          <p:cNvPr id="27650" name="Picture 2" descr="D:\Светлана\картинки\Окружающий мир\школа др. рус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142984"/>
            <a:ext cx="7858148" cy="54378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143116"/>
            <a:ext cx="5257808" cy="395288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/>
              <a:t>      Но мудрость вековая не только в книгах старинных  сохранилась. Донесли её до нас и </a:t>
            </a:r>
            <a:r>
              <a:rPr lang="ru-RU" sz="32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пословицы</a:t>
            </a:r>
            <a:r>
              <a:rPr lang="ru-RU" sz="3200" dirty="0" smtClean="0"/>
              <a:t> с </a:t>
            </a:r>
            <a:r>
              <a:rPr lang="ru-RU" sz="32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поговорками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847840"/>
          </a:xfrm>
          <a:ln w="38100"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Люди Московского государства славились трудолюбием, мастерством и мудростью.</a:t>
            </a:r>
            <a:endParaRPr lang="ru-RU" dirty="0"/>
          </a:p>
        </p:txBody>
      </p:sp>
      <p:pic>
        <p:nvPicPr>
          <p:cNvPr id="19458" name="Picture 2" descr="D:\Светлана\картинки\Окружающий мир\p1333850.jpg"/>
          <p:cNvPicPr>
            <a:picLocks noChangeAspect="1" noChangeArrowheads="1"/>
          </p:cNvPicPr>
          <p:nvPr/>
        </p:nvPicPr>
        <p:blipFill>
          <a:blip r:embed="rId2" cstate="print"/>
          <a:srcRect t="4600"/>
          <a:stretch>
            <a:fillRect/>
          </a:stretch>
        </p:blipFill>
        <p:spPr bwMode="auto">
          <a:xfrm>
            <a:off x="5643570" y="2143116"/>
            <a:ext cx="2857570" cy="4479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600" decel="100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600" decel="100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00" decel="100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00" decel="100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Найди пословицы и поговорки, объясни их значение.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0482" name="Picture 2" descr="D:\Светлана\картинки\Окружающий мир\graphic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1476322"/>
            <a:ext cx="5143536" cy="5143536"/>
          </a:xfrm>
          <a:prstGeom prst="ellipse">
            <a:avLst/>
          </a:prstGeom>
          <a:noFill/>
          <a:effectLst>
            <a:softEdge rad="317500"/>
          </a:effectLst>
        </p:spPr>
      </p:pic>
      <p:pic>
        <p:nvPicPr>
          <p:cNvPr id="5" name="Picture 2" descr="D:\Светлана\Анимации\стрелка 2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5729881"/>
            <a:ext cx="642942" cy="68998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rgbClr val="00B050"/>
                </a:solidFill>
              </a:rPr>
              <a:t>Х</a:t>
            </a:r>
            <a:r>
              <a:rPr lang="ru-RU" sz="6000" dirty="0" smtClean="0">
                <a:solidFill>
                  <a:srgbClr val="FFFF00"/>
                </a:solidFill>
              </a:rPr>
              <a:t>о</a:t>
            </a:r>
            <a:r>
              <a:rPr lang="ru-RU" sz="6000" dirty="0" smtClean="0">
                <a:solidFill>
                  <a:srgbClr val="00B0F0"/>
                </a:solidFill>
              </a:rPr>
              <a:t>ч</a:t>
            </a:r>
            <a:r>
              <a:rPr lang="ru-RU" sz="6000" dirty="0" smtClean="0">
                <a:solidFill>
                  <a:srgbClr val="FF0000"/>
                </a:solidFill>
              </a:rPr>
              <a:t>е</a:t>
            </a:r>
            <a:r>
              <a:rPr lang="ru-RU" sz="6000" dirty="0" smtClean="0">
                <a:solidFill>
                  <a:srgbClr val="00B050"/>
                </a:solidFill>
              </a:rPr>
              <a:t>ш</a:t>
            </a:r>
            <a:r>
              <a:rPr lang="ru-RU" sz="6000" dirty="0" smtClean="0">
                <a:solidFill>
                  <a:srgbClr val="FFFF00"/>
                </a:solidFill>
              </a:rPr>
              <a:t>ь</a:t>
            </a:r>
            <a:r>
              <a:rPr lang="ru-RU" sz="6000" dirty="0" smtClean="0">
                <a:solidFill>
                  <a:srgbClr val="00B050"/>
                </a:solidFill>
              </a:rPr>
              <a:t> </a:t>
            </a:r>
            <a:r>
              <a:rPr lang="ru-RU" sz="6000" dirty="0" smtClean="0">
                <a:solidFill>
                  <a:srgbClr val="00B0F0"/>
                </a:solidFill>
              </a:rPr>
              <a:t>п</a:t>
            </a:r>
            <a:r>
              <a:rPr lang="ru-RU" sz="6000" dirty="0" smtClean="0">
                <a:solidFill>
                  <a:srgbClr val="FF0000"/>
                </a:solidFill>
              </a:rPr>
              <a:t>о</a:t>
            </a:r>
            <a:r>
              <a:rPr lang="ru-RU" sz="6000" dirty="0" smtClean="0">
                <a:solidFill>
                  <a:srgbClr val="00B050"/>
                </a:solidFill>
              </a:rPr>
              <a:t>и</a:t>
            </a:r>
            <a:r>
              <a:rPr lang="ru-RU" sz="6000" dirty="0" smtClean="0">
                <a:solidFill>
                  <a:srgbClr val="FFFF00"/>
                </a:solidFill>
              </a:rPr>
              <a:t>г</a:t>
            </a:r>
            <a:r>
              <a:rPr lang="ru-RU" sz="6000" dirty="0" smtClean="0">
                <a:solidFill>
                  <a:srgbClr val="00B0F0"/>
                </a:solidFill>
              </a:rPr>
              <a:t>р</a:t>
            </a:r>
            <a:r>
              <a:rPr lang="ru-RU" sz="6000" dirty="0" smtClean="0">
                <a:solidFill>
                  <a:srgbClr val="FF0000"/>
                </a:solidFill>
              </a:rPr>
              <a:t>а</a:t>
            </a:r>
            <a:r>
              <a:rPr lang="ru-RU" sz="6000" dirty="0" smtClean="0">
                <a:solidFill>
                  <a:srgbClr val="00B050"/>
                </a:solidFill>
              </a:rPr>
              <a:t>т</a:t>
            </a:r>
            <a:r>
              <a:rPr lang="ru-RU" sz="6000" dirty="0" smtClean="0">
                <a:solidFill>
                  <a:srgbClr val="FFFF00"/>
                </a:solidFill>
              </a:rPr>
              <a:t>ь</a:t>
            </a:r>
            <a:r>
              <a:rPr lang="ru-RU" sz="6000" dirty="0" smtClean="0">
                <a:solidFill>
                  <a:srgbClr val="00B0F0"/>
                </a:solidFill>
              </a:rPr>
              <a:t>?</a:t>
            </a:r>
            <a:endParaRPr lang="ru-RU" sz="6000" dirty="0">
              <a:solidFill>
                <a:srgbClr val="00B0F0"/>
              </a:solidFill>
            </a:endParaRPr>
          </a:p>
        </p:txBody>
      </p:sp>
      <p:pic>
        <p:nvPicPr>
          <p:cNvPr id="4" name="Picture 2" descr="D:\Светлана\картинки\Окружающий мир\p1333850.jpg"/>
          <p:cNvPicPr>
            <a:picLocks noChangeAspect="1" noChangeArrowheads="1"/>
          </p:cNvPicPr>
          <p:nvPr/>
        </p:nvPicPr>
        <p:blipFill>
          <a:blip r:embed="rId2" cstate="print"/>
          <a:srcRect t="4600"/>
          <a:stretch>
            <a:fillRect/>
          </a:stretch>
        </p:blipFill>
        <p:spPr bwMode="auto">
          <a:xfrm>
            <a:off x="428596" y="1571612"/>
            <a:ext cx="2857570" cy="4479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4429124" y="1571612"/>
            <a:ext cx="32127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3" action="ppaction://hlinksldjump"/>
              </a:rPr>
              <a:t>- найти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43372" y="2786058"/>
            <a:ext cx="45005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4" action="ppaction://hlinksldjump"/>
              </a:rPr>
              <a:t>- составить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75276" y="4071942"/>
            <a:ext cx="465262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hlinkClick r:id="rId5" action="ppaction://hlinksldjump"/>
              </a:rPr>
              <a:t>- объяснить</a:t>
            </a:r>
            <a:endParaRPr lang="ru-RU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6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6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0"/>
                            </p:stCondLst>
                            <p:childTnLst>
                              <p:par>
                                <p:cTn id="48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6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6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B0F0"/>
                </a:solidFill>
              </a:rPr>
              <a:t>Составь пословицы и поговорки.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928670"/>
            <a:ext cx="25844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C000"/>
                </a:solidFill>
              </a:rPr>
              <a:t>Мал золотник,</a:t>
            </a:r>
            <a:endParaRPr lang="ru-RU" sz="2800" dirty="0">
              <a:solidFill>
                <a:srgbClr val="FFC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15140" y="2285992"/>
            <a:ext cx="2071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да дорог</a:t>
            </a:r>
            <a:endParaRPr lang="ru-RU" sz="28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2143116"/>
            <a:ext cx="23917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C000"/>
                </a:solidFill>
              </a:rPr>
              <a:t>Не всяк умён,</a:t>
            </a:r>
            <a:endParaRPr lang="ru-RU" sz="2800" dirty="0">
              <a:solidFill>
                <a:srgbClr val="FFC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00562" y="1500174"/>
            <a:ext cx="38663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кто в красное наряжён</a:t>
            </a:r>
            <a:endParaRPr lang="ru-RU" sz="28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596" y="3143248"/>
            <a:ext cx="17078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C000"/>
                </a:solidFill>
              </a:rPr>
              <a:t>Без труда</a:t>
            </a:r>
            <a:endParaRPr lang="ru-RU" sz="2800" dirty="0">
              <a:solidFill>
                <a:srgbClr val="FFC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14744" y="4714884"/>
            <a:ext cx="51917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не выловишь и рыбку из пруда</a:t>
            </a:r>
            <a:endParaRPr lang="ru-RU" sz="28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7158" y="4214818"/>
            <a:ext cx="25707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C000"/>
                </a:solidFill>
              </a:rPr>
              <a:t>Слезами горю </a:t>
            </a:r>
            <a:endParaRPr lang="ru-RU" sz="2800" dirty="0">
              <a:solidFill>
                <a:srgbClr val="FFC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57884" y="3500438"/>
            <a:ext cx="23630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не поможешь</a:t>
            </a:r>
            <a:endParaRPr lang="ru-RU" sz="28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1506" name="Picture 2" descr="D:\Светлана\картинки\Окружающий мир\les_(mal_zolotnik_da_dorog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2143115"/>
            <a:ext cx="5676930" cy="4481787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21507" name="Picture 3" descr="D:\Светлана\картинки\Окружающий мир\шутjp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2871760"/>
            <a:ext cx="3000396" cy="3986240"/>
          </a:xfrm>
          <a:prstGeom prst="rect">
            <a:avLst/>
          </a:prstGeom>
          <a:noFill/>
        </p:spPr>
      </p:pic>
      <p:pic>
        <p:nvPicPr>
          <p:cNvPr id="21508" name="Picture 4" descr="D:\Светлана\картинки\Окружающий мир\рыб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4" y="3716026"/>
            <a:ext cx="4214842" cy="3141973"/>
          </a:xfrm>
          <a:prstGeom prst="rect">
            <a:avLst/>
          </a:prstGeom>
          <a:noFill/>
        </p:spPr>
      </p:pic>
      <p:pic>
        <p:nvPicPr>
          <p:cNvPr id="21509" name="Picture 5" descr="D:\Светлана\картинки\Окружающий мир\плач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5429264"/>
            <a:ext cx="1524006" cy="952504"/>
          </a:xfrm>
          <a:prstGeom prst="rect">
            <a:avLst/>
          </a:prstGeom>
          <a:noFill/>
        </p:spPr>
      </p:pic>
      <p:pic>
        <p:nvPicPr>
          <p:cNvPr id="21510" name="Picture 6" descr="D:\Светлана\картинки\Окружающий мир\плач 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8148" y="5643578"/>
            <a:ext cx="833441" cy="833441"/>
          </a:xfrm>
          <a:prstGeom prst="rect">
            <a:avLst/>
          </a:prstGeom>
          <a:noFill/>
        </p:spPr>
      </p:pic>
      <p:pic>
        <p:nvPicPr>
          <p:cNvPr id="21511" name="Picture 7" descr="D:\Светлана\картинки\Окружающий мир\плач 2gif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41052" y="5000636"/>
            <a:ext cx="1321459" cy="1271593"/>
          </a:xfrm>
          <a:prstGeom prst="rect">
            <a:avLst/>
          </a:prstGeom>
          <a:noFill/>
        </p:spPr>
      </p:pic>
      <p:pic>
        <p:nvPicPr>
          <p:cNvPr id="21512" name="Picture 8" descr="D:\Светлана\картинки\Окружающий мир\бабочка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71802" y="5715016"/>
            <a:ext cx="571500" cy="476250"/>
          </a:xfrm>
          <a:prstGeom prst="rect">
            <a:avLst/>
          </a:prstGeom>
          <a:noFill/>
        </p:spPr>
      </p:pic>
      <p:pic>
        <p:nvPicPr>
          <p:cNvPr id="19" name="Picture 2" descr="D:\Светлана\Анимации\стрелка 2.gif">
            <a:hlinkClick r:id="rId9" action="ppaction://hlinksldjump"/>
          </p:cNvPr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168013"/>
            <a:ext cx="642942" cy="68998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-0.02292 L -0.32396 -0.2013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00" y="-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823 0.09445 " pathEditMode="relative" ptsTypes="AA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2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4184 -0.22037 " pathEditMode="relative" ptsTypes="AA">
                                      <p:cBhvr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81481E-6 L -0.30712 0.10486 " pathEditMode="relative" ptsTypes="AA">
                                      <p:cBhvr>
                                        <p:cTn id="4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47 -0.04283 C -0.01111 -0.05348 -0.01493 -0.0669 -0.02413 -0.075 C -0.03073 -0.0926 -0.03768 -0.10834 -0.04132 -0.12778 C -0.0408 -0.1507 -0.04045 -0.17385 -0.03959 -0.19676 C -0.0382 -0.23102 -0.02153 -0.23982 2.5E-6 -0.24977 C 0.01041 -0.24908 0.02083 -0.24885 0.03107 -0.24746 C 0.04583 -0.24561 0.05955 -0.23079 0.07413 -0.22894 C 0.08055 -0.22825 0.0868 -0.22732 0.09323 -0.22662 C 0.14496 -0.22963 0.12083 -0.22524 0.14496 -0.23588 C 0.14809 -0.24028 0.15225 -0.24306 0.15521 -0.24746 C 0.16163 -0.25695 0.16284 -0.26783 0.17066 -0.275 C 0.17517 -0.28403 0.18368 -0.29468 0.18628 -0.30487 C 0.18958 -0.31829 0.196 -0.33172 0.20347 -0.34167 C 0.20694 -0.35533 0.20243 -0.3426 0.21041 -0.35301 C 0.21198 -0.35487 0.21232 -0.35811 0.21389 -0.35996 C 0.22066 -0.36783 0.23125 -0.37477 0.23975 -0.37848 C 0.24323 -0.37547 0.24705 -0.37315 0.25 -0.36922 C 0.25503 -0.3625 0.25781 -0.35602 0.26389 -0.35093 C 0.26979 -0.33912 0.27587 -0.32778 0.28628 -0.32315 C 0.29097 -0.31713 0.29705 -0.31343 0.30173 -0.30718 C 0.30347 -0.30487 0.30486 -0.30186 0.30694 -0.30024 C 0.31632 -0.29329 0.32934 -0.29075 0.33975 -0.28866 C 0.35295 -0.28936 0.36614 -0.28912 0.37934 -0.29098 C 0.38472 -0.29167 0.38975 -0.29561 0.39496 -0.29792 C 0.3967 -0.29862 0.4 -0.30024 0.4 -0.30024 C 0.4059 -0.31227 0.41805 -0.31505 0.42587 -0.32547 C 0.42899 -0.32963 0.43316 -0.33287 0.43628 -0.33704 C 0.43837 -0.33982 0.43941 -0.34375 0.44149 -0.3463 C 0.44844 -0.35463 0.45 -0.35463 0.45694 -0.35764 C 0.45868 -0.35996 0.46007 -0.36297 0.46215 -0.36459 C 0.46528 -0.3669 0.47239 -0.36922 0.47239 -0.36922 C 0.47812 -0.38079 0.48246 -0.37686 0.49149 -0.38079 C 0.50069 -0.3801 0.50989 -0.37963 0.51909 -0.37848 C 0.525 -0.37778 0.53628 -0.37153 0.53628 -0.37153 C 0.53975 -0.3669 0.54305 -0.36227 0.54653 -0.35764 C 0.54826 -0.35533 0.54948 -0.35162 0.55173 -0.35093 C 0.55989 -0.34815 0.56771 -0.34445 0.57587 -0.34167 C 0.58975 -0.34237 0.60347 -0.3426 0.61736 -0.34399 C 0.61909 -0.34422 0.62066 -0.34561 0.62239 -0.3463 C 0.63854 -0.35162 0.62361 -0.34468 0.64149 -0.35301 C 0.64323 -0.35371 0.64653 -0.35533 0.64653 -0.35533 " pathEditMode="relative" ptsTypes="ffffffffffffffffffffffffffffffffffffffffA">
                                      <p:cBhvr>
                                        <p:cTn id="69" dur="5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000"/>
                            </p:stCondLst>
                            <p:childTnLst>
                              <p:par>
                                <p:cTn id="7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4652 -0.3551 C 0.63073 -0.36205 0.65729 -0.35093 0.61892 -0.35973 C 0.61389 -0.36089 0.5993 -0.36992 0.59479 -0.37339 C 0.58055 -0.38404 0.56736 -0.40325 0.55173 -0.41019 C 0.55139 -0.41066 0.54132 -0.42084 0.53958 -0.42177 C 0.5276 -0.42779 0.5125 -0.42848 0.5 -0.4308 C 0.49704 -0.43126 0.48454 -0.43427 0.48107 -0.43542 C 0.4776 -0.43681 0.47066 -0.44005 0.47066 -0.44005 C 0.45451 -0.43843 0.44948 -0.43681 0.43611 -0.43311 C 0.43264 -0.43218 0.42916 -0.43195 0.42586 -0.4308 C 0.42239 -0.42964 0.41545 -0.4264 0.41545 -0.4264 C 0.39895 -0.41135 0.4177 -0.41621 0.38784 -0.41251 C 0.34618 -0.41552 0.3276 -0.41783 0.27934 -0.41945 C 0.2743 -0.42385 0.2684 -0.4257 0.26371 -0.4308 C 0.25816 -0.43705 0.25607 -0.44399 0.25 -0.44931 C 0.24618 -0.45695 0.23975 -0.46205 0.23611 -0.46992 C 0.23507 -0.47223 0.23437 -0.47524 0.23281 -0.47686 C 0.23142 -0.47848 0.22934 -0.47848 0.2276 -0.47917 C 0.20486 -0.47154 0.18211 -0.46968 0.15868 -0.4676 C 0.13507 -0.4632 0.11145 -0.4595 0.08784 -0.45626 C 0.08038 -0.45279 0.07291 -0.45024 0.06545 -0.447 C 0.05798 -0.43218 0.06232 -0.41505 0.06545 -0.39862 C 0.06493 -0.39029 0.06493 -0.38172 0.06371 -0.37339 C 0.0625 -0.36529 0.05173 -0.34885 0.05 -0.34584 C 0.04427 -0.33589 0.03958 -0.32431 0.03454 -0.31367 C 0.03159 -0.31436 0.02864 -0.31459 0.02586 -0.31598 C 0.02395 -0.31691 0.02204 -0.32246 0.02066 -0.32061 C 0.01823 -0.31737 0.01996 -0.31112 0.01892 -0.30672 C 0.01389 -0.28635 0.00225 -0.28496 -0.01042 -0.28149 C -0.0125 -0.28172 -0.02778 -0.2808 -0.03108 -0.28843 C -0.03247 -0.29167 -0.03282 -0.29978 -0.03282 -0.29978 " pathEditMode="relative" ptsTypes="ffffffffffffffffffffffffffffffA">
                                      <p:cBhvr>
                                        <p:cTn id="72" dur="5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914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Объясни пословицы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22530" name="Picture 2" descr="D:\Светлана\картинки\Окружающий мир\о книгах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071546"/>
            <a:ext cx="7167570" cy="5375678"/>
          </a:xfrm>
          <a:prstGeom prst="rect">
            <a:avLst/>
          </a:prstGeom>
          <a:noFill/>
        </p:spPr>
      </p:pic>
      <p:pic>
        <p:nvPicPr>
          <p:cNvPr id="5" name="Picture 2" descr="D:\Светлана\Анимации\стрелка 2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168013"/>
            <a:ext cx="857224" cy="68998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85786" y="6286521"/>
            <a:ext cx="200023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Вернуться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72264" y="6396335"/>
            <a:ext cx="157543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Дальше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2531" name="Picture 3" descr="D:\Светлана\Анимации\стрелка 3.gif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43900" y="6191267"/>
            <a:ext cx="1000100" cy="66673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D:\Светлана\картинки\Окружающий мир\post-39694-12058250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457950"/>
          </a:xfrm>
          <a:prstGeom prst="rect">
            <a:avLst/>
          </a:prstGeom>
          <a:noFill/>
        </p:spPr>
      </p:pic>
      <p:pic>
        <p:nvPicPr>
          <p:cNvPr id="5" name="Picture 2" descr="D:\Светлана\Анимации\стрелка 2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168013"/>
            <a:ext cx="857224" cy="68998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85786" y="6286521"/>
            <a:ext cx="200023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Вернуться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72264" y="6396335"/>
            <a:ext cx="157543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Дальше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Picture 3" descr="D:\Светлана\Анимации\стрелка 3.gif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43900" y="6191267"/>
            <a:ext cx="1000100" cy="66673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Светлана\Анимации\стрелка 2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168013"/>
            <a:ext cx="857224" cy="68998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85786" y="6286521"/>
            <a:ext cx="200023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Вернуться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572264" y="6396335"/>
            <a:ext cx="157543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Дальше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" name="Picture 3" descr="D:\Светлана\Анимации\стрелка 3.gif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43900" y="6191267"/>
            <a:ext cx="1000100" cy="666733"/>
          </a:xfrm>
          <a:prstGeom prst="rect">
            <a:avLst/>
          </a:prstGeom>
          <a:noFill/>
        </p:spPr>
      </p:pic>
      <p:pic>
        <p:nvPicPr>
          <p:cNvPr id="24578" name="Picture 2" descr="D:\Светлана\картинки\Окружающий мир\о семье.gif"/>
          <p:cNvPicPr>
            <a:picLocks noChangeAspect="1" noChangeArrowheads="1"/>
          </p:cNvPicPr>
          <p:nvPr/>
        </p:nvPicPr>
        <p:blipFill>
          <a:blip r:embed="rId6" cstate="print"/>
          <a:srcRect b="10587"/>
          <a:stretch>
            <a:fillRect/>
          </a:stretch>
        </p:blipFill>
        <p:spPr bwMode="auto">
          <a:xfrm>
            <a:off x="928663" y="177321"/>
            <a:ext cx="7493662" cy="598004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D:\Светлана\Анимации\стрелка 2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168013"/>
            <a:ext cx="857224" cy="68998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85786" y="6286521"/>
            <a:ext cx="200023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Вернуться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5605" name="Picture 5" descr="D:\Светлана\картинки\Окружающий мир\tesen_mir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54810" y="285729"/>
            <a:ext cx="5346082" cy="576040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643042" y="1524000"/>
            <a:ext cx="7043758" cy="4572000"/>
          </a:xfrm>
        </p:spPr>
        <p:txBody>
          <a:bodyPr/>
          <a:lstStyle/>
          <a:p>
            <a:r>
              <a:rPr lang="ru-RU" dirty="0" smtClean="0">
                <a:solidFill>
                  <a:srgbClr val="00B0F0"/>
                </a:solidFill>
              </a:rPr>
              <a:t>П</a:t>
            </a:r>
            <a:r>
              <a:rPr lang="ru-RU" dirty="0" smtClean="0"/>
              <a:t>еречисли жителей Московского государства.</a:t>
            </a:r>
          </a:p>
          <a:p>
            <a:r>
              <a:rPr lang="ru-RU" dirty="0" smtClean="0">
                <a:solidFill>
                  <a:srgbClr val="00B0F0"/>
                </a:solidFill>
              </a:rPr>
              <a:t>О</a:t>
            </a:r>
            <a:r>
              <a:rPr lang="ru-RU" dirty="0" smtClean="0"/>
              <a:t> каких достижениях и изобретениях людей Московского государства можно рассказать?</a:t>
            </a:r>
          </a:p>
          <a:p>
            <a:endParaRPr lang="ru-RU" dirty="0" smtClean="0"/>
          </a:p>
          <a:p>
            <a:r>
              <a:rPr lang="ru-RU" dirty="0" smtClean="0">
                <a:solidFill>
                  <a:srgbClr val="00B0F0"/>
                </a:solidFill>
              </a:rPr>
              <a:t>П</a:t>
            </a:r>
            <a:r>
              <a:rPr lang="ru-RU" dirty="0" smtClean="0"/>
              <a:t>опробуй объяснить, какое значение имело для жителей Московского государства начало книгопечатания.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&amp;Àðàáèÿ" pitchFamily="34" charset="0"/>
              </a:rPr>
              <a:t>Проверь себя: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&amp;Àðàáèÿ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71472" y="1714488"/>
            <a:ext cx="914400" cy="914400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1"/>
                </a:solidFill>
              </a:rPr>
              <a:t>?</a:t>
            </a:r>
          </a:p>
        </p:txBody>
      </p:sp>
      <p:pic>
        <p:nvPicPr>
          <p:cNvPr id="5" name="Picture 2" descr="D:\Светлана\картинки\Школьные\book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428628" y="2428868"/>
            <a:ext cx="1221731" cy="500066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571472" y="4000504"/>
            <a:ext cx="914400" cy="914400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1"/>
                </a:solidFill>
              </a:rPr>
              <a:t>?</a:t>
            </a:r>
          </a:p>
        </p:txBody>
      </p:sp>
      <p:sp>
        <p:nvSpPr>
          <p:cNvPr id="7" name="Улыбающееся лицо 6"/>
          <p:cNvSpPr/>
          <p:nvPr/>
        </p:nvSpPr>
        <p:spPr>
          <a:xfrm>
            <a:off x="428628" y="4643446"/>
            <a:ext cx="500066" cy="414334"/>
          </a:xfrm>
          <a:prstGeom prst="smileyFace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1"/>
          <p:cNvSpPr txBox="1">
            <a:spLocks/>
          </p:cNvSpPr>
          <p:nvPr/>
        </p:nvSpPr>
        <p:spPr>
          <a:xfrm>
            <a:off x="457200" y="928670"/>
            <a:ext cx="8229600" cy="214314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None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Спустя 100 лет  после Куликовской битвы правнук Дмитрия Донского объединил под властью Москвы большинство русских земель и в 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1480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году избавил их от ордынской зависимости. Так возникло новое, 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Московское государство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457200" y="152400"/>
            <a:ext cx="8229600" cy="847708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&amp;Àðàáèÿ" pitchFamily="34" charset="0"/>
                <a:ea typeface="+mj-ea"/>
                <a:cs typeface="+mj-cs"/>
              </a:rPr>
              <a:t>Московское государство</a:t>
            </a:r>
            <a:endParaRPr kumimoji="0" lang="ru-RU" sz="5400" b="0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&amp;Àðàáèÿ" pitchFamily="34" charset="0"/>
              <a:ea typeface="+mj-ea"/>
              <a:cs typeface="+mj-cs"/>
            </a:endParaRPr>
          </a:p>
        </p:txBody>
      </p:sp>
      <p:pic>
        <p:nvPicPr>
          <p:cNvPr id="6" name="Picture 3" descr="D:\Светлана\картинки\Окружающий мир\vasnetsov_osnovanie_moskvy.jpg"/>
          <p:cNvPicPr>
            <a:picLocks noChangeAspect="1" noChangeArrowheads="1"/>
          </p:cNvPicPr>
          <p:nvPr/>
        </p:nvPicPr>
        <p:blipFill>
          <a:blip r:embed="rId2" cstate="print"/>
          <a:srcRect b="7707"/>
          <a:stretch>
            <a:fillRect/>
          </a:stretch>
        </p:blipFill>
        <p:spPr bwMode="auto">
          <a:xfrm>
            <a:off x="2136466" y="3000373"/>
            <a:ext cx="5007302" cy="371232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050" name="Picture 2" descr="D:\Светлана\Анимации\стрелка 2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5729881"/>
            <a:ext cx="642942" cy="68998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428728" y="428604"/>
            <a:ext cx="7258072" cy="5667396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К</a:t>
            </a:r>
            <a:r>
              <a:rPr lang="ru-RU" dirty="0" smtClean="0"/>
              <a:t>ак вы думаете, что понравилось, а что – нет человеку времён Московской Руси, если бы он попал к вам домой?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К</a:t>
            </a:r>
            <a:r>
              <a:rPr lang="ru-RU" dirty="0" smtClean="0"/>
              <a:t>акими делами наших предков – жителей Московского государства – мы можем гордиться?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28596" y="571480"/>
            <a:ext cx="914400" cy="914400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1"/>
                </a:solidFill>
              </a:rPr>
              <a:t>?</a:t>
            </a:r>
          </a:p>
        </p:txBody>
      </p:sp>
      <p:sp>
        <p:nvSpPr>
          <p:cNvPr id="5" name="Улыбающееся лицо 4"/>
          <p:cNvSpPr/>
          <p:nvPr/>
        </p:nvSpPr>
        <p:spPr>
          <a:xfrm>
            <a:off x="285752" y="1214422"/>
            <a:ext cx="500066" cy="414334"/>
          </a:xfrm>
          <a:prstGeom prst="smileyFace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626" name="Picture 2" descr="D:\Светлана\картинки\Окружающий мир\хорово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3000372"/>
            <a:ext cx="4714888" cy="3571900"/>
          </a:xfrm>
          <a:prstGeom prst="rect">
            <a:avLst/>
          </a:prstGeom>
          <a:noFill/>
        </p:spPr>
      </p:pic>
      <p:pic>
        <p:nvPicPr>
          <p:cNvPr id="26627" name="Picture 3" descr="D:\Светлана\картинки\детские обои\полоскиjp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2928934"/>
            <a:ext cx="4929222" cy="36969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&amp;Àðàáèÿ" pitchFamily="34" charset="0"/>
              </a:rPr>
              <a:t>Спасибо за внимание!</a:t>
            </a: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  <a:latin typeface="&amp;Àðàáèÿ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57422" y="5000636"/>
            <a:ext cx="4572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Данную презентацию выполнила</a:t>
            </a:r>
          </a:p>
          <a:p>
            <a:pPr algn="ctr"/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учитель начальных классов</a:t>
            </a:r>
          </a:p>
          <a:p>
            <a:pPr algn="ctr"/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МОУ СОШ №75 г. Волгограда Бочкарёва Светлана Юрьевна</a:t>
            </a:r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37533" y="3244334"/>
            <a:ext cx="40689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Использованы фото из Интернета</a:t>
            </a:r>
            <a:endParaRPr lang="ru-RU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1500198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     Культура</a:t>
            </a:r>
            <a:r>
              <a:rPr lang="ru-RU" dirty="0" smtClean="0"/>
              <a:t> – все достижения человечества, всё то полезное или красивое, что было создано человеком, а не природой.</a:t>
            </a:r>
            <a:endParaRPr lang="ru-RU" dirty="0"/>
          </a:p>
        </p:txBody>
      </p:sp>
      <p:pic>
        <p:nvPicPr>
          <p:cNvPr id="3074" name="Picture 2" descr="D:\Светлана\картинки\Окружающий мир\стрельц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785926"/>
            <a:ext cx="6662771" cy="4768786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4" name="Picture 2" descr="D:\Светлана\Анимации\стрелка 2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5729881"/>
            <a:ext cx="642942" cy="68998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8" descr="D:\Светлана\картинки\Окружающий мир\eva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6" y="1428736"/>
            <a:ext cx="2786050" cy="2252196"/>
          </a:xfrm>
          <a:prstGeom prst="rect">
            <a:avLst/>
          </a:prstGeom>
          <a:noFill/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&amp;Àðàáèÿ" pitchFamily="34" charset="0"/>
              </a:rPr>
              <a:t>Книги времён Древней Руси</a:t>
            </a:r>
            <a:endParaRPr lang="ru-RU" dirty="0">
              <a:solidFill>
                <a:schemeClr val="accent2">
                  <a:lumMod val="40000"/>
                  <a:lumOff val="60000"/>
                </a:schemeClr>
              </a:solidFill>
              <a:latin typeface="&amp;Àðàáèÿ" pitchFamily="34" charset="0"/>
            </a:endParaRPr>
          </a:p>
        </p:txBody>
      </p:sp>
      <p:pic>
        <p:nvPicPr>
          <p:cNvPr id="5123" name="Picture 3" descr="D:\Светлана\картинки\Окружающий мир\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4857760"/>
            <a:ext cx="3048000" cy="1709737"/>
          </a:xfrm>
          <a:prstGeom prst="rect">
            <a:avLst/>
          </a:prstGeom>
          <a:noFill/>
        </p:spPr>
      </p:pic>
      <p:pic>
        <p:nvPicPr>
          <p:cNvPr id="5124" name="Picture 4" descr="D:\Светлана\картинки\Окружающий мир\00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4572008"/>
            <a:ext cx="3286148" cy="1981958"/>
          </a:xfrm>
          <a:prstGeom prst="rect">
            <a:avLst/>
          </a:prstGeom>
          <a:noFill/>
        </p:spPr>
      </p:pic>
      <p:pic>
        <p:nvPicPr>
          <p:cNvPr id="5125" name="Picture 5" descr="D:\Светлана\картинки\Окружающий мир\callig-136-eva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1500174"/>
            <a:ext cx="3316437" cy="1824040"/>
          </a:xfrm>
          <a:prstGeom prst="rect">
            <a:avLst/>
          </a:prstGeom>
          <a:noFill/>
        </p:spPr>
      </p:pic>
      <p:pic>
        <p:nvPicPr>
          <p:cNvPr id="5126" name="Picture 6" descr="D:\Светлана\картинки\Окружающий мир\showpic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86050" y="2000240"/>
            <a:ext cx="3406229" cy="3887800"/>
          </a:xfrm>
          <a:prstGeom prst="rect">
            <a:avLst/>
          </a:prstGeom>
          <a:noFill/>
        </p:spPr>
      </p:pic>
      <p:pic>
        <p:nvPicPr>
          <p:cNvPr id="5127" name="Picture 7" descr="D:\Светлана\картинки\Окружающий мир\sm_f_47bde1b80045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86050" y="1357298"/>
            <a:ext cx="3947069" cy="5500702"/>
          </a:xfrm>
          <a:prstGeom prst="rect">
            <a:avLst/>
          </a:prstGeom>
          <a:noFill/>
        </p:spPr>
      </p:pic>
      <p:pic>
        <p:nvPicPr>
          <p:cNvPr id="5130" name="Picture 10" descr="D:\Светлана\Анимации\книга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893954">
            <a:off x="8006776" y="343162"/>
            <a:ext cx="847102" cy="893173"/>
          </a:xfrm>
          <a:prstGeom prst="rect">
            <a:avLst/>
          </a:prstGeom>
          <a:noFill/>
        </p:spPr>
      </p:pic>
      <p:pic>
        <p:nvPicPr>
          <p:cNvPr id="13" name="Picture 2" descr="D:\Светлана\Анимации\стрелка 2.gif">
            <a:hlinkClick r:id="rId9" action="ppaction://hlinksldjump"/>
          </p:cNvPr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28596" y="5729881"/>
            <a:ext cx="642942" cy="68998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57224" y="152400"/>
            <a:ext cx="7829576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&amp;Àðàáèÿ" pitchFamily="34" charset="0"/>
              </a:rPr>
              <a:t>Занятия и профессии людей Древней Руси</a:t>
            </a:r>
            <a:endParaRPr lang="ru-RU" dirty="0">
              <a:solidFill>
                <a:schemeClr val="accent2">
                  <a:lumMod val="40000"/>
                  <a:lumOff val="60000"/>
                </a:schemeClr>
              </a:solidFill>
              <a:latin typeface="&amp;Àðàáèÿ" pitchFamily="34" charset="0"/>
            </a:endParaRPr>
          </a:p>
        </p:txBody>
      </p:sp>
      <p:pic>
        <p:nvPicPr>
          <p:cNvPr id="4098" name="Picture 2" descr="D:\Светлана\картинки\Окружающий мир\46739268_ikona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16" y="2143116"/>
            <a:ext cx="1285884" cy="1946255"/>
          </a:xfrm>
          <a:prstGeom prst="rect">
            <a:avLst/>
          </a:prstGeom>
          <a:noFill/>
        </p:spPr>
      </p:pic>
      <p:pic>
        <p:nvPicPr>
          <p:cNvPr id="4099" name="Picture 3" descr="D:\Светлана\картинки\Окружающий мир\троицаjp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2214554"/>
            <a:ext cx="1528754" cy="1904811"/>
          </a:xfrm>
          <a:prstGeom prst="rect">
            <a:avLst/>
          </a:prstGeom>
          <a:noFill/>
        </p:spPr>
      </p:pic>
      <p:pic>
        <p:nvPicPr>
          <p:cNvPr id="4100" name="Picture 4" descr="D:\Светлана\картинки\Окружающий мир\lwf1_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214686"/>
            <a:ext cx="1975291" cy="1357323"/>
          </a:xfrm>
          <a:prstGeom prst="rect">
            <a:avLst/>
          </a:prstGeom>
          <a:noFill/>
        </p:spPr>
      </p:pic>
      <p:pic>
        <p:nvPicPr>
          <p:cNvPr id="4104" name="Picture 8" descr="D:\Светлана\картинки\Окружающий мир\хоровод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28860" y="1357298"/>
            <a:ext cx="3946930" cy="3643320"/>
          </a:xfrm>
          <a:prstGeom prst="rect">
            <a:avLst/>
          </a:prstGeom>
          <a:noFill/>
        </p:spPr>
      </p:pic>
      <p:pic>
        <p:nvPicPr>
          <p:cNvPr id="4105" name="Picture 9" descr="D:\Светлана\картинки\Окружающий мир\купцы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34" y="1714488"/>
            <a:ext cx="1959869" cy="1519240"/>
          </a:xfrm>
          <a:prstGeom prst="rect">
            <a:avLst/>
          </a:prstGeom>
          <a:noFill/>
        </p:spPr>
      </p:pic>
      <p:pic>
        <p:nvPicPr>
          <p:cNvPr id="4106" name="Picture 10" descr="D:\Светлана\картинки\Окружающий мир\плотники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43636" y="4071942"/>
            <a:ext cx="2502529" cy="2014536"/>
          </a:xfrm>
          <a:prstGeom prst="rect">
            <a:avLst/>
          </a:prstGeom>
          <a:noFill/>
        </p:spPr>
      </p:pic>
      <p:pic>
        <p:nvPicPr>
          <p:cNvPr id="4107" name="Picture 11" descr="D:\Светлана\картинки\Окружающий мир\1_krestianin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39286" y="5008591"/>
            <a:ext cx="1318399" cy="1706557"/>
          </a:xfrm>
          <a:prstGeom prst="rect">
            <a:avLst/>
          </a:prstGeom>
          <a:noFill/>
        </p:spPr>
      </p:pic>
      <p:pic>
        <p:nvPicPr>
          <p:cNvPr id="4108" name="Picture 12" descr="D:\Светлана\картинки\Окружающий мир\84897_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29124" y="5000636"/>
            <a:ext cx="1714512" cy="1714512"/>
          </a:xfrm>
          <a:prstGeom prst="rect">
            <a:avLst/>
          </a:prstGeom>
          <a:noFill/>
        </p:spPr>
      </p:pic>
      <p:pic>
        <p:nvPicPr>
          <p:cNvPr id="4101" name="Picture 5" descr="D:\Светлана\картинки\Окружающий мир\36676946_126392_1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000100" y="4643446"/>
            <a:ext cx="2000232" cy="1500174"/>
          </a:xfrm>
          <a:prstGeom prst="rect">
            <a:avLst/>
          </a:prstGeom>
          <a:noFill/>
        </p:spPr>
      </p:pic>
      <p:pic>
        <p:nvPicPr>
          <p:cNvPr id="15" name="Picture 2" descr="D:\Светлана\Анимации\стрелка 2.gif">
            <a:hlinkClick r:id="rId11" action="ppaction://hlinksldjump"/>
          </p:cNvPr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28596" y="5729881"/>
            <a:ext cx="642942" cy="68998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800" decel="500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800" decel="500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000"/>
                            </p:stCondLst>
                            <p:childTnLst>
                              <p:par>
                                <p:cTn id="3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3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4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0"/>
                            </p:stCondLst>
                            <p:childTnLst>
                              <p:par>
                                <p:cTn id="5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152400"/>
            <a:ext cx="8858280" cy="990584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Фильм </a:t>
            </a:r>
            <a:r>
              <a:rPr lang="ru-RU" sz="40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&amp;Àðàáèÿ" pitchFamily="34" charset="0"/>
              </a:rPr>
              <a:t>« Ремёсла в Киевской Руси»</a:t>
            </a:r>
            <a:endParaRPr lang="ru-RU" sz="4000" dirty="0">
              <a:solidFill>
                <a:schemeClr val="accent2">
                  <a:lumMod val="60000"/>
                  <a:lumOff val="40000"/>
                </a:schemeClr>
              </a:solidFill>
              <a:latin typeface="&amp;Àðàáèÿ" pitchFamily="34" charset="0"/>
            </a:endParaRPr>
          </a:p>
        </p:txBody>
      </p:sp>
      <p:pic>
        <p:nvPicPr>
          <p:cNvPr id="4" name="Picture 5" descr="D:\Светлана\картинки\Окружающий мир\36676946_126392_1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1428736"/>
            <a:ext cx="6643734" cy="49828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171451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В Московском государстве большинство людей жило в деревнях и сёлах. Они пахали землю, выращивали скот. Крестьяне кормили всё население государства.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7627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C000"/>
                </a:solidFill>
                <a:latin typeface="&amp;Àðàáèÿ" pitchFamily="34" charset="0"/>
              </a:rPr>
              <a:t>Крестьяне</a:t>
            </a:r>
            <a:endParaRPr lang="ru-RU" dirty="0">
              <a:solidFill>
                <a:srgbClr val="FFC000"/>
              </a:solidFill>
              <a:latin typeface="&amp;Àðàáèÿ" pitchFamily="34" charset="0"/>
            </a:endParaRPr>
          </a:p>
        </p:txBody>
      </p:sp>
      <p:pic>
        <p:nvPicPr>
          <p:cNvPr id="7170" name="Picture 2" descr="D:\Светлана\картинки\Окружающий мир\1_krestian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2500306"/>
            <a:ext cx="1545296" cy="2000256"/>
          </a:xfrm>
          <a:prstGeom prst="rect">
            <a:avLst/>
          </a:prstGeom>
          <a:noFill/>
        </p:spPr>
      </p:pic>
      <p:pic>
        <p:nvPicPr>
          <p:cNvPr id="7171" name="Picture 3" descr="D:\Светлана\картинки\Окружающий мир\84897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4643446"/>
            <a:ext cx="1782755" cy="1782755"/>
          </a:xfrm>
          <a:prstGeom prst="rect">
            <a:avLst/>
          </a:prstGeom>
          <a:noFill/>
        </p:spPr>
      </p:pic>
      <p:pic>
        <p:nvPicPr>
          <p:cNvPr id="7172" name="Picture 4" descr="D:\Светлана\картинки\Окружающий мир\русь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2500306"/>
            <a:ext cx="2786082" cy="2089562"/>
          </a:xfrm>
          <a:prstGeom prst="rect">
            <a:avLst/>
          </a:prstGeom>
          <a:noFill/>
        </p:spPr>
      </p:pic>
      <p:pic>
        <p:nvPicPr>
          <p:cNvPr id="7173" name="Picture 5" descr="D:\Светлана\картинки\Окружающий мир\крестьяне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71736" y="4357694"/>
            <a:ext cx="2576516" cy="2080123"/>
          </a:xfrm>
          <a:prstGeom prst="rect">
            <a:avLst/>
          </a:prstGeom>
          <a:noFill/>
        </p:spPr>
      </p:pic>
      <p:pic>
        <p:nvPicPr>
          <p:cNvPr id="7174" name="Picture 6" descr="D:\Светлана\картинки\Окружающий мир\крестьянин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3504" y="2500306"/>
            <a:ext cx="3252926" cy="39766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3876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Боярин</a:t>
            </a:r>
            <a:r>
              <a:rPr lang="ru-RU" dirty="0" smtClean="0"/>
              <a:t> – знатный человек, землевладелец, советник великого государя.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7627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C000"/>
                </a:solidFill>
                <a:latin typeface="&amp;Àðàáèÿ" pitchFamily="34" charset="0"/>
              </a:rPr>
              <a:t>Бояре</a:t>
            </a:r>
            <a:endParaRPr lang="ru-RU" dirty="0">
              <a:solidFill>
                <a:srgbClr val="FFC000"/>
              </a:solidFill>
              <a:latin typeface="&amp;Àðàáèÿ" pitchFamily="34" charset="0"/>
            </a:endParaRPr>
          </a:p>
        </p:txBody>
      </p:sp>
      <p:pic>
        <p:nvPicPr>
          <p:cNvPr id="8194" name="Picture 2" descr="D:\Светлана\картинки\Окружающий мир\бояре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0076" y="1928802"/>
            <a:ext cx="3439962" cy="4429136"/>
          </a:xfrm>
          <a:prstGeom prst="rect">
            <a:avLst/>
          </a:prstGeom>
          <a:noFill/>
        </p:spPr>
      </p:pic>
      <p:pic>
        <p:nvPicPr>
          <p:cNvPr id="8195" name="Picture 3" descr="D:\Светлана\картинки\Окружающий мир\бояр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1928802"/>
            <a:ext cx="4394200" cy="444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398</TotalTime>
  <Words>522</Words>
  <Application>Microsoft Office PowerPoint</Application>
  <PresentationFormat>Экран (4:3)</PresentationFormat>
  <Paragraphs>75</Paragraphs>
  <Slides>31</Slides>
  <Notes>0</Notes>
  <HiddenSlides>10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Бумажная</vt:lpstr>
      <vt:lpstr>Земля и люди Московского государства</vt:lpstr>
      <vt:lpstr>Вспомни…</vt:lpstr>
      <vt:lpstr>Презентация PowerPoint</vt:lpstr>
      <vt:lpstr>Презентация PowerPoint</vt:lpstr>
      <vt:lpstr>Книги времён Древней Руси</vt:lpstr>
      <vt:lpstr>Занятия и профессии людей Древней Руси</vt:lpstr>
      <vt:lpstr>Фильм « Ремёсла в Киевской Руси»</vt:lpstr>
      <vt:lpstr>Крестьяне</vt:lpstr>
      <vt:lpstr>Бояре</vt:lpstr>
      <vt:lpstr>Дворяне</vt:lpstr>
      <vt:lpstr>Стрельцы</vt:lpstr>
      <vt:lpstr>Крестьянский и боярский двор.</vt:lpstr>
      <vt:lpstr>Москва</vt:lpstr>
      <vt:lpstr>Красная площадь</vt:lpstr>
      <vt:lpstr>Книгопечатание</vt:lpstr>
      <vt:lpstr>Первый печатный станок</vt:lpstr>
      <vt:lpstr>Мастерская Ивана Фёдорова</vt:lpstr>
      <vt:lpstr>Первая русская печатная книга «Апостол», 1564 год.</vt:lpstr>
      <vt:lpstr>Памятники  Ивану Фёдорову</vt:lpstr>
      <vt:lpstr>Школа</vt:lpstr>
      <vt:lpstr>Люди Московского государства славились трудолюбием, мастерством и мудростью.</vt:lpstr>
      <vt:lpstr>Найди пословицы и поговорки, объясни их значение.</vt:lpstr>
      <vt:lpstr>Хочешь поиграть?</vt:lpstr>
      <vt:lpstr>Составь пословицы и поговорки.</vt:lpstr>
      <vt:lpstr>Объясни пословицы</vt:lpstr>
      <vt:lpstr>Презентация PowerPoint</vt:lpstr>
      <vt:lpstr>Презентация PowerPoint</vt:lpstr>
      <vt:lpstr>Презентация PowerPoint</vt:lpstr>
      <vt:lpstr>Проверь себя:</vt:lpstr>
      <vt:lpstr>Презентация PowerPoint</vt:lpstr>
      <vt:lpstr>Спасибо за внимание!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Земля и люди Московского государства</dc:title>
  <dc:creator>Dmitriy</dc:creator>
  <cp:lastModifiedBy>Дмитрий</cp:lastModifiedBy>
  <cp:revision>43</cp:revision>
  <dcterms:created xsi:type="dcterms:W3CDTF">2009-11-22T13:14:41Z</dcterms:created>
  <dcterms:modified xsi:type="dcterms:W3CDTF">2011-07-11T12:31:51Z</dcterms:modified>
</cp:coreProperties>
</file>