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9" r:id="rId1"/>
  </p:sldMasterIdLst>
  <p:sldIdLst>
    <p:sldId id="256" r:id="rId2"/>
    <p:sldId id="264" r:id="rId3"/>
    <p:sldId id="262" r:id="rId4"/>
    <p:sldId id="259" r:id="rId5"/>
    <p:sldId id="260" r:id="rId6"/>
    <p:sldId id="266" r:id="rId7"/>
    <p:sldId id="261" r:id="rId8"/>
    <p:sldId id="263" r:id="rId9"/>
    <p:sldId id="265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11" autoAdjust="0"/>
    <p:restoredTop sz="94737" autoAdjust="0"/>
  </p:normalViewPr>
  <p:slideViewPr>
    <p:cSldViewPr>
      <p:cViewPr varScale="1">
        <p:scale>
          <a:sx n="68" d="100"/>
          <a:sy n="68" d="100"/>
        </p:scale>
        <p:origin x="-123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AutoShape 2"/>
          <p:cNvSpPr>
            <a:spLocks noChangeArrowheads="1"/>
          </p:cNvSpPr>
          <p:nvPr/>
        </p:nvSpPr>
        <p:spPr bwMode="auto">
          <a:xfrm>
            <a:off x="228600" y="381000"/>
            <a:ext cx="8686800" cy="5638800"/>
          </a:xfrm>
          <a:prstGeom prst="roundRect">
            <a:avLst>
              <a:gd name="adj" fmla="val 7912"/>
            </a:avLst>
          </a:pr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>
              <a:latin typeface="Times New Roman" pitchFamily="18" charset="0"/>
            </a:endParaRPr>
          </a:p>
        </p:txBody>
      </p:sp>
      <p:sp>
        <p:nvSpPr>
          <p:cNvPr id="143363" name="AutoShape 3"/>
          <p:cNvSpPr>
            <a:spLocks noChangeArrowheads="1"/>
          </p:cNvSpPr>
          <p:nvPr/>
        </p:nvSpPr>
        <p:spPr bwMode="white">
          <a:xfrm>
            <a:off x="327025" y="488950"/>
            <a:ext cx="8435975" cy="4768850"/>
          </a:xfrm>
          <a:prstGeom prst="roundRect">
            <a:avLst>
              <a:gd name="adj" fmla="val 7310"/>
            </a:avLst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>
              <a:latin typeface="Times New Roman" pitchFamily="18" charset="0"/>
            </a:endParaRPr>
          </a:p>
        </p:txBody>
      </p:sp>
      <p:sp>
        <p:nvSpPr>
          <p:cNvPr id="143364" name="AutoShape 4"/>
          <p:cNvSpPr>
            <a:spLocks noChangeArrowheads="1"/>
          </p:cNvSpPr>
          <p:nvPr/>
        </p:nvSpPr>
        <p:spPr bwMode="blackWhite">
          <a:xfrm>
            <a:off x="1371600" y="3338513"/>
            <a:ext cx="6400800" cy="22860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508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4336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85800" y="857250"/>
            <a:ext cx="7772400" cy="2266950"/>
          </a:xfrm>
        </p:spPr>
        <p:txBody>
          <a:bodyPr anchor="ctr" anchorCtr="1"/>
          <a:lstStyle>
            <a:lvl1pPr algn="ctr">
              <a:defRPr sz="4100" i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43366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3567113"/>
            <a:ext cx="5410200" cy="19050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 sz="33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43367" name="Rectangle 7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43368" name="Rectangle 8"/>
          <p:cNvSpPr>
            <a:spLocks noGrp="1" noChangeArrowheads="1"/>
          </p:cNvSpPr>
          <p:nvPr>
            <p:ph type="ftr" sz="quarter" idx="3"/>
          </p:nvPr>
        </p:nvSpPr>
        <p:spPr>
          <a:xfrm>
            <a:off x="3352800" y="6391275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43369" name="Rectangle 9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391275"/>
            <a:ext cx="1600200" cy="457200"/>
          </a:xfrm>
        </p:spPr>
        <p:txBody>
          <a:bodyPr/>
          <a:lstStyle>
            <a:lvl1pPr>
              <a:defRPr/>
            </a:lvl1pPr>
          </a:lstStyle>
          <a:p>
            <a:fld id="{70A38475-C903-4D49-93A4-DDBD3934263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5713FA-127F-4D78-A28A-484B4713BE2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34150" y="533400"/>
            <a:ext cx="192405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62000" y="533400"/>
            <a:ext cx="561975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643951-F025-46DA-B322-7BFD92BBC73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6962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86300" y="1905000"/>
            <a:ext cx="3771900" cy="4038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352800" y="6403975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858000" y="6400800"/>
            <a:ext cx="1600200" cy="457200"/>
          </a:xfrm>
        </p:spPr>
        <p:txBody>
          <a:bodyPr/>
          <a:lstStyle>
            <a:lvl1pPr>
              <a:defRPr/>
            </a:lvl1pPr>
          </a:lstStyle>
          <a:p>
            <a:fld id="{E8562602-63B3-4B8A-9F7A-9ABFF0464BE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16811-0A45-48E7-8792-3C2939E89B0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64FD6A-2454-4353-A7A5-69452486D0C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86300" y="1905000"/>
            <a:ext cx="37719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03B77A-A9A2-4D41-AA97-C2BABBD6369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3FE568-CC10-40AD-9691-E37871CDD8D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8F361D-4C86-49BC-AF68-CC124278966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42922D-87D9-4EC9-B555-B681EEE0AC3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A8C6C4-49BA-4567-B992-1D6684A08C1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F9A32A-C6B9-4100-B187-B130EEDE131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533400"/>
            <a:ext cx="7696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905000"/>
            <a:ext cx="76962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42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0" y="6391275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42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403975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42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4008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fld id="{4D445105-DB8A-4AFA-870D-FF99B091F2FE}" type="slidenum">
              <a:rPr lang="ru-RU"/>
              <a:pPr/>
              <a:t>‹#›</a:t>
            </a:fld>
            <a:endParaRPr lang="ru-RU"/>
          </a:p>
        </p:txBody>
      </p:sp>
      <p:grpSp>
        <p:nvGrpSpPr>
          <p:cNvPr id="142343" name="Group 7"/>
          <p:cNvGrpSpPr>
            <a:grpSpLocks/>
          </p:cNvGrpSpPr>
          <p:nvPr/>
        </p:nvGrpSpPr>
        <p:grpSpPr bwMode="auto">
          <a:xfrm>
            <a:off x="168275" y="228600"/>
            <a:ext cx="8823325" cy="6096000"/>
            <a:chOff x="106" y="144"/>
            <a:chExt cx="5558" cy="3840"/>
          </a:xfrm>
        </p:grpSpPr>
        <p:sp>
          <p:nvSpPr>
            <p:cNvPr id="142344" name="AutoShape 8"/>
            <p:cNvSpPr>
              <a:spLocks noChangeArrowheads="1"/>
            </p:cNvSpPr>
            <p:nvPr/>
          </p:nvSpPr>
          <p:spPr bwMode="auto">
            <a:xfrm>
              <a:off x="106" y="144"/>
              <a:ext cx="5558" cy="3840"/>
            </a:xfrm>
            <a:prstGeom prst="roundRect">
              <a:avLst>
                <a:gd name="adj" fmla="val 11046"/>
              </a:avLst>
            </a:prstGeom>
            <a:noFill/>
            <a:ln w="2857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42345" name="Line 9"/>
            <p:cNvSpPr>
              <a:spLocks noChangeShapeType="1"/>
            </p:cNvSpPr>
            <p:nvPr/>
          </p:nvSpPr>
          <p:spPr bwMode="auto">
            <a:xfrm>
              <a:off x="480" y="1077"/>
              <a:ext cx="4848" cy="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  <p:sldLayoutId id="2147483761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l"/>
        <a:defRPr sz="3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50000"/>
        <a:buChar char="•"/>
        <a:defRPr sz="26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50000"/>
        <a:buChar char="•"/>
        <a:defRPr sz="22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50000"/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http://zdd.1september.ru/2005/03/5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http://www.nvart.wsnet.ru/~company/mv/20031001/3-2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http://aer.sao.mos.ru/img/news/6366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/>
              <a:t>Постановка и организация воинского учёта</a:t>
            </a:r>
          </a:p>
        </p:txBody>
      </p:sp>
    </p:spTree>
  </p:cSld>
  <p:clrMapOvr>
    <a:masterClrMapping/>
  </p:clrMapOvr>
  <p:transition spd="med" advClick="0" advTm="5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549275"/>
            <a:ext cx="7696200" cy="479425"/>
          </a:xfrm>
        </p:spPr>
        <p:txBody>
          <a:bodyPr/>
          <a:lstStyle/>
          <a:p>
            <a:r>
              <a:rPr lang="ru-RU" sz="1700" b="1"/>
              <a:t>Определение годности гражданина к воинской службе:</a:t>
            </a:r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484313"/>
            <a:ext cx="4038600" cy="46069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400"/>
              <a:t>Военно-врачебная экспертиза </a:t>
            </a:r>
          </a:p>
          <a:p>
            <a:pPr>
              <a:lnSpc>
                <a:spcPct val="80000"/>
              </a:lnSpc>
            </a:pPr>
            <a:r>
              <a:rPr lang="ru-RU" sz="1400"/>
              <a:t>Под освидетельствованием понимаются изучение и оценка состояния здоровья и физического развития граждан на момент освидетельствования в целях определения их годности к военной службе </a:t>
            </a:r>
          </a:p>
          <a:p>
            <a:pPr>
              <a:lnSpc>
                <a:spcPct val="80000"/>
              </a:lnSpc>
            </a:pPr>
            <a:r>
              <a:rPr lang="ru-RU" sz="1400"/>
              <a:t>5. Порядок создания, права и обязанности ВВК (ВЛК), порядок применения настоящего Положения </a:t>
            </a:r>
          </a:p>
          <a:p>
            <a:pPr>
              <a:lnSpc>
                <a:spcPct val="80000"/>
              </a:lnSpc>
            </a:pPr>
            <a:r>
              <a:rPr lang="ru-RU" sz="1400"/>
              <a:t>Заключения ВВК выносятся в соответствии с расписанием болезней и таблицей дополнительных требований к состоянию здоровья граждан простым большинством голосов от числа присутствующих на заседании членов ВВК </a:t>
            </a:r>
          </a:p>
          <a:p>
            <a:pPr>
              <a:lnSpc>
                <a:spcPct val="80000"/>
              </a:lnSpc>
            </a:pPr>
            <a:r>
              <a:rPr lang="ru-RU" sz="1400"/>
              <a:t>Гражданин может обжаловать в вышестоящую ВВК или в суд вынесенное в отношении его заключение ВВК </a:t>
            </a:r>
          </a:p>
          <a:p>
            <a:pPr>
              <a:lnSpc>
                <a:spcPct val="80000"/>
              </a:lnSpc>
            </a:pPr>
            <a:r>
              <a:rPr lang="ru-RU" sz="1400"/>
              <a:t>Финансирование освидетельствования граждан, связанного с исполнением ими воинской обязанности </a:t>
            </a:r>
          </a:p>
        </p:txBody>
      </p:sp>
      <p:pic>
        <p:nvPicPr>
          <p:cNvPr id="98308" name="Picture 4" descr="http://zdd.1september.ru/2005/03/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r:link="rId3" cstate="print"/>
          <a:srcRect/>
          <a:stretch>
            <a:fillRect/>
          </a:stretch>
        </p:blipFill>
        <p:spPr>
          <a:xfrm>
            <a:off x="4572000" y="1628775"/>
            <a:ext cx="4321175" cy="3960813"/>
          </a:xfrm>
          <a:noFill/>
          <a:ln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125538"/>
            <a:ext cx="8229600" cy="4464050"/>
          </a:xfrm>
        </p:spPr>
        <p:txBody>
          <a:bodyPr/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2200"/>
              <a:t>Под воинским учетом понимается государственная система учета и анализа имеющихся в стране призывных и мобилизационных людских ресурсов. Функционирование системы воинского учета обеспечивается Министерством обороны, Министерством внутренних дел, Службой внешней разведки, органами Федеральной службы безопасности Российской Федерации, органами исполнительной власти субъектов Российской Федерации и органами местного самоуправления и организациями независимо от организационно-правовой формы. Воинский учет граждан Российской Федерации организуется в соответствии с Конституцией Российской Федерации, федеральными законами "Об обороне", "О воинской обязанности и военной службе", "О мобилизационной подготовке и мобилизации в Российской Федерации" и Положением о воинском учете </a:t>
            </a:r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>
          <a:xfrm>
            <a:off x="827088" y="476250"/>
            <a:ext cx="7042150" cy="601663"/>
          </a:xfrm>
        </p:spPr>
        <p:txBody>
          <a:bodyPr/>
          <a:lstStyle/>
          <a:p>
            <a:pPr algn="ctr"/>
            <a:r>
              <a:rPr lang="ru-RU" sz="2500"/>
              <a:t>Вывод.</a:t>
            </a:r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341438"/>
            <a:ext cx="8229600" cy="5256212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/>
              <a:t>Целями и задачами воинского учёта являются:</a:t>
            </a:r>
          </a:p>
          <a:p>
            <a:pPr>
              <a:lnSpc>
                <a:spcPct val="80000"/>
              </a:lnSpc>
            </a:pPr>
            <a:r>
              <a:rPr lang="ru-RU" sz="2000"/>
              <a:t>обеспечение исполнения гражданами воинской обязанности,</a:t>
            </a:r>
          </a:p>
          <a:p>
            <a:pPr>
              <a:lnSpc>
                <a:spcPct val="80000"/>
              </a:lnSpc>
            </a:pPr>
            <a:r>
              <a:rPr lang="ru-RU" sz="2000"/>
              <a:t>установленной федеральными законами "Об обороне", "О воинской обязанности и военной службе", "О мобилизационной подготовке и мобилизации в Российской Федерации";</a:t>
            </a:r>
          </a:p>
          <a:p>
            <a:pPr>
              <a:lnSpc>
                <a:spcPct val="80000"/>
              </a:lnSpc>
            </a:pPr>
            <a:r>
              <a:rPr lang="ru-RU" sz="2000"/>
              <a:t>определение количественного и качественного состава призывных и мобилизационных людских ресурсов в интересах их эффективного использования для обеспечения обороны страны и безопасности государства;</a:t>
            </a:r>
          </a:p>
          <a:p>
            <a:pPr>
              <a:lnSpc>
                <a:spcPct val="80000"/>
              </a:lnSpc>
            </a:pPr>
            <a:r>
              <a:rPr lang="ru-RU" sz="2000"/>
              <a:t>проведение плановой работы по подготовке необходимых военных специалистов из числа граждан, пребывающих в запасе, для обеспечения мероприятий по переводу Вооруженных Сил Российской Федерации, других войск, воинских формирований, органов и специальных формирований с мирного на военное время и последующего их доукомплектования личным составом. </a:t>
            </a:r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Воинский учет</a:t>
            </a:r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000"/>
              <a:t>Под </a:t>
            </a:r>
            <a:r>
              <a:rPr lang="ru-RU" sz="2000" b="1" i="1"/>
              <a:t>воинским учетом</a:t>
            </a:r>
            <a:r>
              <a:rPr lang="ru-RU" sz="2000"/>
              <a:t> понимается государственная система учета и анализа имеющихся в стране призывных и мобилизационных ресурсов</a:t>
            </a:r>
            <a:endParaRPr lang="ru-RU"/>
          </a:p>
        </p:txBody>
      </p:sp>
      <p:sp>
        <p:nvSpPr>
          <p:cNvPr id="95236" name="Rectangle 4"/>
          <p:cNvSpPr>
            <a:spLocks noChangeArrowheads="1"/>
          </p:cNvSpPr>
          <p:nvPr/>
        </p:nvSpPr>
        <p:spPr bwMode="auto">
          <a:xfrm>
            <a:off x="395288" y="2851150"/>
            <a:ext cx="8316912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/>
              <a:t>Воинский учет граждан Российской Федерации организуется в соответствии с Конституцией Российской Федерации, Законами Российской Федерации «Об обороне» и «О воинской обязанности и военной службе», «Положением о воинском учете». </a:t>
            </a:r>
          </a:p>
          <a:p>
            <a:pPr algn="ctr"/>
            <a:r>
              <a:rPr lang="ru-RU"/>
              <a:t>Функционирование системы воинского учета обеспечивается Министерством обороны РФ, Министерством внутренних дел РФ и органами местного самоуправления. </a:t>
            </a:r>
          </a:p>
          <a:p>
            <a:pPr algn="ctr"/>
            <a:r>
              <a:rPr lang="ru-RU"/>
              <a:t>Воинский учет осуществляется постоянно и охватывает все категории граждан, подлежащих воинскому учету. Основными требованиями, предъявляемыми к воинскому учету, являются полнота и достоверность данных, характеризующих количественное и качественное состояние призывных и мобилизационных ресурсов.</a:t>
            </a:r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43887" cy="1152525"/>
          </a:xfrm>
        </p:spPr>
        <p:txBody>
          <a:bodyPr/>
          <a:lstStyle/>
          <a:p>
            <a:r>
              <a:rPr lang="ru-RU" sz="2400"/>
              <a:t>Воинский учет подразделяется на </a:t>
            </a:r>
            <a:r>
              <a:rPr lang="ru-RU" sz="2400" b="1" i="1"/>
              <a:t>общий и специальный.</a:t>
            </a:r>
            <a:endParaRPr lang="ru-RU" sz="240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400"/>
              <a:t>На </a:t>
            </a:r>
            <a:r>
              <a:rPr lang="ru-RU" sz="2400" b="1" i="1"/>
              <a:t>общем</a:t>
            </a:r>
            <a:r>
              <a:rPr lang="ru-RU" sz="2400"/>
              <a:t> воинском учете состоят граждане, которые не забронированы за предприятиями, учреждениями и организациями независимо от ведомственной подчиненности и форм собственности на период мобилизации и военного времени.</a:t>
            </a:r>
          </a:p>
          <a:p>
            <a:r>
              <a:rPr lang="ru-RU" sz="2400"/>
              <a:t>На </a:t>
            </a:r>
            <a:r>
              <a:rPr lang="ru-RU" sz="2400" b="1" i="1"/>
              <a:t>специальном</a:t>
            </a:r>
            <a:r>
              <a:rPr lang="ru-RU" sz="2400"/>
              <a:t> воинском учете состоят граждане, которые в установленном порядке бронируются (закрепляются) за предприятиями на период мобилизации и военного времени. </a:t>
            </a:r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500" b="1"/>
              <a:t>Нормативные акты о первичном воинском учете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1800"/>
              <a:t>Первоначальная постановка на воинский учет граждан мужского пола осуществляется в период с 1 января по 31 марта в год достижения ими возраста 17 лет комиссией по постановке граждан на воинский учет, создаваемой в районе, городе без районного деления или ином равном им муниципальном (административно-территориальном) образовании.</a:t>
            </a:r>
          </a:p>
          <a:p>
            <a:pPr>
              <a:lnSpc>
                <a:spcPct val="80000"/>
              </a:lnSpc>
            </a:pPr>
            <a:r>
              <a:rPr lang="ru-RU" sz="1800"/>
              <a:t>Должностные лица организаций или образовательных учреждений обязаны обеспечивать гражданам, работающим или обучающимся в указанных организациях или учреждениях, возможность своевременной явки по повестке военного комиссариата для постановки на воинский учет.</a:t>
            </a:r>
            <a:r>
              <a:rPr lang="ru-RU" sz="2000"/>
              <a:t> </a:t>
            </a:r>
          </a:p>
          <a:p>
            <a:pPr>
              <a:lnSpc>
                <a:spcPct val="80000"/>
              </a:lnSpc>
            </a:pPr>
            <a:r>
              <a:rPr lang="ru-RU" sz="1800"/>
              <a:t>В случае, если граждане, подлежащие постановке на воинский учет, не работают и не учатся, они при получении повестки военного комиссариата обязаны лично прибыть в военный комиссариат по месту жительства для первоначальной постановки на воинский учет.</a:t>
            </a:r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549275"/>
            <a:ext cx="8229600" cy="5686425"/>
          </a:xfrm>
        </p:spPr>
        <p:txBody>
          <a:bodyPr/>
          <a:lstStyle/>
          <a:p>
            <a:r>
              <a:rPr lang="ru-RU" sz="1800"/>
              <a:t>Первоначальная постановка на воинский учет граждан женского пола после получения ими военно-учетной специальности, а также лиц, получивших гражданство Российской Федерации, осуществляется военным комиссариатом в течение всего календарного года.</a:t>
            </a:r>
          </a:p>
          <a:p>
            <a:r>
              <a:rPr lang="ru-RU" sz="1800"/>
              <a:t>Комиссия по постановке граждан на воинский учет: военный комиссар района либо заместитель военного комиссара - председатель комиссии; специалист по профессиональному психологическому отбору; секретарь комиссии, врачи- специалисты.</a:t>
            </a:r>
          </a:p>
          <a:p>
            <a:r>
              <a:rPr lang="ru-RU" sz="1800"/>
              <a:t>Комиссия по постановке граждан на воинский учет обязана организовать медицинское освидетельствование граждан, определить их годность к военной службе по состоянию здоровья, провести мероприятия по профессиональному психологическому отбору граждан для определения их пригодности к подготовке по военно-учетным специальностям.</a:t>
            </a:r>
          </a:p>
          <a:p>
            <a:r>
              <a:rPr lang="ru-RU" sz="1800"/>
              <a:t>Председатель комиссии по постановке граждан на воинский учет или по его поручению секретарь комиссии обязан объявить гражданам решение комиссии и разъяснить их обязанности по воинскому учету. </a:t>
            </a:r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333375"/>
            <a:ext cx="7696200" cy="695325"/>
          </a:xfrm>
        </p:spPr>
        <p:txBody>
          <a:bodyPr/>
          <a:lstStyle/>
          <a:p>
            <a:r>
              <a:rPr lang="ru-RU"/>
              <a:t>Организация воинского учёта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1257300"/>
            <a:ext cx="7696200" cy="40386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/>
              <a:t>В военном комиссариате при первоначальной постановке гражданина на воинский учет, призыве на военную службу проводятся следующие мероприятия: </a:t>
            </a:r>
          </a:p>
          <a:p>
            <a:pPr>
              <a:lnSpc>
                <a:spcPct val="80000"/>
              </a:lnSpc>
            </a:pPr>
            <a:r>
              <a:rPr lang="ru-RU" sz="1600"/>
              <a:t>социально-психологическое изучение, которое предусматривает оценку условий воспитания и развития, военно-профессиональной направленности личности, моральных и волевых качеств, организаторских способностей и особенностей общения и поведения в коллективе, а также образовательной и профессиональной подготовленности; </a:t>
            </a:r>
          </a:p>
          <a:p>
            <a:pPr>
              <a:lnSpc>
                <a:spcPct val="80000"/>
              </a:lnSpc>
            </a:pPr>
            <a:r>
              <a:rPr lang="ru-RU" sz="1600"/>
              <a:t>тестирование по методикам профессионального психологического отбора для выявления лиц с неудовлетворительной нервно-психической устойчивостью, т.е. формируется «группа риска»; </a:t>
            </a:r>
          </a:p>
          <a:p>
            <a:pPr>
              <a:lnSpc>
                <a:spcPct val="80000"/>
              </a:lnSpc>
            </a:pPr>
            <a:r>
              <a:rPr lang="ru-RU" sz="1600"/>
              <a:t>по результатам тестирования составляются списки лиц, отнесенных к «группе риска», требующих особого внимания со стороны врача-психиатра; </a:t>
            </a:r>
          </a:p>
          <a:p>
            <a:pPr>
              <a:lnSpc>
                <a:spcPct val="80000"/>
              </a:lnSpc>
            </a:pPr>
            <a:r>
              <a:rPr lang="ru-RU" sz="1600"/>
              <a:t>психиатр изучает подготовленные материалы, поступившие из всех раннее перечисленных источников, личное дело призывника, проводит собеседование и обследование. При этом уточняются полученные данные, правильность понимания обследуемым выполненных испытательных заданий, ведется наблюдение за двигательными и поведенческими реакциям, проводится выборочное тестирование с использованием экспресс-тестов определение наличия наркотиков в моче по выявлению лиц, применявших или симулирующих прием наркотических веществ. </a:t>
            </a:r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 descr="http://www.nvart.wsnet.ru/~company/mv/20031001/3-2.jpg"/>
          <p:cNvPicPr>
            <a:picLocks noGrp="1" noChangeAspect="1" noChangeArrowheads="1"/>
          </p:cNvPicPr>
          <p:nvPr>
            <p:ph idx="1"/>
          </p:nvPr>
        </p:nvPicPr>
        <p:blipFill>
          <a:blip r:embed="rId2" r:link="rId3" cstate="print"/>
          <a:srcRect/>
          <a:stretch>
            <a:fillRect/>
          </a:stretch>
        </p:blipFill>
        <p:spPr>
          <a:xfrm>
            <a:off x="-252413" y="6350"/>
            <a:ext cx="9396413" cy="6846888"/>
          </a:xfrm>
          <a:noFill/>
          <a:ln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Граждане, подлежащие воинскому учету, обязаны: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1600"/>
              <a:t>состоять на воинском учете по месту жительства или месту временного пребывания в военном комиссариате, а в поселении или городском округе в органах местного самоуправления. </a:t>
            </a:r>
          </a:p>
          <a:p>
            <a:pPr>
              <a:lnSpc>
                <a:spcPct val="80000"/>
              </a:lnSpc>
            </a:pPr>
            <a:r>
              <a:rPr lang="ru-RU" sz="1600"/>
              <a:t>являться в установленные время и место по вызову (повестке) в военный комиссариат или иной орган, осуществляющий воинский учет, по месту жительства или месту временного пребывания, имея при себе военный билет или удостоверение гражданина, подлежащего призыву на военную службу, а также паспорт гражданина РФ и водительское удостоверение при наличии;</a:t>
            </a:r>
          </a:p>
          <a:p>
            <a:pPr>
              <a:lnSpc>
                <a:spcPct val="80000"/>
              </a:lnSpc>
            </a:pPr>
            <a:r>
              <a:rPr lang="ru-RU" sz="1600"/>
              <a:t>явиться при увольнении с военной службы в запас Вооруженных Сил РФ в 2-недельный срок со дня исключения из списков личного состава воинской части в военный комиссариат или иной орган, осуществляющий воинский учет;</a:t>
            </a:r>
          </a:p>
          <a:p>
            <a:pPr>
              <a:lnSpc>
                <a:spcPct val="80000"/>
              </a:lnSpc>
            </a:pPr>
            <a:r>
              <a:rPr lang="ru-RU" sz="1600"/>
              <a:t>сообщать в 2-недельный срок в военный комиссариат или иной орган, осуществляющий воинский учет, по месту жительства об изменении сведений о семейном положении, образовании, состоянии здоровья, месте работы или должности, месте жительства в пределах муниципального образования;</a:t>
            </a:r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476250"/>
            <a:ext cx="4038600" cy="60483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000"/>
              <a:t>сняться с воинского учета при переезде на новое место жительства или место временного пребывания (на срок более 3 месяцев), а также при выезде из РФ на срок более 6 месяцев и встать на воинский учет в 2-недельный срок по прибытии на новое место жительства, место временного пребывания или возвращении в РФ;</a:t>
            </a:r>
          </a:p>
          <a:p>
            <a:pPr>
              <a:lnSpc>
                <a:spcPct val="80000"/>
              </a:lnSpc>
            </a:pPr>
            <a:r>
              <a:rPr lang="ru-RU" sz="2000"/>
              <a:t>хранить военный билет, а также удостоверение гражданина, подлежащего призыву на военную службу. В случае утраты указанных документов в 2-недельный срок обратиться в военный комиссариат или иной орган, осуществляющий воинский учет, по месту жительства</a:t>
            </a:r>
            <a:r>
              <a:rPr lang="en-US" sz="2000"/>
              <a:t>;</a:t>
            </a:r>
            <a:endParaRPr lang="ru-RU" sz="2000"/>
          </a:p>
        </p:txBody>
      </p:sp>
      <p:pic>
        <p:nvPicPr>
          <p:cNvPr id="96260" name="Picture 4" descr="http://aer.sao.mos.ru/img/news/636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r:link="rId3" cstate="print"/>
          <a:srcRect/>
          <a:stretch>
            <a:fillRect/>
          </a:stretch>
        </p:blipFill>
        <p:spPr>
          <a:xfrm>
            <a:off x="4500563" y="1700213"/>
            <a:ext cx="4464050" cy="4681537"/>
          </a:xfrm>
          <a:noFill/>
          <a:ln>
            <a:solidFill>
              <a:srgbClr val="000000"/>
            </a:solidFill>
          </a:ln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тудия">
  <a:themeElements>
    <a:clrScheme name="Студия 1">
      <a:dk1>
        <a:srgbClr val="000000"/>
      </a:dk1>
      <a:lt1>
        <a:srgbClr val="FFFFFF"/>
      </a:lt1>
      <a:dk2>
        <a:srgbClr val="336666"/>
      </a:dk2>
      <a:lt2>
        <a:srgbClr val="CCCC99"/>
      </a:lt2>
      <a:accent1>
        <a:srgbClr val="97CDCC"/>
      </a:accent1>
      <a:accent2>
        <a:srgbClr val="D6E0E0"/>
      </a:accent2>
      <a:accent3>
        <a:srgbClr val="FFFFFF"/>
      </a:accent3>
      <a:accent4>
        <a:srgbClr val="000000"/>
      </a:accent4>
      <a:accent5>
        <a:srgbClr val="C9E3E2"/>
      </a:accent5>
      <a:accent6>
        <a:srgbClr val="C2CBCB"/>
      </a:accent6>
      <a:hlink>
        <a:srgbClr val="99CC00"/>
      </a:hlink>
      <a:folHlink>
        <a:srgbClr val="336666"/>
      </a:folHlink>
    </a:clrScheme>
    <a:fontScheme name="Студия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тудия 1">
        <a:dk1>
          <a:srgbClr val="000000"/>
        </a:dk1>
        <a:lt1>
          <a:srgbClr val="FFFFFF"/>
        </a:lt1>
        <a:dk2>
          <a:srgbClr val="336666"/>
        </a:dk2>
        <a:lt2>
          <a:srgbClr val="CCCC99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33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тудия 2">
        <a:dk1>
          <a:srgbClr val="000000"/>
        </a:dk1>
        <a:lt1>
          <a:srgbClr val="FFFFFF"/>
        </a:lt1>
        <a:dk2>
          <a:srgbClr val="3732A0"/>
        </a:dk2>
        <a:lt2>
          <a:srgbClr val="666699"/>
        </a:lt2>
        <a:accent1>
          <a:srgbClr val="CCCCFF"/>
        </a:accent1>
        <a:accent2>
          <a:srgbClr val="009999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8A8A"/>
        </a:accent6>
        <a:hlink>
          <a:srgbClr val="3366CC"/>
        </a:hlink>
        <a:folHlink>
          <a:srgbClr val="9094B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тудия 3">
        <a:dk1>
          <a:srgbClr val="000000"/>
        </a:dk1>
        <a:lt1>
          <a:srgbClr val="FFFFFF"/>
        </a:lt1>
        <a:dk2>
          <a:srgbClr val="CD0505"/>
        </a:dk2>
        <a:lt2>
          <a:srgbClr val="5F5F5F"/>
        </a:lt2>
        <a:accent1>
          <a:srgbClr val="D2D5DE"/>
        </a:accent1>
        <a:accent2>
          <a:srgbClr val="D55757"/>
        </a:accent2>
        <a:accent3>
          <a:srgbClr val="FFFFFF"/>
        </a:accent3>
        <a:accent4>
          <a:srgbClr val="000000"/>
        </a:accent4>
        <a:accent5>
          <a:srgbClr val="E5E7EC"/>
        </a:accent5>
        <a:accent6>
          <a:srgbClr val="C14E4E"/>
        </a:accent6>
        <a:hlink>
          <a:srgbClr val="F42D1E"/>
        </a:hlink>
        <a:folHlink>
          <a:srgbClr val="7C84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тудия 4">
        <a:dk1>
          <a:srgbClr val="000000"/>
        </a:dk1>
        <a:lt1>
          <a:srgbClr val="FFFFFF"/>
        </a:lt1>
        <a:dk2>
          <a:srgbClr val="551A07"/>
        </a:dk2>
        <a:lt2>
          <a:srgbClr val="CC3300"/>
        </a:lt2>
        <a:accent1>
          <a:srgbClr val="F4B400"/>
        </a:accent1>
        <a:accent2>
          <a:srgbClr val="993300"/>
        </a:accent2>
        <a:accent3>
          <a:srgbClr val="FFFFFF"/>
        </a:accent3>
        <a:accent4>
          <a:srgbClr val="000000"/>
        </a:accent4>
        <a:accent5>
          <a:srgbClr val="F8D6AA"/>
        </a:accent5>
        <a:accent6>
          <a:srgbClr val="8A2D00"/>
        </a:accent6>
        <a:hlink>
          <a:srgbClr val="FF33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тудия 5">
        <a:dk1>
          <a:srgbClr val="000000"/>
        </a:dk1>
        <a:lt1>
          <a:srgbClr val="FFFFFF"/>
        </a:lt1>
        <a:dk2>
          <a:srgbClr val="FF0000"/>
        </a:dk2>
        <a:lt2>
          <a:srgbClr val="FFCC00"/>
        </a:lt2>
        <a:accent1>
          <a:srgbClr val="66CC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008A00"/>
        </a:accent6>
        <a:hlink>
          <a:srgbClr val="FF3300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тудия 6">
        <a:dk1>
          <a:srgbClr val="666633"/>
        </a:dk1>
        <a:lt1>
          <a:srgbClr val="FFFFFF"/>
        </a:lt1>
        <a:dk2>
          <a:srgbClr val="000000"/>
        </a:dk2>
        <a:lt2>
          <a:srgbClr val="CC3300"/>
        </a:lt2>
        <a:accent1>
          <a:srgbClr val="8080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C0C0AA"/>
        </a:accent5>
        <a:accent6>
          <a:srgbClr val="E78A00"/>
        </a:accent6>
        <a:hlink>
          <a:srgbClr val="CC6600"/>
        </a:hlink>
        <a:folHlink>
          <a:srgbClr val="434B1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тудия 7">
        <a:dk1>
          <a:srgbClr val="766997"/>
        </a:dk1>
        <a:lt1>
          <a:srgbClr val="FFFFFF"/>
        </a:lt1>
        <a:dk2>
          <a:srgbClr val="530901"/>
        </a:dk2>
        <a:lt2>
          <a:srgbClr val="FFFFFF"/>
        </a:lt2>
        <a:accent1>
          <a:srgbClr val="FF3300"/>
        </a:accent1>
        <a:accent2>
          <a:srgbClr val="CC6600"/>
        </a:accent2>
        <a:accent3>
          <a:srgbClr val="B3AAAA"/>
        </a:accent3>
        <a:accent4>
          <a:srgbClr val="DADADA"/>
        </a:accent4>
        <a:accent5>
          <a:srgbClr val="FFADAA"/>
        </a:accent5>
        <a:accent6>
          <a:srgbClr val="B95C00"/>
        </a:accent6>
        <a:hlink>
          <a:srgbClr val="FF9900"/>
        </a:hlink>
        <a:folHlink>
          <a:srgbClr val="99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тудия 8">
        <a:dk1>
          <a:srgbClr val="666699"/>
        </a:dk1>
        <a:lt1>
          <a:srgbClr val="FFFFFF"/>
        </a:lt1>
        <a:dk2>
          <a:srgbClr val="4C004C"/>
        </a:dk2>
        <a:lt2>
          <a:srgbClr val="FFFFFF"/>
        </a:lt2>
        <a:accent1>
          <a:srgbClr val="0099CC"/>
        </a:accent1>
        <a:accent2>
          <a:srgbClr val="993366"/>
        </a:accent2>
        <a:accent3>
          <a:srgbClr val="B2AAB2"/>
        </a:accent3>
        <a:accent4>
          <a:srgbClr val="DADADA"/>
        </a:accent4>
        <a:accent5>
          <a:srgbClr val="AACAE2"/>
        </a:accent5>
        <a:accent6>
          <a:srgbClr val="8A2D5C"/>
        </a:accent6>
        <a:hlink>
          <a:srgbClr val="99CC00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тудия 9">
        <a:dk1>
          <a:srgbClr val="565682"/>
        </a:dk1>
        <a:lt1>
          <a:srgbClr val="FFFFFF"/>
        </a:lt1>
        <a:dk2>
          <a:srgbClr val="1E1551"/>
        </a:dk2>
        <a:lt2>
          <a:srgbClr val="CCFFFF"/>
        </a:lt2>
        <a:accent1>
          <a:srgbClr val="33CCCC"/>
        </a:accent1>
        <a:accent2>
          <a:srgbClr val="009999"/>
        </a:accent2>
        <a:accent3>
          <a:srgbClr val="ABAAB3"/>
        </a:accent3>
        <a:accent4>
          <a:srgbClr val="DADADA"/>
        </a:accent4>
        <a:accent5>
          <a:srgbClr val="ADE2E2"/>
        </a:accent5>
        <a:accent6>
          <a:srgbClr val="008A8A"/>
        </a:accent6>
        <a:hlink>
          <a:srgbClr val="FF9900"/>
        </a:hlink>
        <a:folHlink>
          <a:srgbClr val="00598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тудия 10">
        <a:dk1>
          <a:srgbClr val="CCCC99"/>
        </a:dk1>
        <a:lt1>
          <a:srgbClr val="FFFFFF"/>
        </a:lt1>
        <a:dk2>
          <a:srgbClr val="2E5D5C"/>
        </a:dk2>
        <a:lt2>
          <a:srgbClr val="FFFFFF"/>
        </a:lt2>
        <a:accent1>
          <a:srgbClr val="0099CC"/>
        </a:accent1>
        <a:accent2>
          <a:srgbClr val="D6E0E0"/>
        </a:accent2>
        <a:accent3>
          <a:srgbClr val="ADB6B5"/>
        </a:accent3>
        <a:accent4>
          <a:srgbClr val="DADADA"/>
        </a:accent4>
        <a:accent5>
          <a:srgbClr val="AACAE2"/>
        </a:accent5>
        <a:accent6>
          <a:srgbClr val="C2CBCB"/>
        </a:accent6>
        <a:hlink>
          <a:srgbClr val="CCCC99"/>
        </a:hlink>
        <a:folHlink>
          <a:srgbClr val="428A8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Studio</Template>
  <TotalTime>184</TotalTime>
  <Words>1168</Words>
  <Application>Microsoft Office PowerPoint</Application>
  <PresentationFormat>Экран (4:3)</PresentationFormat>
  <Paragraphs>44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Студия</vt:lpstr>
      <vt:lpstr>Постановка и организация воинского учёта</vt:lpstr>
      <vt:lpstr>Воинский учет</vt:lpstr>
      <vt:lpstr>Воинский учет подразделяется на общий и специальный.</vt:lpstr>
      <vt:lpstr>Нормативные акты о первичном воинском учете</vt:lpstr>
      <vt:lpstr>Слайд 5</vt:lpstr>
      <vt:lpstr>Организация воинского учёта</vt:lpstr>
      <vt:lpstr>Слайд 7</vt:lpstr>
      <vt:lpstr>Граждане, подлежащие воинскому учету, обязаны:</vt:lpstr>
      <vt:lpstr>Слайд 9</vt:lpstr>
      <vt:lpstr>Определение годности гражданина к воинской службе:</vt:lpstr>
      <vt:lpstr>Слайд 11</vt:lpstr>
      <vt:lpstr>Вывод.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Постановка и организация воинского учёта</dc:title>
  <dc:creator>Дом</dc:creator>
  <cp:lastModifiedBy>Николай</cp:lastModifiedBy>
  <cp:revision>24</cp:revision>
  <dcterms:created xsi:type="dcterms:W3CDTF">2008-04-19T21:00:40Z</dcterms:created>
  <dcterms:modified xsi:type="dcterms:W3CDTF">2012-06-29T12:16:00Z</dcterms:modified>
</cp:coreProperties>
</file>