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7" r:id="rId7"/>
    <p:sldId id="270" r:id="rId8"/>
    <p:sldId id="268" r:id="rId9"/>
    <p:sldId id="269" r:id="rId10"/>
    <p:sldId id="274" r:id="rId11"/>
    <p:sldId id="272" r:id="rId12"/>
    <p:sldId id="256" r:id="rId13"/>
    <p:sldId id="271" r:id="rId14"/>
    <p:sldId id="263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872538" cy="6858000"/>
            <a:chOff x="0" y="0"/>
            <a:chExt cx="5589" cy="4320"/>
          </a:xfrm>
        </p:grpSpPr>
        <p:sp>
          <p:nvSpPr>
            <p:cNvPr id="5123" name="Rectangle 3" descr="Stationery"/>
            <p:cNvSpPr>
              <a:spLocks noChangeArrowheads="1"/>
            </p:cNvSpPr>
            <p:nvPr/>
          </p:nvSpPr>
          <p:spPr bwMode="white">
            <a:xfrm>
              <a:off x="336" y="150"/>
              <a:ext cx="5253" cy="4026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124" name="Picture 4" descr="minispir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ltGray">
            <a:xfrm>
              <a:off x="0" y="0"/>
              <a:ext cx="670" cy="4320"/>
            </a:xfrm>
            <a:prstGeom prst="rect">
              <a:avLst/>
            </a:prstGeom>
            <a:noFill/>
          </p:spPr>
        </p:pic>
      </p:grpSp>
      <p:sp>
        <p:nvSpPr>
          <p:cNvPr id="51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62025" y="1925638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647825" y="3738563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962025" y="6100763"/>
            <a:ext cx="1905000" cy="457200"/>
          </a:xfrm>
        </p:spPr>
        <p:txBody>
          <a:bodyPr/>
          <a:lstStyle>
            <a:lvl1pPr>
              <a:defRPr>
                <a:solidFill>
                  <a:srgbClr val="A08366"/>
                </a:solidFill>
              </a:defRPr>
            </a:lvl1pPr>
          </a:lstStyle>
          <a:p>
            <a:fld id="{C76BB03A-B429-423C-8C10-F90755E74D59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400425" y="6100763"/>
            <a:ext cx="2895600" cy="457200"/>
          </a:xfrm>
        </p:spPr>
        <p:txBody>
          <a:bodyPr/>
          <a:lstStyle>
            <a:lvl1pPr>
              <a:defRPr>
                <a:solidFill>
                  <a:srgbClr val="A08366"/>
                </a:solidFill>
              </a:defRPr>
            </a:lvl1pPr>
          </a:lstStyle>
          <a:p>
            <a:endParaRPr lang="ru-RU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29425" y="6100763"/>
            <a:ext cx="1905000" cy="457200"/>
          </a:xfrm>
        </p:spPr>
        <p:txBody>
          <a:bodyPr/>
          <a:lstStyle>
            <a:lvl1pPr>
              <a:defRPr>
                <a:solidFill>
                  <a:srgbClr val="A08366"/>
                </a:solidFill>
              </a:defRPr>
            </a:lvl1pPr>
          </a:lstStyle>
          <a:p>
            <a:fld id="{69F72FEE-EDFA-45E0-B775-231ECE189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6BB03A-B429-423C-8C10-F90755E74D59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2FEE-EDFA-45E0-B775-231ECE189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4572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6BB03A-B429-423C-8C10-F90755E74D59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2FEE-EDFA-45E0-B775-231ECE189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6BB03A-B429-423C-8C10-F90755E74D59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2FEE-EDFA-45E0-B775-231ECE189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6BB03A-B429-423C-8C10-F90755E74D59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2FEE-EDFA-45E0-B775-231ECE189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906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6BB03A-B429-423C-8C10-F90755E74D59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2FEE-EDFA-45E0-B775-231ECE189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6BB03A-B429-423C-8C10-F90755E74D59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2FEE-EDFA-45E0-B775-231ECE189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6BB03A-B429-423C-8C10-F90755E74D59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2FEE-EDFA-45E0-B775-231ECE189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6BB03A-B429-423C-8C10-F90755E74D59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2FEE-EDFA-45E0-B775-231ECE189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6BB03A-B429-423C-8C10-F90755E74D59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2FEE-EDFA-45E0-B775-231ECE189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6BB03A-B429-423C-8C10-F90755E74D59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2FEE-EDFA-45E0-B775-231ECE189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8C735A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872538" cy="6858000"/>
            <a:chOff x="0" y="0"/>
            <a:chExt cx="5589" cy="4320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ltGray">
            <a:xfrm>
              <a:off x="336" y="150"/>
              <a:ext cx="5253" cy="40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100" name="Picture 4" descr="minispir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ltGray">
            <a:xfrm>
              <a:off x="0" y="0"/>
              <a:ext cx="670" cy="4320"/>
            </a:xfrm>
            <a:prstGeom prst="rect">
              <a:avLst/>
            </a:prstGeom>
            <a:noFill/>
          </p:spPr>
        </p:pic>
        <p:sp>
          <p:nvSpPr>
            <p:cNvPr id="4101" name="Line 5"/>
            <p:cNvSpPr>
              <a:spLocks noChangeShapeType="1"/>
            </p:cNvSpPr>
            <p:nvPr/>
          </p:nvSpPr>
          <p:spPr bwMode="ltGray">
            <a:xfrm>
              <a:off x="640" y="1008"/>
              <a:ext cx="4880" cy="0"/>
            </a:xfrm>
            <a:prstGeom prst="line">
              <a:avLst/>
            </a:prstGeom>
            <a:noFill/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0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8288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solidFill>
                  <a:schemeClr val="bg2"/>
                </a:solidFill>
              </a:defRPr>
            </a:lvl1pPr>
          </a:lstStyle>
          <a:p>
            <a:fld id="{C76BB03A-B429-423C-8C10-F90755E74D59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0960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solidFill>
                  <a:schemeClr val="bg2"/>
                </a:solidFill>
              </a:defRPr>
            </a:lvl1pPr>
          </a:lstStyle>
          <a:p>
            <a:fld id="{69F72FEE-EDFA-45E0-B775-231ECE189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pull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Monotype Sorts" pitchFamily="2" charset="2"/>
        <a:buChar char="4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nashavlast.ru/article_description/107/1070.html" TargetMode="External"/><Relationship Id="rId2" Type="http://schemas.openxmlformats.org/officeDocument/2006/relationships/hyperlink" Target="http://rugrad.eu/communication/blogs/Paralipomenon/1598/?commentId=18855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clubs.ya.ru/4611686018427406302/replies.xml?item_no=13720" TargetMode="External"/><Relationship Id="rId5" Type="http://schemas.openxmlformats.org/officeDocument/2006/relationships/hyperlink" Target="http://andrey-dol.spb.ru/golovolomki/litso_saksafon.shtml" TargetMode="External"/><Relationship Id="rId4" Type="http://schemas.openxmlformats.org/officeDocument/2006/relationships/hyperlink" Target="http://medicinkoff.ru/page/76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00100" y="1643050"/>
            <a:ext cx="7772400" cy="2571768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itchFamily="34" charset="0"/>
                <a:cs typeface="Arial" pitchFamily="34" charset="0"/>
              </a:rPr>
              <a:t>Вклад отечественных ученых в разработку учения о высшей нервной деятельности</a:t>
            </a:r>
            <a:br>
              <a:rPr lang="ru-RU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itchFamily="34" charset="0"/>
                <a:cs typeface="Arial" pitchFamily="34" charset="0"/>
              </a:rPr>
            </a:br>
            <a:endParaRPr lang="ru-RU" b="1" dirty="0">
              <a:ln w="1905"/>
              <a:solidFill>
                <a:schemeClr val="accent6">
                  <a:lumMod val="7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Franklin Gothic Medium Cond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5786446" y="5429264"/>
            <a:ext cx="3000364" cy="11429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Автор Медведева С.И.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учитель биологии</a:t>
            </a:r>
            <a:r>
              <a:rPr kumimoji="0" lang="ru-RU" sz="1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высшей категории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МОУ СОШ № 3 г.Ельни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Смоленской области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57224" y="571480"/>
            <a:ext cx="79907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Торможение условного рефлекса</a:t>
            </a:r>
            <a:endParaRPr lang="ru-RU" sz="36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1428736"/>
            <a:ext cx="7715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Arial Narrow" pitchFamily="34" charset="0"/>
                <a:cs typeface="Arial" pitchFamily="34" charset="0"/>
              </a:rPr>
              <a:t>   Если собаку, у которой выработан пищевой условный рефлекс на лампочку, не подкармливать после включения света, то через некоторое время она перестанет давать пищевую условно-рефлекторную реакцию на свет - произойдет угасание условного рефлекса. </a:t>
            </a:r>
            <a:endParaRPr lang="ru-RU" sz="2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3500438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Arial Narrow" pitchFamily="34" charset="0"/>
                <a:cs typeface="Arial" pitchFamily="34" charset="0"/>
              </a:rPr>
              <a:t>   Угасание условных рефлексов – биологически важное приспособление. Благодаря нему организм перестает напрасно тратить энергию – реагировать на сигнал, утративший свое значение. </a:t>
            </a:r>
            <a:endParaRPr lang="ru-RU" sz="2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1538" y="5143512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Arial Narrow" pitchFamily="34" charset="0"/>
              </a:rPr>
              <a:t>   Без торможения было бы невозможно организму приспосабливаться к изменяющимся условиям окружающей среды.</a:t>
            </a:r>
            <a:endParaRPr lang="ru-RU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28794" y="642918"/>
            <a:ext cx="62054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Закон взаимной индукции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500174"/>
            <a:ext cx="7429552" cy="1214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 Очаг возбуждения «наводит» на соседние или конкурирующие с ним участки процесс торможения.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02" y="6143644"/>
            <a:ext cx="3791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Двойственные изображения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12" name="Picture 8" descr="http://www.123mycodes.com/optical-illusions/5.gif"/>
          <p:cNvPicPr>
            <a:picLocks noChangeAspect="1" noChangeArrowheads="1"/>
          </p:cNvPicPr>
          <p:nvPr/>
        </p:nvPicPr>
        <p:blipFill>
          <a:blip r:embed="rId2"/>
          <a:srcRect l="3233" t="2435" r="9482" b="2597"/>
          <a:stretch>
            <a:fillRect/>
          </a:stretch>
        </p:blipFill>
        <p:spPr bwMode="auto">
          <a:xfrm>
            <a:off x="6500826" y="3000372"/>
            <a:ext cx="2027740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4414" y="3000372"/>
            <a:ext cx="2286016" cy="2977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00496" y="3000372"/>
            <a:ext cx="2071702" cy="2924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00166" y="357166"/>
            <a:ext cx="66545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Разные формы торможения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214422"/>
            <a:ext cx="7429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 Narrow" pitchFamily="34" charset="0"/>
                <a:cs typeface="Arial" pitchFamily="34" charset="0"/>
              </a:rPr>
              <a:t>  И. М. Сеченов открыл </a:t>
            </a:r>
            <a:r>
              <a:rPr lang="ru-RU" b="1" u="sng" dirty="0" smtClean="0">
                <a:latin typeface="Arial Narrow" pitchFamily="34" charset="0"/>
                <a:cs typeface="Arial" pitchFamily="34" charset="0"/>
              </a:rPr>
              <a:t>центральное торможение</a:t>
            </a:r>
            <a:r>
              <a:rPr lang="ru-RU" b="1" dirty="0" smtClean="0">
                <a:latin typeface="Arial Narrow" pitchFamily="34" charset="0"/>
                <a:cs typeface="Arial" pitchFamily="34" charset="0"/>
              </a:rPr>
              <a:t>. </a:t>
            </a:r>
          </a:p>
          <a:p>
            <a:pPr algn="just"/>
            <a:endParaRPr lang="ru-RU" b="1" dirty="0" smtClean="0">
              <a:latin typeface="Arial Narrow" pitchFamily="34" charset="0"/>
              <a:cs typeface="Arial" pitchFamily="34" charset="0"/>
            </a:endParaRPr>
          </a:p>
          <a:p>
            <a:pPr algn="just"/>
            <a:r>
              <a:rPr lang="ru-RU" b="1" dirty="0" smtClean="0">
                <a:latin typeface="Arial Narrow" pitchFamily="34" charset="0"/>
                <a:cs typeface="Arial" pitchFamily="34" charset="0"/>
              </a:rPr>
              <a:t>  И. П. Павлов выяснил, как взаимодействуют между собой процессы возбуждения и торможения. </a:t>
            </a:r>
          </a:p>
          <a:p>
            <a:pPr algn="just"/>
            <a:r>
              <a:rPr lang="ru-RU" b="1" dirty="0" smtClean="0">
                <a:latin typeface="Arial Narrow" pitchFamily="34" charset="0"/>
                <a:cs typeface="Arial" pitchFamily="34" charset="0"/>
              </a:rPr>
              <a:t>  Он показал, что бывает </a:t>
            </a:r>
            <a:r>
              <a:rPr lang="ru-RU" b="1" u="sng" dirty="0" smtClean="0">
                <a:latin typeface="Arial Narrow" pitchFamily="34" charset="0"/>
                <a:cs typeface="Arial" pitchFamily="34" charset="0"/>
              </a:rPr>
              <a:t>торможение врожденное</a:t>
            </a:r>
            <a:r>
              <a:rPr lang="ru-RU" b="1" dirty="0" smtClean="0">
                <a:latin typeface="Arial Narrow" pitchFamily="34" charset="0"/>
                <a:cs typeface="Arial" pitchFamily="34" charset="0"/>
              </a:rPr>
              <a:t>  и </a:t>
            </a:r>
            <a:r>
              <a:rPr lang="ru-RU" b="1" u="sng" dirty="0" smtClean="0">
                <a:latin typeface="Arial Narrow" pitchFamily="34" charset="0"/>
                <a:cs typeface="Arial" pitchFamily="34" charset="0"/>
              </a:rPr>
              <a:t>торможение условное</a:t>
            </a:r>
            <a:r>
              <a:rPr lang="ru-RU" b="1" dirty="0" smtClean="0">
                <a:latin typeface="Arial Narrow" pitchFamily="34" charset="0"/>
                <a:cs typeface="Arial" pitchFamily="34" charset="0"/>
              </a:rPr>
              <a:t>, приобретаемое в процессе жизни.</a:t>
            </a:r>
            <a:endParaRPr lang="ru-RU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3071810"/>
            <a:ext cx="764386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  К </a:t>
            </a: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врожденному торможению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относится внешнее торможение. Появление любого другого, более сильного раздражителя вызывает новый рефлекс в организме, а прежний прекращает свою деятельность по закону взаимной индукции. </a:t>
            </a:r>
          </a:p>
          <a:p>
            <a:pPr algn="just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 С помощью внешнего торможения автоматически прерывается действие, которое совершалось раньше, и дается простор для функционирования новых рефлексов или других видов деятельности.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5429264"/>
            <a:ext cx="75724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 К </a:t>
            </a: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приобретенному торможению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относится внутреннее торможение, наступающее при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неподкреплении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условного рефлекса, например при его угасании. 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71802" y="428604"/>
            <a:ext cx="29990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Доминанта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1571612"/>
            <a:ext cx="41434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Arial Narrow" pitchFamily="34" charset="0"/>
                <a:cs typeface="Arial" pitchFamily="34" charset="0"/>
              </a:rPr>
              <a:t>    Поведение определяется жизненными потребностями. При усилении потребности возникает временно господствующий в центральной нервной системе очаг возбуждения, нацеленный на удовлетворение именно этой потребности. </a:t>
            </a:r>
          </a:p>
          <a:p>
            <a:pPr algn="just"/>
            <a:r>
              <a:rPr lang="ru-RU" sz="2000" b="1" dirty="0" smtClean="0">
                <a:latin typeface="Arial Narrow" pitchFamily="34" charset="0"/>
                <a:cs typeface="Arial" pitchFamily="34" charset="0"/>
              </a:rPr>
              <a:t>  </a:t>
            </a:r>
            <a:endParaRPr lang="ru-RU" sz="20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00562" y="4429132"/>
            <a:ext cx="41434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402000"/>
                </a:solidFill>
                <a:latin typeface="Arial Narrow" pitchFamily="34" charset="0"/>
                <a:cs typeface="Arial" pitchFamily="34" charset="0"/>
              </a:rPr>
              <a:t>    Российский физиолог А.А.Ухтомский назвал такой механизм временного господства возбуждения доминантой.</a:t>
            </a:r>
            <a:endParaRPr lang="ru-RU" sz="2000" dirty="0">
              <a:latin typeface="Arial Narrow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285852" y="1428735"/>
            <a:ext cx="2857520" cy="4902964"/>
            <a:chOff x="1285852" y="1428735"/>
            <a:chExt cx="2857520" cy="490296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85852" y="1428735"/>
              <a:ext cx="2857520" cy="405767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9" name="Прямоугольник 8"/>
            <p:cNvSpPr/>
            <p:nvPr/>
          </p:nvSpPr>
          <p:spPr>
            <a:xfrm>
              <a:off x="1500166" y="5500702"/>
              <a:ext cx="2286000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402000"/>
                  </a:solidFill>
                  <a:latin typeface="Arial" pitchFamily="34" charset="0"/>
                  <a:cs typeface="Arial" pitchFamily="34" charset="0"/>
                </a:rPr>
                <a:t>Алексей Алексеевич Ухтомский </a:t>
              </a:r>
            </a:p>
            <a:p>
              <a:pPr algn="ctr"/>
              <a:r>
                <a:rPr lang="ru-RU" sz="1600" b="1" dirty="0" smtClean="0">
                  <a:solidFill>
                    <a:srgbClr val="402000"/>
                  </a:solidFill>
                  <a:latin typeface="Arial" pitchFamily="34" charset="0"/>
                  <a:cs typeface="Arial" pitchFamily="34" charset="0"/>
                </a:rPr>
                <a:t>(1875—1942)</a:t>
              </a:r>
              <a:endParaRPr lang="ru-RU" sz="1600" dirty="0"/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642918"/>
            <a:ext cx="792961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Доминантный очаг отличается рядом особенностей: </a:t>
            </a: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1 - он способен затормозить все конкурирующие очаги возбуждения. </a:t>
            </a:r>
          </a:p>
          <a:p>
            <a:pPr algn="just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2 - достаточен любой стимул, чтобы животное, находящееся в состоянии пищевой доминанты, реагировало на любое раздражение слюноотделением и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пищедобывающей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 деятельностью.</a:t>
            </a:r>
          </a:p>
          <a:p>
            <a:pPr algn="just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    Именно доминанта позволяет замкнуть временную связь в коре большого мозга между нейтральным и жизненно важным событиями.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</a:b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1000100" y="3643314"/>
            <a:ext cx="4391557" cy="2877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786446" y="4000504"/>
            <a:ext cx="2857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BA2D2D">
                    <a:lumMod val="50000"/>
                  </a:srgbClr>
                </a:solidFill>
                <a:latin typeface="Arial Narrow" pitchFamily="34" charset="0"/>
                <a:cs typeface="Arial" pitchFamily="34" charset="0"/>
              </a:rPr>
              <a:t>   С явлением доминанты связаны иллюзии установки: мы, как правило, не замечаем то, что не ожидаем увидеть.</a:t>
            </a:r>
            <a:br>
              <a:rPr lang="ru-RU" sz="2000" b="1" dirty="0" smtClean="0">
                <a:solidFill>
                  <a:srgbClr val="BA2D2D">
                    <a:lumMod val="50000"/>
                  </a:srgbClr>
                </a:solidFill>
                <a:latin typeface="Arial Narrow" pitchFamily="34" charset="0"/>
                <a:cs typeface="Arial" pitchFamily="34" charset="0"/>
              </a:rPr>
            </a:b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85918" y="428604"/>
            <a:ext cx="60780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Источники материалов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1500174"/>
            <a:ext cx="778674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http://school.xvatit.com/index.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hlinkClick r:id="rId2"/>
              </a:rPr>
              <a:t>http://rugrad.eu/communication/blogs/Paralipomenon/1598/?commentId=18855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hlinkClick r:id="rId3"/>
              </a:rPr>
              <a:t>http://nashavlast.ru/article_description/107/1070.html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hlinkClick r:id="rId4"/>
              </a:rPr>
              <a:t>http://medicinkoff.ru/page/76/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hlinkClick r:id="rId5"/>
              </a:rPr>
              <a:t>http://andrey-dol.spb.ru/golovolomki/litso_saksafon.shtml</a:t>
            </a:r>
            <a:r>
              <a:rPr lang="ru-RU" dirty="0" smtClean="0"/>
              <a:t> 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hlinkClick r:id="rId6"/>
              </a:rPr>
              <a:t>http://clubs.ya.ru/4611686018427406302/replies.xml?item_no=13720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http://www.kcnlp.com.ua/illusions/2D/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http://biology.ru/course/content/scientist/uhtonsky.html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1714488"/>
            <a:ext cx="68580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      Под высшей нервной деятельностью понимают те функции мозга, которые связаны с внутренним миром человека, его психикой.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428604"/>
            <a:ext cx="7929618" cy="1214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Изучение высшей нервной деятельности в России связано прежде всего с именами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двух великих ученых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5429256" y="1857364"/>
            <a:ext cx="2613153" cy="4638106"/>
            <a:chOff x="5429256" y="1857364"/>
            <a:chExt cx="2613153" cy="4638106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 cstate="email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5429256" y="1857364"/>
              <a:ext cx="2613153" cy="371477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Прямоугольник 5"/>
            <p:cNvSpPr/>
            <p:nvPr/>
          </p:nvSpPr>
          <p:spPr>
            <a:xfrm>
              <a:off x="5715008" y="5572140"/>
              <a:ext cx="2286000" cy="9233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Иван Петрович Павлов </a:t>
              </a:r>
            </a:p>
            <a:p>
              <a:pPr algn="ctr"/>
              <a:r>
                <a:rPr lang="ru-RU" b="1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(</a:t>
              </a:r>
              <a:r>
                <a:rPr lang="ru-RU" b="1" dirty="0">
                  <a:solidFill>
                    <a:schemeClr val="tx1">
                      <a:lumMod val="90000"/>
                      <a:lumOff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1849—1936).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285852" y="1857364"/>
            <a:ext cx="2714644" cy="4638106"/>
            <a:chOff x="1285852" y="1857364"/>
            <a:chExt cx="2714644" cy="463810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428728" y="5572140"/>
              <a:ext cx="2286000" cy="9233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Иван Михайлович Сеченов </a:t>
              </a:r>
            </a:p>
            <a:p>
              <a:pPr algn="ctr"/>
              <a:r>
                <a:rPr lang="ru-RU" b="1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(1829— 1905) </a:t>
              </a:r>
              <a:endParaRPr lang="ru-RU" b="1" dirty="0">
                <a:solidFill>
                  <a:schemeClr val="tx1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3">
              <a:lum bright="-10000"/>
            </a:blip>
            <a:srcRect/>
            <a:stretch>
              <a:fillRect/>
            </a:stretch>
          </p:blipFill>
          <p:spPr bwMode="auto">
            <a:xfrm>
              <a:off x="1285852" y="1857364"/>
              <a:ext cx="2714644" cy="365572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4876" y="785794"/>
            <a:ext cx="37147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     Заслуга И. М. Сеченова состоит в том, что он доказал, что головной мозг может как усиливать рефлексы спинного мозга, так и затормаживать их.</a:t>
            </a:r>
          </a:p>
          <a:p>
            <a:pPr algn="just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 </a:t>
            </a:r>
          </a:p>
          <a:p>
            <a:pPr algn="just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      Именно открытие центрального торможения принесло И. М. Сеченову славу и мировое признание. </a:t>
            </a:r>
          </a:p>
          <a:p>
            <a:pPr algn="just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 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500166" y="714356"/>
            <a:ext cx="2758497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071538" y="4714884"/>
            <a:ext cx="764386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    Он показал, что высшие отделы нервной системы способны регулировать работу нижерасположенных отделов. Этим была доказана многоуровневая организация работы мозга. Чем выше расположен отдел мозга, тем более сложные функции он выполняет.</a:t>
            </a:r>
            <a:endParaRPr lang="ru-RU" sz="22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email">
            <a:lum bright="-10000"/>
          </a:blip>
          <a:srcRect/>
          <a:stretch>
            <a:fillRect/>
          </a:stretch>
        </p:blipFill>
        <p:spPr bwMode="auto">
          <a:xfrm>
            <a:off x="1071538" y="500042"/>
            <a:ext cx="2548119" cy="3622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929058" y="785794"/>
            <a:ext cx="4786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" pitchFamily="34" charset="0"/>
                <a:cs typeface="Arial" pitchFamily="34" charset="0"/>
              </a:rPr>
              <a:t>  И. П. Павлов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продолжил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исследование и установил, что все рефлексы могут быть разделены на две большие группы.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4357694"/>
            <a:ext cx="764386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   Образование условных рефлексов И. П. Павлов связывал с работой коры полушарий большого мозга. Они возникают при обязательном условии сочетания какого-либо раздражения, даже незначительного, с жизненно важными раздражениями (например, пищей, болью, опасностью) и становятся их сигналами. </a:t>
            </a:r>
            <a:endParaRPr lang="ru-RU" sz="22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9256" y="2143116"/>
            <a:ext cx="1338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Franklin Gothic Medium Cond" pitchFamily="34" charset="0"/>
                <a:cs typeface="Arial" pitchFamily="34" charset="0"/>
              </a:rPr>
              <a:t>Рефлексы</a:t>
            </a:r>
            <a:endParaRPr lang="ru-RU" sz="2400" b="1" dirty="0">
              <a:latin typeface="Franklin Gothic Medium Cond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3214686"/>
            <a:ext cx="16726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  <a:cs typeface="Arial" pitchFamily="34" charset="0"/>
              </a:rPr>
              <a:t>врожденные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7620" y="3571876"/>
            <a:ext cx="18502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  <a:cs typeface="Arial" pitchFamily="34" charset="0"/>
              </a:rPr>
              <a:t>(безусловные)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58016" y="3571876"/>
            <a:ext cx="14448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  <a:cs typeface="Arial" pitchFamily="34" charset="0"/>
              </a:rPr>
              <a:t>(условные)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43702" y="3214686"/>
            <a:ext cx="20325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  <a:cs typeface="Arial" pitchFamily="34" charset="0"/>
              </a:rPr>
              <a:t>приобретенные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itchFamily="34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 bwMode="auto">
          <a:xfrm rot="10800000" flipV="1">
            <a:off x="4786314" y="2643182"/>
            <a:ext cx="857256" cy="50006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Прямая со стрелкой 14"/>
          <p:cNvCxnSpPr/>
          <p:nvPr/>
        </p:nvCxnSpPr>
        <p:spPr bwMode="auto">
          <a:xfrm>
            <a:off x="6572264" y="2643182"/>
            <a:ext cx="928694" cy="4286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429256" y="1928802"/>
            <a:ext cx="32147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  Собака видит включенную лампочку, но никак не реагирует на нее.</a:t>
            </a:r>
          </a:p>
          <a:p>
            <a:pPr algn="just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   Рефлекса нет.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642918"/>
            <a:ext cx="75790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Выработка условного рефлекса</a:t>
            </a:r>
            <a:endParaRPr lang="ru-RU" sz="36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357290" y="1500174"/>
            <a:ext cx="3799560" cy="4760087"/>
            <a:chOff x="1071538" y="1500174"/>
            <a:chExt cx="3799560" cy="4760087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142976" y="5429264"/>
              <a:ext cx="371477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6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2 – Зрительный центр в коре </a:t>
              </a:r>
            </a:p>
            <a:p>
              <a:pPr algn="just"/>
              <a:r>
                <a:rPr lang="ru-RU" sz="16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головного мозга, </a:t>
              </a:r>
            </a:p>
            <a:p>
              <a:pPr algn="just"/>
              <a:r>
                <a:rPr lang="ru-RU" sz="1600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4 – Слюнная железа.</a:t>
              </a:r>
              <a:endParaRPr lang="ru-RU" sz="16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1071538" y="1500174"/>
              <a:ext cx="3799560" cy="3929090"/>
              <a:chOff x="1214414" y="1643050"/>
              <a:chExt cx="3799560" cy="3929090"/>
            </a:xfrm>
          </p:grpSpPr>
          <p:pic>
            <p:nvPicPr>
              <p:cNvPr id="8194" name="Picture 2"/>
              <p:cNvPicPr>
                <a:picLocks noChangeAspect="1" noChangeArrowheads="1"/>
              </p:cNvPicPr>
              <p:nvPr/>
            </p:nvPicPr>
            <p:blipFill>
              <a:blip r:embed="rId2">
                <a:lum bright="-10000" contrast="20000"/>
              </a:blip>
              <a:srcRect/>
              <a:stretch>
                <a:fillRect/>
              </a:stretch>
            </p:blipFill>
            <p:spPr bwMode="auto">
              <a:xfrm>
                <a:off x="1214414" y="1643050"/>
                <a:ext cx="3799560" cy="392909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1214414" y="1643050"/>
                <a:ext cx="41549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/>
                    </a:solidFill>
                  </a:rPr>
                  <a:t>1.</a:t>
                </a:r>
                <a:endParaRPr lang="ru-RU" sz="2400" b="1" dirty="0">
                  <a:solidFill>
                    <a:schemeClr val="accent4"/>
                  </a:solidFill>
                </a:endParaRPr>
              </a:p>
            </p:txBody>
          </p:sp>
        </p:grp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628" y="1000108"/>
            <a:ext cx="37147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  Перед собакой поставили миску, полную едой. Собака начинает есть. </a:t>
            </a:r>
          </a:p>
          <a:p>
            <a:pPr algn="just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  Включается безусловный рефлекс. От обонятельных рецепторов собаки в мозг поступает сигнал – из подкорки в кору головного мозга и обратно, а затем в слюнные железы собаки. Начинает выделяться слюна.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857224" y="785794"/>
            <a:ext cx="4214842" cy="5681157"/>
            <a:chOff x="857224" y="785794"/>
            <a:chExt cx="4214842" cy="5681157"/>
          </a:xfrm>
          <a:effectLst/>
        </p:grpSpPr>
        <p:grpSp>
          <p:nvGrpSpPr>
            <p:cNvPr id="9" name="Группа 8"/>
            <p:cNvGrpSpPr/>
            <p:nvPr/>
          </p:nvGrpSpPr>
          <p:grpSpPr>
            <a:xfrm>
              <a:off x="857224" y="785794"/>
              <a:ext cx="4214842" cy="5681157"/>
              <a:chOff x="1000100" y="785794"/>
              <a:chExt cx="4214842" cy="5681157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1000100" y="5143512"/>
                <a:ext cx="4214842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1 – Центр слюноотделения </a:t>
                </a:r>
              </a:p>
              <a:p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в подкорке, </a:t>
                </a:r>
              </a:p>
              <a:p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3 – Центр слюноотделения в коре головного мозга,</a:t>
                </a:r>
                <a:br>
                  <a:rPr lang="ru-RU" sz="1600" b="1" dirty="0" smtClean="0">
                    <a:latin typeface="Arial" pitchFamily="34" charset="0"/>
                    <a:cs typeface="Arial" pitchFamily="34" charset="0"/>
                  </a:rPr>
                </a:b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4 – Слюнная железа.</a:t>
                </a:r>
                <a:endParaRPr lang="ru-RU" sz="1600" b="1" dirty="0"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8" name="Группа 7"/>
              <p:cNvGrpSpPr/>
              <p:nvPr/>
            </p:nvGrpSpPr>
            <p:grpSpPr>
              <a:xfrm>
                <a:off x="1071538" y="785794"/>
                <a:ext cx="3786214" cy="4214842"/>
                <a:chOff x="1142976" y="428604"/>
                <a:chExt cx="3352800" cy="3467100"/>
              </a:xfrm>
            </p:grpSpPr>
            <p:pic>
              <p:nvPicPr>
                <p:cNvPr id="2" name="Picture 3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1142976" y="428604"/>
                  <a:ext cx="3352800" cy="3467100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sp>
              <p:nvSpPr>
                <p:cNvPr id="7" name="Прямоугольник 6"/>
                <p:cNvSpPr/>
                <p:nvPr/>
              </p:nvSpPr>
              <p:spPr>
                <a:xfrm>
                  <a:off x="1214414" y="500042"/>
                  <a:ext cx="41549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b="1" dirty="0" smtClean="0"/>
                    <a:t>2. </a:t>
                  </a:r>
                  <a:endParaRPr lang="ru-RU" dirty="0"/>
                </a:p>
              </p:txBody>
            </p:sp>
          </p:grpSp>
        </p:grp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email">
              <a:lum bright="-10000" contrast="20000"/>
            </a:blip>
            <a:srcRect/>
            <a:stretch>
              <a:fillRect/>
            </a:stretch>
          </p:blipFill>
          <p:spPr bwMode="auto">
            <a:xfrm>
              <a:off x="1071538" y="1214422"/>
              <a:ext cx="873131" cy="1000132"/>
            </a:xfrm>
            <a:prstGeom prst="rect">
              <a:avLst/>
            </a:prstGeom>
            <a:ln>
              <a:noFill/>
            </a:ln>
            <a:effectLst/>
          </p:spPr>
        </p:pic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72066" y="428604"/>
            <a:ext cx="371477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   Собака ест из миски. В поле ее зрения во время ее еды горит лампочка. От зрительных рецепторов в зрительный центр мозга собаки передается информация о включенной лампочке. </a:t>
            </a:r>
          </a:p>
          <a:p>
            <a:pPr algn="just"/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  Если лампочка будет гореть каждый раз во время еды собаки десятки раз подряд, то в ее мозгу образуется новая связь между зрительным центром и центром слюноотделения. Так собака приобретет условный рефлекс, начинающий работу при включении лампочки.</a:t>
            </a:r>
            <a:endParaRPr lang="ru-RU" sz="2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928662" y="571480"/>
            <a:ext cx="4078992" cy="5959286"/>
            <a:chOff x="928662" y="571480"/>
            <a:chExt cx="4078992" cy="5959286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1000100" y="571480"/>
              <a:ext cx="4007554" cy="5959286"/>
              <a:chOff x="1000100" y="571480"/>
              <a:chExt cx="4007554" cy="5959286"/>
            </a:xfrm>
          </p:grpSpPr>
          <p:pic>
            <p:nvPicPr>
              <p:cNvPr id="2" name="Picture 2"/>
              <p:cNvPicPr>
                <a:picLocks noChangeAspect="1" noChangeArrowheads="1"/>
              </p:cNvPicPr>
              <p:nvPr/>
            </p:nvPicPr>
            <p:blipFill>
              <a:blip r:embed="rId2" cstate="email">
                <a:lum contrast="10000"/>
              </a:blip>
              <a:srcRect/>
              <a:stretch>
                <a:fillRect/>
              </a:stretch>
            </p:blipFill>
            <p:spPr bwMode="auto">
              <a:xfrm>
                <a:off x="1000100" y="571480"/>
                <a:ext cx="4007554" cy="41434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6" name="Прямоугольник 5"/>
              <p:cNvSpPr/>
              <p:nvPr/>
            </p:nvSpPr>
            <p:spPr>
              <a:xfrm>
                <a:off x="1000100" y="4714884"/>
                <a:ext cx="3786214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accent4"/>
                    </a:solidFill>
                    <a:latin typeface="Arial" pitchFamily="34" charset="0"/>
                    <a:cs typeface="Arial" pitchFamily="34" charset="0"/>
                  </a:rPr>
                  <a:t>1 – Центр слюноотделения в подкорке, </a:t>
                </a:r>
              </a:p>
              <a:p>
                <a:r>
                  <a:rPr lang="ru-RU" sz="1600" b="1" dirty="0" smtClean="0">
                    <a:solidFill>
                      <a:schemeClr val="accent4"/>
                    </a:solidFill>
                    <a:latin typeface="Arial" pitchFamily="34" charset="0"/>
                    <a:cs typeface="Arial" pitchFamily="34" charset="0"/>
                  </a:rPr>
                  <a:t>2 – Зрительный центр в коре головного мозга,</a:t>
                </a:r>
                <a:br>
                  <a:rPr lang="ru-RU" sz="1600" b="1" dirty="0" smtClean="0">
                    <a:solidFill>
                      <a:schemeClr val="accent4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ru-RU" sz="1600" b="1" dirty="0" smtClean="0">
                    <a:solidFill>
                      <a:schemeClr val="accent4"/>
                    </a:solidFill>
                    <a:latin typeface="Arial" pitchFamily="34" charset="0"/>
                    <a:cs typeface="Arial" pitchFamily="34" charset="0"/>
                  </a:rPr>
                  <a:t>3 – Центр слюноотделения в коре головного мозга, </a:t>
                </a:r>
              </a:p>
              <a:p>
                <a:r>
                  <a:rPr lang="ru-RU" sz="1600" b="1" dirty="0" smtClean="0">
                    <a:solidFill>
                      <a:schemeClr val="accent4"/>
                    </a:solidFill>
                    <a:latin typeface="Arial" pitchFamily="34" charset="0"/>
                    <a:cs typeface="Arial" pitchFamily="34" charset="0"/>
                  </a:rPr>
                  <a:t>4 – Слюнная железа.</a:t>
                </a:r>
                <a:endParaRPr lang="ru-RU" sz="1600" b="1" dirty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928662" y="571480"/>
              <a:ext cx="3577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3.</a:t>
              </a:r>
              <a:endParaRPr lang="ru-RU" b="1" dirty="0"/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6380" y="571480"/>
            <a:ext cx="32861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  Теперь, когда включают лампочку, у собаки выделяется слюна, даже если перед ней нет миски с едой. </a:t>
            </a:r>
          </a:p>
          <a:p>
            <a:pPr algn="just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    От глаз в мозг передается нервный импульс, который проходит от зрительного центра в центр слюноотделения коры головного мозга, далее в подкорку и оттуда в слюнную железу собаки.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000100" y="500042"/>
            <a:ext cx="4078247" cy="5959286"/>
            <a:chOff x="1000100" y="500042"/>
            <a:chExt cx="4078247" cy="5959286"/>
          </a:xfrm>
        </p:grpSpPr>
        <p:pic>
          <p:nvPicPr>
            <p:cNvPr id="2662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1538" y="500042"/>
              <a:ext cx="4006809" cy="41434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Прямоугольник 3"/>
            <p:cNvSpPr/>
            <p:nvPr/>
          </p:nvSpPr>
          <p:spPr>
            <a:xfrm>
              <a:off x="1000100" y="4643446"/>
              <a:ext cx="3857652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1 – Центр слюноотделения </a:t>
              </a:r>
            </a:p>
            <a:p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в подкорке, </a:t>
              </a:r>
            </a:p>
            <a:p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2 – Зрительный центр в коре</a:t>
              </a:r>
            </a:p>
            <a:p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 головного мозга,</a:t>
              </a:r>
              <a:br>
                <a:rPr lang="ru-RU" sz="1600" b="1" dirty="0" smtClean="0">
                  <a:latin typeface="Arial" pitchFamily="34" charset="0"/>
                  <a:cs typeface="Arial" pitchFamily="34" charset="0"/>
                </a:rPr>
              </a:br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3 – Центр слюноотделения в коре головного мозга,</a:t>
              </a:r>
            </a:p>
            <a:p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 4 – Слюнная железа.</a:t>
              </a:r>
              <a:endParaRPr lang="ru-RU" sz="1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071538" y="50004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/>
                <a:t>4. </a:t>
              </a:r>
              <a:endParaRPr lang="ru-RU" dirty="0"/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16">
  <a:themeElements>
    <a:clrScheme name="Тетрадь.pot 1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51A00"/>
      </a:accent4>
      <a:accent5>
        <a:srgbClr val="E3CAB8"/>
      </a:accent5>
      <a:accent6>
        <a:srgbClr val="BA2D2D"/>
      </a:accent6>
      <a:hlink>
        <a:srgbClr val="9A7F32"/>
      </a:hlink>
      <a:folHlink>
        <a:srgbClr val="ECA07A"/>
      </a:folHlink>
    </a:clrScheme>
    <a:fontScheme name="Тетрадь.po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.pot 1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.pot 2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.pot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.pot 4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A8A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Тема16</Template>
  <TotalTime>297</TotalTime>
  <Words>858</Words>
  <Application>Microsoft Office PowerPoint</Application>
  <PresentationFormat>Экран (4:3)</PresentationFormat>
  <Paragraphs>90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Тема16</vt:lpstr>
      <vt:lpstr>Вклад отечественных ученых в разработку учения о высшей нервной деятельности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Вклад отечественных ученых в разработку учения о высшей нервной деятельности</dc:title>
  <dc:creator>Admin</dc:creator>
  <cp:lastModifiedBy>Николай</cp:lastModifiedBy>
  <cp:revision>36</cp:revision>
  <dcterms:created xsi:type="dcterms:W3CDTF">2011-04-14T12:03:23Z</dcterms:created>
  <dcterms:modified xsi:type="dcterms:W3CDTF">2013-01-22T13:32:26Z</dcterms:modified>
</cp:coreProperties>
</file>