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2" r:id="rId4"/>
    <p:sldId id="256" r:id="rId5"/>
    <p:sldId id="263" r:id="rId6"/>
    <p:sldId id="266" r:id="rId7"/>
    <p:sldId id="265" r:id="rId8"/>
    <p:sldId id="267" r:id="rId9"/>
    <p:sldId id="269" r:id="rId10"/>
    <p:sldId id="268" r:id="rId11"/>
    <p:sldId id="270" r:id="rId12"/>
    <p:sldId id="271" r:id="rId13"/>
    <p:sldId id="272" r:id="rId14"/>
    <p:sldId id="273" r:id="rId15"/>
    <p:sldId id="275" r:id="rId16"/>
    <p:sldId id="274" r:id="rId17"/>
    <p:sldId id="259" r:id="rId18"/>
    <p:sldId id="260" r:id="rId19"/>
    <p:sldId id="276" r:id="rId20"/>
    <p:sldId id="278" r:id="rId21"/>
    <p:sldId id="277" r:id="rId22"/>
    <p:sldId id="279" r:id="rId23"/>
    <p:sldId id="280" r:id="rId24"/>
    <p:sldId id="281" r:id="rId25"/>
    <p:sldId id="282" r:id="rId26"/>
    <p:sldId id="28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8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CB3BB4-C44C-433C-96E6-7CDBDF9AAB50}" type="datetimeFigureOut">
              <a:rPr lang="ru-RU" smtClean="0"/>
              <a:t>06.02.2014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4C56171-08AA-45D4-BB19-6919A21EA77F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имир\Desktop\StampRussiaCPA13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4077072"/>
            <a:ext cx="4824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b="1" dirty="0" smtClean="0">
                <a:solidFill>
                  <a:srgbClr val="C00000"/>
                </a:solidFill>
              </a:rPr>
              <a:t>Урок по повести</a:t>
            </a:r>
            <a:r>
              <a:rPr lang="ru-RU" sz="7200" b="1" dirty="0" smtClean="0">
                <a:solidFill>
                  <a:srgbClr val="C00000"/>
                </a:solidFill>
              </a:rPr>
              <a:t> </a:t>
            </a:r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«ПОРТРЕТ»</a:t>
            </a:r>
            <a:endParaRPr lang="ru-RU" sz="3600" b="1" dirty="0" smtClean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11960" y="33265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Учитель: Светлана Тимофеевна ЛАПШИНА</a:t>
            </a: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632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6245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Владимир\Desktop\Kukriniksi-Gogol-Portret-1-chast-Illustracia-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210402" cy="6203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404664"/>
            <a:ext cx="432048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«Виват, Андрей Петрович!..</a:t>
            </a:r>
          </a:p>
          <a:p>
            <a:pPr algn="just"/>
            <a:r>
              <a:rPr lang="ru-RU" sz="2400" dirty="0" err="1" smtClean="0"/>
              <a:t>Чартков</a:t>
            </a:r>
            <a:r>
              <a:rPr lang="ru-RU" sz="2400" dirty="0" smtClean="0"/>
              <a:t> сделался модным живописцем во всех отношениях. Стал ездить на обеды, сопровождать дам на обеды и даже на гулянья, щегольски одеваться и даже утверждать гласно, что художник должен принадлежать обществу, что нужно поддержать его званье, что художники одеваются, как сапожники, не умеют прилично вести себя…»</a:t>
            </a:r>
            <a:endParaRPr lang="ru-RU" sz="2400" dirty="0"/>
          </a:p>
          <a:p>
            <a:pPr algn="ctr"/>
            <a:r>
              <a:rPr lang="ru-RU" sz="2800" b="1" dirty="0" smtClean="0"/>
              <a:t>Какие события предшествовали этому?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541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Что погубило </a:t>
            </a:r>
            <a:r>
              <a:rPr lang="ru-RU" sz="2400" b="1" dirty="0" err="1" smtClean="0">
                <a:solidFill>
                  <a:srgbClr val="002060"/>
                </a:solidFill>
              </a:rPr>
              <a:t>Чарткова</a:t>
            </a:r>
            <a:r>
              <a:rPr lang="ru-RU" sz="2400" b="1" dirty="0" smtClean="0">
                <a:solidFill>
                  <a:srgbClr val="002060"/>
                </a:solidFill>
              </a:rPr>
              <a:t>?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Каковы ужасные последствия его гибели как художника?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«Но точно ли был у меня талант?»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1284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8915400" cy="1600327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Arial Black" panose="020B0A04020102020204" pitchFamily="34" charset="0"/>
              </a:rPr>
              <a:t>Часть </a:t>
            </a:r>
            <a:r>
              <a:rPr lang="en-US" sz="4400" dirty="0" smtClean="0">
                <a:latin typeface="Arial Black" panose="020B0A04020102020204" pitchFamily="34" charset="0"/>
              </a:rPr>
              <a:t>II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8735888" cy="1066800"/>
          </a:xfrm>
        </p:spPr>
        <p:txBody>
          <a:bodyPr>
            <a:noAutofit/>
          </a:bodyPr>
          <a:lstStyle/>
          <a:p>
            <a:pPr algn="just"/>
            <a:r>
              <a:rPr lang="ru-RU" sz="3600" b="1" i="1" dirty="0" smtClean="0">
                <a:solidFill>
                  <a:srgbClr val="FFFF00"/>
                </a:solidFill>
              </a:rPr>
              <a:t>«Можешь ли ты нарисовать такой портрет, чтобы я был совершенно как живой?»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Владимир\Desktop\Kukriniksi-Gogol-Portret-2-chast-Illustracia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800"/>
            <a:ext cx="4445000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404664"/>
            <a:ext cx="396044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«…вошёл к нему ужасный ростовщик. 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/>
              <a:t>Ты художник? Нарисуй с меня портрет. Я, может быть, скоро умру, детей у меня нет; но я не хочу умереть совершенно, я хочу жить…»</a:t>
            </a:r>
          </a:p>
          <a:p>
            <a:pPr marL="342900" indent="-342900" algn="just">
              <a:buFontTx/>
              <a:buChar char="-"/>
            </a:pPr>
            <a:endParaRPr lang="ru-RU" sz="2000" dirty="0"/>
          </a:p>
          <a:p>
            <a:pPr marL="342900" indent="-342900" algn="just">
              <a:buFontTx/>
              <a:buChar char="-"/>
            </a:pPr>
            <a:endParaRPr lang="ru-RU" sz="2000" dirty="0" smtClean="0"/>
          </a:p>
          <a:p>
            <a:pPr marL="342900" indent="-342900" algn="just">
              <a:buFontTx/>
              <a:buChar char="-"/>
            </a:pPr>
            <a:endParaRPr lang="ru-RU" sz="2000" dirty="0" smtClean="0"/>
          </a:p>
          <a:p>
            <a:pPr algn="ctr"/>
            <a:r>
              <a:rPr lang="ru-RU" sz="2400" b="1" dirty="0" smtClean="0"/>
              <a:t>Подумайте, можно ли назвать повесть «ПОРТРЕТ» фантастической? Как связаны фантастика и реальность в романтической повести Гоголя?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1696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Владимир\Desktop\загруженно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208912" cy="637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5013176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Кто из героев, по-вашему, становится выразителем взглядов Н.В. Гоголя на искусство? </a:t>
            </a:r>
          </a:p>
          <a:p>
            <a:pPr algn="just"/>
            <a:r>
              <a:rPr lang="ru-RU" sz="2800" b="1" dirty="0" smtClean="0"/>
              <a:t>Как писатель-романтик решает вопрос о назначении искусства?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966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Оскар Уайльд «Портрет Дориана Грея»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Внеклассное чтение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37655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Владимир\Desktop\Портрет Дориана Грея\picture-of-dorian-gra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6768"/>
            <a:ext cx="2110523" cy="349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Владимир\Desktop\Портрет Дориана Грея\O._Uajld__Portret_Doriana_Greya._Pesy._Stihotvoreniya._Aforizmy_i_paradoks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9433"/>
            <a:ext cx="2104350" cy="3419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Владимир\Desktop\Портрет Дориана Грея\pos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063" y="9433"/>
            <a:ext cx="2294937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C:\Users\Владимир\Desktop\Портрет Дориана Грея\images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064" y="3621943"/>
            <a:ext cx="2130308" cy="320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C:\Users\Владимир\Desktop\Портрет Дориана Грея\портрет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05478"/>
            <a:ext cx="2057448" cy="322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C:\Users\Владимир\Desktop\Портрет Дориана Грея\Рисунок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89681"/>
            <a:ext cx="2114515" cy="3133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43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9567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Оскар Уайльд</a:t>
            </a: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(</a:t>
            </a:r>
            <a:r>
              <a:rPr lang="ru-RU" sz="2700" dirty="0" smtClean="0"/>
              <a:t>подлинное имя </a:t>
            </a:r>
            <a:r>
              <a:rPr lang="ru-RU" dirty="0" smtClean="0"/>
              <a:t>Оскар </a:t>
            </a:r>
            <a:r>
              <a:rPr lang="ru-RU" dirty="0" err="1" smtClean="0"/>
              <a:t>Фингал</a:t>
            </a:r>
            <a:r>
              <a:rPr lang="ru-RU" dirty="0" smtClean="0"/>
              <a:t> О</a:t>
            </a:r>
            <a:r>
              <a:rPr lang="en-US" dirty="0" smtClean="0"/>
              <a:t> </a:t>
            </a:r>
            <a:r>
              <a:rPr lang="ru-RU" dirty="0" err="1" smtClean="0"/>
              <a:t>Флаэрти</a:t>
            </a:r>
            <a:r>
              <a:rPr lang="ru-RU" dirty="0" smtClean="0"/>
              <a:t> </a:t>
            </a:r>
            <a:r>
              <a:rPr lang="ru-RU" dirty="0" err="1" smtClean="0"/>
              <a:t>Уилс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/>
              <a:t>поэт, прозаик, драматург</a:t>
            </a:r>
            <a:br>
              <a:rPr lang="ru-RU" dirty="0" smtClean="0"/>
            </a:br>
            <a:r>
              <a:rPr lang="ru-RU" dirty="0" smtClean="0"/>
              <a:t>(1854 - 1900)</a:t>
            </a:r>
            <a:endParaRPr lang="ru-RU" dirty="0"/>
          </a:p>
        </p:txBody>
      </p:sp>
      <p:pic>
        <p:nvPicPr>
          <p:cNvPr id="12290" name="Picture 2" descr="C:\Users\Владимир\Desktop\Портрет Дориана Грея\747fb4b2da3e00830e3541b384e900c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575" y="2361388"/>
            <a:ext cx="5511721" cy="424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22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Философский роман</a:t>
            </a:r>
            <a:br>
              <a:rPr lang="ru-RU" dirty="0" smtClean="0"/>
            </a:br>
            <a:r>
              <a:rPr lang="ru-RU" sz="4400" dirty="0" smtClean="0"/>
              <a:t>«Портрет Дориана Грея»</a:t>
            </a:r>
            <a:endParaRPr lang="ru-RU" sz="4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95936" y="1600200"/>
            <a:ext cx="4690864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История морального падения  аристократа Дориана Грея. Презирающий мораль «эстет» и умник лорд Генри становится духовным учителем Дориана.</a:t>
            </a:r>
          </a:p>
          <a:p>
            <a:pPr marL="0" indent="0" algn="just">
              <a:buNone/>
            </a:pPr>
            <a:r>
              <a:rPr lang="ru-RU" sz="2400" dirty="0" smtClean="0"/>
              <a:t>Под его влиянием юноша превращается в совершенно безнравственного человека. Провозгласив смыслом жизни удовольствие, герой романа утрачивает представления о добре и зле.</a:t>
            </a:r>
            <a:endParaRPr lang="ru-RU" sz="2400" dirty="0"/>
          </a:p>
        </p:txBody>
      </p:sp>
      <p:pic>
        <p:nvPicPr>
          <p:cNvPr id="13315" name="Picture 3" descr="C:\Users\Владимир\Desktop\Портрет Дориана Грея\978-87-23-90722-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3168352" cy="5337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818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Владимир\Desktop\Портрет Дориана Грея\73280051_kinopoisk_ruDorianGray13266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45" y="330093"/>
            <a:ext cx="8781343" cy="6195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62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b="1" dirty="0" smtClean="0"/>
              <a:t>В 1834 г в обществе велись оживлённые споры о сущности искусства. Повесть – отклик Н.В. Гоголя</a:t>
            </a:r>
            <a:endParaRPr lang="ru-RU" sz="2800" b="1" dirty="0"/>
          </a:p>
        </p:txBody>
      </p:sp>
      <p:pic>
        <p:nvPicPr>
          <p:cNvPr id="1026" name="Picture 2" descr="C:\Users\Владимир\Desktop\0027-056-N.V.Gogo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48" y="1600200"/>
            <a:ext cx="4200274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Люди искусства, музыканты и художники, становятся героями романтических произведений. Это люди особого склада - умные, ранимые, тонко чувствующие. Поэтому они в конфликте со всем миром, они непонятны окружающим, они презираемы и бедны, но правда на их стороне…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6404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Владимир\Desktop\Портрет Дориана Грея\498587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4664"/>
            <a:ext cx="463774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548680"/>
            <a:ext cx="352839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У Дориана грея есть двойник – это обладающий фантастическими свойствами его собственный портрет, написанный когда-то его другом художником </a:t>
            </a:r>
            <a:r>
              <a:rPr lang="ru-RU" sz="2400" dirty="0" err="1" smtClean="0"/>
              <a:t>Холлуордом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 smtClean="0"/>
              <a:t> Портрет отражает безнравственное поведение оригинала, а юноша внешне не меняется.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86817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Владимир\Desktop\Портрет Дориана Грея\73582418_1211709503_dgkopi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77800"/>
            <a:ext cx="8877300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59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Владимир\Desktop\Портрет Дориана Грея\25054.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3" y="462375"/>
            <a:ext cx="4781517" cy="602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76056" y="620688"/>
            <a:ext cx="374441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В погоне за земными благами и удовольствиями Дориан не останавливается перед преступлением, когда таинственной загадке его вечной юности угрожает разоблачение.</a:t>
            </a:r>
          </a:p>
          <a:p>
            <a:pPr algn="just"/>
            <a:r>
              <a:rPr lang="ru-RU" sz="2400" dirty="0" smtClean="0"/>
              <a:t>Со временем живописное лицо Дориана превращается в страшную маску жестокости и порока.</a:t>
            </a:r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0022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Владимир\Desktop\Портрет Дориана Грея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6672"/>
            <a:ext cx="4492625" cy="558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052736"/>
            <a:ext cx="30963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Bef>
                <a:spcPct val="20000"/>
              </a:spcBef>
              <a:buClr>
                <a:srgbClr val="759AA5">
                  <a:lumMod val="60000"/>
                  <a:lumOff val="40000"/>
                </a:srgbClr>
              </a:buClr>
            </a:pPr>
            <a:r>
              <a:rPr lang="ru-RU" sz="2800" dirty="0">
                <a:solidFill>
                  <a:srgbClr val="DFE6D0"/>
                </a:solidFill>
              </a:rPr>
              <a:t>Желая уничтожить своё отвратительное изображение, герой вонзает в него нож – и убивает самого себя</a:t>
            </a:r>
          </a:p>
        </p:txBody>
      </p:sp>
    </p:spTree>
    <p:extLst>
      <p:ext uri="{BB962C8B-B14F-4D97-AF65-F5344CB8AC3E}">
        <p14:creationId xmlns:p14="http://schemas.microsoft.com/office/powerpoint/2010/main" val="127341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4437112"/>
            <a:ext cx="8305800" cy="1598901"/>
          </a:xfrm>
        </p:spPr>
        <p:txBody>
          <a:bodyPr>
            <a:noAutofit/>
          </a:bodyPr>
          <a:lstStyle/>
          <a:p>
            <a:r>
              <a:rPr lang="ru-RU" sz="3200" b="1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</a:rPr>
              <a:t>Так писатель развенчивает представление </a:t>
            </a:r>
            <a:endParaRPr lang="ru-RU" sz="3200" b="1" spc="50" dirty="0" smtClean="0">
              <a:ln w="13335" cmpd="sng">
                <a:solidFill>
                  <a:srgbClr val="759AA5">
                    <a:lumMod val="50000"/>
                  </a:srgbClr>
                </a:solidFill>
                <a:prstDash val="solid"/>
              </a:ln>
              <a:solidFill>
                <a:srgbClr val="B9AB6F">
                  <a:tint val="1000"/>
                </a:srgbClr>
              </a:solidFill>
            </a:endParaRPr>
          </a:p>
          <a:p>
            <a:pPr algn="ctr"/>
            <a:r>
              <a:rPr lang="ru-RU" sz="3200" b="1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</a:rPr>
              <a:t>о </a:t>
            </a:r>
            <a:r>
              <a:rPr lang="ru-RU" sz="3200" b="1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</a:rPr>
              <a:t>внешней красоте, </a:t>
            </a:r>
            <a:endParaRPr lang="ru-RU" sz="3200" b="1" spc="50" dirty="0" smtClean="0">
              <a:ln w="13335" cmpd="sng">
                <a:solidFill>
                  <a:srgbClr val="759AA5">
                    <a:lumMod val="50000"/>
                  </a:srgbClr>
                </a:solidFill>
                <a:prstDash val="solid"/>
              </a:ln>
              <a:solidFill>
                <a:srgbClr val="B9AB6F">
                  <a:tint val="1000"/>
                </a:srgbClr>
              </a:solidFill>
            </a:endParaRPr>
          </a:p>
          <a:p>
            <a:pPr algn="ctr"/>
            <a:r>
              <a:rPr lang="ru-RU" sz="3200" b="1" spc="50" dirty="0" smtClean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</a:rPr>
              <a:t>лишённой </a:t>
            </a:r>
            <a:r>
              <a:rPr lang="ru-RU" sz="3200" b="1" spc="50" dirty="0">
                <a:ln w="13335" cmpd="sng">
                  <a:solidFill>
                    <a:srgbClr val="759AA5">
                      <a:lumMod val="50000"/>
                    </a:srgbClr>
                  </a:solidFill>
                  <a:prstDash val="solid"/>
                </a:ln>
                <a:solidFill>
                  <a:srgbClr val="B9AB6F">
                    <a:tint val="1000"/>
                  </a:srgbClr>
                </a:solidFill>
              </a:rPr>
              <a:t>нравственной опоры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5738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132856"/>
            <a:ext cx="3047256" cy="266774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Афоризмы </a:t>
            </a:r>
          </a:p>
          <a:p>
            <a:pPr algn="ctr"/>
            <a:r>
              <a:rPr lang="ru-RU" sz="4400" b="1" dirty="0" smtClean="0"/>
              <a:t>Оскара Уайльда</a:t>
            </a:r>
            <a:endParaRPr lang="ru-RU" sz="4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260648"/>
            <a:ext cx="5328592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endParaRPr lang="ru-RU" sz="24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Художник – тот, кто создаёт прекрасное.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Мысль и Слово для художника – средства Искусства.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Порок и Добродетель – материал для его творчества.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Искусство – это зеркало, отражающее того, кто в него смотрится, а вовсе не жизнь.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Если произведение искусства вызывает споры – значит, в нём есть нечто новое, сложное и значительное.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endParaRPr lang="ru-RU" sz="2400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Всякое искусство совершенно бесполезно</a:t>
            </a:r>
            <a:endParaRPr lang="ru-RU" sz="2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823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0370" y="1484784"/>
            <a:ext cx="816326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Приятного чтения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482" name="Picture 2" descr="C:\Users\Владимир\Desktop\2476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212976"/>
            <a:ext cx="43815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17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Из «Авторской исповеди»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4840" cy="48531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«…когда я стал задумываться  о моём будущем… мысль о писателе мне никогда не всходила на ум, хотя мне всегда казалось, что я стану человеком известным… и что я сделаю даже что-то для общего добра… но как только я почувствовал, что на поприще писателя могу сослужить так же службу государственную, я бросил всё…»</a:t>
            </a:r>
            <a:endParaRPr lang="ru-RU" sz="2400" dirty="0"/>
          </a:p>
        </p:txBody>
      </p:sp>
      <p:pic>
        <p:nvPicPr>
          <p:cNvPr id="2050" name="Picture 2" descr="C:\Users\Владимир\Desktop\gogo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48698"/>
            <a:ext cx="3816424" cy="519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13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844825"/>
            <a:ext cx="8303840" cy="188592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Arial Black" panose="020B0A04020102020204" pitchFamily="34" charset="0"/>
              </a:rPr>
              <a:t>ЧАСТЬ </a:t>
            </a:r>
            <a:r>
              <a:rPr lang="en-US" sz="4400" dirty="0" smtClean="0">
                <a:latin typeface="Arial Black" panose="020B0A04020102020204" pitchFamily="34" charset="0"/>
              </a:rPr>
              <a:t>I</a:t>
            </a:r>
            <a:endParaRPr lang="ru-RU" sz="44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866388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«Нигде не останавливалось столько народа, как перед картинною лавочкою на Щукином дворе».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02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dirty="0" smtClean="0"/>
              <a:t>«Всякий восхищается по-своему: мужики обыкновенно тыкают пальцами; кавалеры рассматривают серьёзно; лакеи-мальчишки и мальчишки-мастеровые смеются и дразнят друг друга нарисованными карикатурами; старые лакеи во фризовых шинелях смотрят потому только, чтобы где-нибудь позевать; а торговки, молодые русские бабы, спешат по инстинкту, чтобы послушать, о чём калякает народ, и посмотреть, на что он смотрит».</a:t>
            </a:r>
            <a:endParaRPr lang="ru-RU" sz="2400" dirty="0"/>
          </a:p>
        </p:txBody>
      </p:sp>
      <p:pic>
        <p:nvPicPr>
          <p:cNvPr id="3075" name="Picture 3" descr="C:\Users\Владимир\Desktop\images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256484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ладимир\Desktop\Kukriniksi-Gogol-Portret-2-chast-Illustracia-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18606"/>
            <a:ext cx="5024242" cy="346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7393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75856" y="260648"/>
            <a:ext cx="5410944" cy="626469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«В это время невольно остановился перед </a:t>
            </a:r>
            <a:r>
              <a:rPr lang="ru-RU" sz="2400" dirty="0" err="1" smtClean="0"/>
              <a:t>лавкою</a:t>
            </a:r>
            <a:r>
              <a:rPr lang="ru-RU" sz="2400" dirty="0" smtClean="0"/>
              <a:t> проходивший мимо молодой художник </a:t>
            </a:r>
            <a:r>
              <a:rPr lang="ru-RU" sz="2400" dirty="0" err="1" smtClean="0"/>
              <a:t>Чартков</a:t>
            </a:r>
            <a:r>
              <a:rPr lang="ru-RU" sz="2400" dirty="0" smtClean="0"/>
              <a:t>».</a:t>
            </a:r>
          </a:p>
          <a:p>
            <a:pPr marL="0" indent="0" algn="just">
              <a:buNone/>
            </a:pPr>
            <a:endParaRPr lang="ru-RU" sz="2400" dirty="0" smtClean="0"/>
          </a:p>
          <a:p>
            <a:pPr marL="0" indent="0" algn="just">
              <a:buNone/>
            </a:pPr>
            <a:r>
              <a:rPr lang="ru-RU" b="1" dirty="0" smtClean="0"/>
              <a:t>Найдите портрет героя</a:t>
            </a:r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r>
              <a:rPr lang="ru-RU" sz="2400" b="1" dirty="0" smtClean="0"/>
              <a:t>«Старая шинель и </a:t>
            </a:r>
            <a:r>
              <a:rPr lang="ru-RU" sz="2400" b="1" dirty="0" err="1" smtClean="0"/>
              <a:t>нещегольское</a:t>
            </a:r>
            <a:r>
              <a:rPr lang="ru-RU" sz="2400" b="1" dirty="0" smtClean="0"/>
              <a:t> платье показывали в нём того человека, который с самоотвержением предан был своему труду и не имел времени заботиться о своём наряде, всегда имеющем таинственную привлекательность для молодости».</a:t>
            </a:r>
          </a:p>
          <a:p>
            <a:pPr marL="0" indent="0" algn="just">
              <a:buNone/>
            </a:pPr>
            <a:endParaRPr lang="ru-RU" sz="2400" b="1" dirty="0"/>
          </a:p>
          <a:p>
            <a:pPr marL="0" indent="0" algn="just">
              <a:buNone/>
            </a:pPr>
            <a:endParaRPr lang="ru-RU" sz="2400" b="1" dirty="0" smtClean="0"/>
          </a:p>
          <a:p>
            <a:pPr marL="0" indent="0" algn="just">
              <a:buNone/>
            </a:pPr>
            <a:endParaRPr lang="ru-RU" b="1" dirty="0"/>
          </a:p>
          <a:p>
            <a:pPr marL="0" indent="0" algn="just">
              <a:buNone/>
            </a:pPr>
            <a:endParaRPr lang="ru-RU" b="1" dirty="0"/>
          </a:p>
        </p:txBody>
      </p:sp>
      <p:pic>
        <p:nvPicPr>
          <p:cNvPr id="5" name="Picture 2" descr="C:\Users\Владимир\Desktop\images (2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58" b="14758"/>
          <a:stretch>
            <a:fillRect/>
          </a:stretch>
        </p:blipFill>
        <p:spPr bwMode="auto">
          <a:xfrm>
            <a:off x="395536" y="1772816"/>
            <a:ext cx="262828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22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ладимир\Desktop\Kukriniksi-Gogol-Portret-1-chast-Illustracia-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234255" cy="626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16016" y="692696"/>
            <a:ext cx="4104456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Что купил </a:t>
            </a:r>
            <a:r>
              <a:rPr lang="ru-RU" sz="2800" b="1" dirty="0" err="1" smtClean="0"/>
              <a:t>Чартков</a:t>
            </a:r>
            <a:r>
              <a:rPr lang="ru-RU" sz="2800" b="1" dirty="0" smtClean="0"/>
              <a:t>?</a:t>
            </a:r>
          </a:p>
          <a:p>
            <a:pPr algn="ctr"/>
            <a:endParaRPr lang="ru-RU" sz="2800" b="1" dirty="0"/>
          </a:p>
          <a:p>
            <a:pPr algn="just"/>
            <a:r>
              <a:rPr lang="ru-RU" sz="2000" b="1" dirty="0" smtClean="0"/>
              <a:t>«…Портрет в больших великолепных  рамах…</a:t>
            </a:r>
          </a:p>
          <a:p>
            <a:pPr algn="just"/>
            <a:r>
              <a:rPr lang="ru-RU" sz="2000" b="1" dirty="0" smtClean="0"/>
              <a:t>Это был старик с лицом бронзового цвета, скулистым, чахлым; черты лица его, казалось, были схвачены в минуту судорожного движенья и отзывались не северною силою. Пламенный полдень был запечатлён в них. Он был драпирован в широкий азиатский костюм… Необыкновеннее всего были глаза… Они просто глядели, глядели даже из самого портрета…»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317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имир\Desktop\3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431033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88024" y="548680"/>
            <a:ext cx="403244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«Усталый и весь в поту дотащился он к себе в Пятнадцатую линию на Васильевский остров.</a:t>
            </a:r>
          </a:p>
          <a:p>
            <a:pPr algn="just"/>
            <a:r>
              <a:rPr lang="ru-RU" sz="2000" dirty="0" smtClean="0"/>
              <a:t>Он…скинул шинель, поставил рассеянно принесённый портрет между двух  небольших холстов и бросился на узкий диванчик, о котором нельзя было сказать, что он обтянут кожею, потому что ряд мелких гвоздиков, когда-то прикреплявших её, давно уже остался сам по себе, а кожа осталась тоже сверху сама по себе…»</a:t>
            </a:r>
          </a:p>
          <a:p>
            <a:pPr algn="just"/>
            <a:endParaRPr lang="ru-RU" sz="2000" dirty="0" smtClean="0"/>
          </a:p>
          <a:p>
            <a:pPr algn="just"/>
            <a:endParaRPr lang="ru-RU" sz="2000" dirty="0"/>
          </a:p>
          <a:p>
            <a:pPr algn="just"/>
            <a:r>
              <a:rPr lang="ru-RU" sz="2400" b="1" dirty="0" smtClean="0"/>
              <a:t>Какие слова  своего профессора вспомнил </a:t>
            </a:r>
            <a:r>
              <a:rPr lang="ru-RU" sz="2400" b="1" dirty="0" err="1" smtClean="0"/>
              <a:t>Чартков</a:t>
            </a:r>
            <a:r>
              <a:rPr lang="ru-RU" sz="2400" b="1" dirty="0" smtClean="0"/>
              <a:t> в это мгновение?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6545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ладимир\Desktop\477173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74" y="212068"/>
            <a:ext cx="5023255" cy="642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12160" y="1844824"/>
            <a:ext cx="24482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/>
              <a:t>?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554638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358</TotalTime>
  <Words>841</Words>
  <Application>Microsoft Office PowerPoint</Application>
  <PresentationFormat>Экран (4:3)</PresentationFormat>
  <Paragraphs>69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Паркет</vt:lpstr>
      <vt:lpstr>Презентация PowerPoint</vt:lpstr>
      <vt:lpstr>В 1834 г в обществе велись оживлённые споры о сущности искусства. Повесть – отклик Н.В. Гоголя</vt:lpstr>
      <vt:lpstr>Из «Авторской исповеди»</vt:lpstr>
      <vt:lpstr>ЧАСТЬ I</vt:lpstr>
      <vt:lpstr>«Всякий восхищается по-своему: мужики обыкновенно тыкают пальцами; кавалеры рассматривают серьёзно; лакеи-мальчишки и мальчишки-мастеровые смеются и дразнят друг друга нарисованными карикатурами; старые лакеи во фризовых шинелях смотрят потому только, чтобы где-нибудь позевать; а торговки, молодые русские бабы, спешат по инстинкту, чтобы послушать, о чём калякает народ, и посмотреть, на что он смотрит».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«Но точно ли был у меня талант?»</vt:lpstr>
      <vt:lpstr>Часть II</vt:lpstr>
      <vt:lpstr>Презентация PowerPoint</vt:lpstr>
      <vt:lpstr>Презентация PowerPoint</vt:lpstr>
      <vt:lpstr>Внеклассное чтение</vt:lpstr>
      <vt:lpstr>Презентация PowerPoint</vt:lpstr>
      <vt:lpstr>Оскар Уайльд (подлинное имя Оскар Фингал О Флаэрти Уилс) поэт, прозаик, драматург (1854 - 1900)</vt:lpstr>
      <vt:lpstr>Философский роман «Портрет Дориана Грея»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«ПОРТРЕТ» Н.В. Гоголя</dc:title>
  <dc:creator>Лапшин Владимир Иванович</dc:creator>
  <cp:lastModifiedBy>Лапшин Владимир Иванович</cp:lastModifiedBy>
  <cp:revision>27</cp:revision>
  <dcterms:created xsi:type="dcterms:W3CDTF">2014-02-06T05:28:32Z</dcterms:created>
  <dcterms:modified xsi:type="dcterms:W3CDTF">2014-02-06T13:55:04Z</dcterms:modified>
</cp:coreProperties>
</file>