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699" r:id="rId2"/>
    <p:sldId id="692" r:id="rId3"/>
    <p:sldId id="696" r:id="rId4"/>
    <p:sldId id="691" r:id="rId5"/>
    <p:sldId id="682" r:id="rId6"/>
    <p:sldId id="697" r:id="rId7"/>
    <p:sldId id="689" r:id="rId8"/>
    <p:sldId id="683" r:id="rId9"/>
    <p:sldId id="687" r:id="rId10"/>
    <p:sldId id="690" r:id="rId11"/>
    <p:sldId id="693" r:id="rId12"/>
    <p:sldId id="680" r:id="rId13"/>
    <p:sldId id="698" r:id="rId14"/>
    <p:sldId id="70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00FF"/>
    <a:srgbClr val="3D1D71"/>
    <a:srgbClr val="A50021"/>
    <a:srgbClr val="FFFF66"/>
    <a:srgbClr val="FF6600"/>
    <a:srgbClr val="A9DEF1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567" autoAdjust="0"/>
  </p:normalViewPr>
  <p:slideViewPr>
    <p:cSldViewPr>
      <p:cViewPr>
        <p:scale>
          <a:sx n="70" d="100"/>
          <a:sy n="70" d="100"/>
        </p:scale>
        <p:origin x="-1104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249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31466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1467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10EC9-C88F-4903-817F-71B0591766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DFAF8-D0D0-48C6-8FFD-466D149E5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7794E-78E6-4C5A-9D99-F24D59306D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4DD60-EE53-41A0-9E35-84F525B1E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88756-67BD-42C6-82CF-D52C7AFD6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65EA4-7123-4E0E-B0F5-FA9823CDA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71CA5-9507-4FEE-8EB5-23819F7C8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F390A-7004-463F-9FF8-F99AE6B964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D7032-D06D-4ACD-95C4-BACBCAB25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153C3-9681-4EB6-98D5-965D39DFA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CE493-5B58-47AB-A672-CF8BD5A9C9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3A90C-54B9-492D-BF49-4D032AA96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2328C-61A7-4289-B460-5E6BA7CFB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E796B-7BF2-4E6A-91C9-E0A79FD3CD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50023-0265-4505-95C1-555C5F1FB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E48D1-560A-48B3-AB0F-ABAE24F6CF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30403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04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05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06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07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08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09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10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11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12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13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14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15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16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17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18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19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20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21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22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23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24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25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26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27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28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29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30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31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32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33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34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35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36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37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438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230440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0441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30442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044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0444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0445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0446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55235D3-A019-4766-80C7-1C6519E16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8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9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20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20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20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20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20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42910" y="500042"/>
            <a:ext cx="8229600" cy="3455988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Травма груди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3857620" y="0"/>
            <a:ext cx="2500330" cy="642918"/>
          </a:xfrm>
          <a:prstGeom prst="fra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Prezentacii.com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7" descr="DPP_1577"/>
          <p:cNvPicPr>
            <a:picLocks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868" y="2500306"/>
            <a:ext cx="2600315" cy="38997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 descr="лечение открытого пневмотаракса"/>
          <p:cNvPicPr>
            <a:picLocks noChangeAspect="1" noChangeArrowheads="1"/>
          </p:cNvPicPr>
          <p:nvPr/>
        </p:nvPicPr>
        <p:blipFill>
          <a:blip r:embed="rId2" cstate="print"/>
          <a:srcRect l="-1331" t="19989" b="31667"/>
          <a:stretch>
            <a:fillRect/>
          </a:stretch>
        </p:blipFill>
        <p:spPr bwMode="auto">
          <a:xfrm>
            <a:off x="611188" y="1349375"/>
            <a:ext cx="7850187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Помощь при проникающей или открытой травма грудной клетки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50" y="3643313"/>
            <a:ext cx="1071563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вдох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313" y="6286500"/>
            <a:ext cx="1071562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выдох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ru-RU" sz="3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Непроникающая или закрытая травма грудной клетки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800" smtClean="0">
                <a:solidFill>
                  <a:srgbClr val="000000"/>
                </a:solidFill>
                <a:effectLst/>
              </a:rPr>
              <a:t>При множественных переломах ребер жизненная ёмкость легких уменьшается за счет уменьшения подвижности грудной клетки и легкого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800" smtClean="0">
                <a:solidFill>
                  <a:srgbClr val="000000"/>
                </a:solidFill>
                <a:effectLst/>
              </a:rPr>
              <a:t>При отсутствии нарушения каркаса грудной клетки могут отмечаться признаки повреждения внутренних органов    (скопление воздуха и/или  крови в плевральной полости</a:t>
            </a:r>
            <a:r>
              <a:rPr lang="ru-RU" smtClean="0">
                <a:solidFill>
                  <a:srgbClr val="000000"/>
                </a:solidFill>
                <a:effectLst/>
              </a:rPr>
              <a:t>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 descr="нестабильная грудная клет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125538"/>
            <a:ext cx="8208962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42875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При множественных переломах ребер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ru-RU" sz="36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Помощь при множественных переломах костей грудной клетки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3609975" cy="4530725"/>
          </a:xfrm>
          <a:noFill/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mtClean="0">
                <a:solidFill>
                  <a:srgbClr val="000000"/>
                </a:solidFill>
                <a:effectLst/>
              </a:rPr>
              <a:t>В месте повреждения наклеить полоски лейкопластыря</a:t>
            </a:r>
          </a:p>
        </p:txBody>
      </p:sp>
      <p:pic>
        <p:nvPicPr>
          <p:cNvPr id="30724" name="Picture 3" descr="нестабильная грудная клетка"/>
          <p:cNvPicPr>
            <a:picLocks noChangeAspect="1" noChangeArrowheads="1"/>
          </p:cNvPicPr>
          <p:nvPr/>
        </p:nvPicPr>
        <p:blipFill>
          <a:blip r:embed="rId2" cstate="print"/>
          <a:srcRect l="2631" t="7997" r="34230" b="1323"/>
          <a:stretch>
            <a:fillRect/>
          </a:stretch>
        </p:blipFill>
        <p:spPr bwMode="auto">
          <a:xfrm>
            <a:off x="3995738" y="1484313"/>
            <a:ext cx="5148262" cy="513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9" name="Rectangle 11"/>
          <p:cNvSpPr>
            <a:spLocks noChangeArrowheads="1"/>
          </p:cNvSpPr>
          <p:nvPr/>
        </p:nvSpPr>
        <p:spPr bwMode="auto">
          <a:xfrm rot="2034377">
            <a:off x="4787900" y="3213100"/>
            <a:ext cx="1512888" cy="144463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63" name="Rectangle 15"/>
          <p:cNvSpPr>
            <a:spLocks noChangeArrowheads="1"/>
          </p:cNvSpPr>
          <p:nvPr/>
        </p:nvSpPr>
        <p:spPr bwMode="auto">
          <a:xfrm rot="2034377">
            <a:off x="4716463" y="3573463"/>
            <a:ext cx="1512887" cy="144462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auto">
          <a:xfrm rot="2034377">
            <a:off x="4643438" y="3933825"/>
            <a:ext cx="1512887" cy="144463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65" name="Rectangle 17"/>
          <p:cNvSpPr>
            <a:spLocks noChangeArrowheads="1"/>
          </p:cNvSpPr>
          <p:nvPr/>
        </p:nvSpPr>
        <p:spPr bwMode="auto">
          <a:xfrm rot="2034377">
            <a:off x="4572000" y="4437063"/>
            <a:ext cx="1512888" cy="144462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66" name="Rectangle 18"/>
          <p:cNvSpPr>
            <a:spLocks noChangeArrowheads="1"/>
          </p:cNvSpPr>
          <p:nvPr/>
        </p:nvSpPr>
        <p:spPr bwMode="auto">
          <a:xfrm rot="2034377">
            <a:off x="4572000" y="4941888"/>
            <a:ext cx="1439863" cy="142875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67" name="Rectangle 19"/>
          <p:cNvSpPr>
            <a:spLocks noChangeArrowheads="1"/>
          </p:cNvSpPr>
          <p:nvPr/>
        </p:nvSpPr>
        <p:spPr bwMode="auto">
          <a:xfrm rot="-1793309">
            <a:off x="4643438" y="3573463"/>
            <a:ext cx="1512887" cy="144462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68" name="Rectangle 20"/>
          <p:cNvSpPr>
            <a:spLocks noChangeArrowheads="1"/>
          </p:cNvSpPr>
          <p:nvPr/>
        </p:nvSpPr>
        <p:spPr bwMode="auto">
          <a:xfrm rot="-1795526">
            <a:off x="4572000" y="4076700"/>
            <a:ext cx="1512888" cy="144463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69" name="Rectangle 21"/>
          <p:cNvSpPr>
            <a:spLocks noChangeArrowheads="1"/>
          </p:cNvSpPr>
          <p:nvPr/>
        </p:nvSpPr>
        <p:spPr bwMode="auto">
          <a:xfrm rot="-1647968">
            <a:off x="4500563" y="4581525"/>
            <a:ext cx="1512887" cy="144463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70" name="Rectangle 22"/>
          <p:cNvSpPr>
            <a:spLocks noChangeArrowheads="1"/>
          </p:cNvSpPr>
          <p:nvPr/>
        </p:nvSpPr>
        <p:spPr bwMode="auto">
          <a:xfrm rot="-1498041">
            <a:off x="4572000" y="4941888"/>
            <a:ext cx="1512888" cy="144462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 rot="-1793309">
            <a:off x="4572000" y="3213100"/>
            <a:ext cx="1512888" cy="144463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5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53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53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5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53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5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53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9" grpId="0" animBg="1"/>
      <p:bldP spid="53263" grpId="0" animBg="1"/>
      <p:bldP spid="53264" grpId="0" animBg="1"/>
      <p:bldP spid="53265" grpId="0" animBg="1"/>
      <p:bldP spid="53266" grpId="0" animBg="1"/>
      <p:bldP spid="53267" grpId="0" animBg="1"/>
      <p:bldP spid="53268" grpId="0" animBg="1"/>
      <p:bldP spid="53269" grpId="0" animBg="1"/>
      <p:bldP spid="53270" grpId="0" animBg="1"/>
      <p:bldP spid="5325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ru-RU" sz="4000" smtClean="0">
                <a:solidFill>
                  <a:srgbClr val="FF0000"/>
                </a:solidFill>
                <a:effectLst/>
              </a:rPr>
              <a:t>Первая помощь при травме груди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964613" cy="4530725"/>
          </a:xfrm>
          <a:noFill/>
        </p:spPr>
        <p:txBody>
          <a:bodyPr/>
          <a:lstStyle/>
          <a:p>
            <a:r>
              <a:rPr lang="ru-RU" sz="2800" smtClean="0">
                <a:solidFill>
                  <a:srgbClr val="FF0000"/>
                </a:solidFill>
                <a:effectLst/>
              </a:rPr>
              <a:t>Вызвать скорую медицинскую помощь</a:t>
            </a:r>
          </a:p>
          <a:p>
            <a:r>
              <a:rPr lang="ru-RU" sz="2800" smtClean="0">
                <a:solidFill>
                  <a:srgbClr val="FF0000"/>
                </a:solidFill>
                <a:effectLst/>
              </a:rPr>
              <a:t> Закрыть рану стерильной ватно-марлевой повязкой не закрепляя нижний край</a:t>
            </a:r>
          </a:p>
          <a:p>
            <a:r>
              <a:rPr lang="ru-RU" sz="2800" smtClean="0">
                <a:solidFill>
                  <a:srgbClr val="FF0000"/>
                </a:solidFill>
                <a:effectLst/>
              </a:rPr>
              <a:t>Если рана отсутствует – лейкопластырную повязку на болезненное место</a:t>
            </a:r>
          </a:p>
          <a:p>
            <a:r>
              <a:rPr lang="ru-RU" sz="2800" smtClean="0">
                <a:solidFill>
                  <a:srgbClr val="FF0000"/>
                </a:solidFill>
                <a:effectLst/>
              </a:rPr>
              <a:t>Уложить на повреждённый бок с возвышенной верхней частью туловища</a:t>
            </a:r>
          </a:p>
          <a:p>
            <a:r>
              <a:rPr lang="ru-RU" sz="2800" smtClean="0">
                <a:solidFill>
                  <a:srgbClr val="FF0000"/>
                </a:solidFill>
                <a:effectLst/>
              </a:rPr>
              <a:t>Не допускать переохлаждения пострадавшего</a:t>
            </a:r>
          </a:p>
          <a:p>
            <a:r>
              <a:rPr lang="ru-RU" sz="2800" smtClean="0">
                <a:solidFill>
                  <a:srgbClr val="FF0000"/>
                </a:solidFill>
                <a:effectLst/>
              </a:rPr>
              <a:t>Быть готовым к сердечно-легочной реанимации</a:t>
            </a:r>
          </a:p>
          <a:p>
            <a:endParaRPr lang="ru-RU" sz="2800" smtClean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Травма грудной клетки</a:t>
            </a:r>
            <a:b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 ДТП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107950" y="1557338"/>
            <a:ext cx="575945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400">
                <a:solidFill>
                  <a:srgbClr val="000000"/>
                </a:solidFill>
              </a:rPr>
              <a:t>При ДТП травма груди возникает, как правило, </a:t>
            </a:r>
          </a:p>
          <a:p>
            <a:r>
              <a:rPr lang="ru-RU" sz="2400">
                <a:solidFill>
                  <a:srgbClr val="000000"/>
                </a:solidFill>
              </a:rPr>
              <a:t>в результате прямого механического воздействия на грудную клетку, приводящего к переломам рёбер</a:t>
            </a:r>
          </a:p>
          <a:p>
            <a:pPr>
              <a:buFontTx/>
              <a:buChar char="•"/>
            </a:pPr>
            <a:r>
              <a:rPr lang="ru-RU" sz="2400">
                <a:solidFill>
                  <a:srgbClr val="000000"/>
                </a:solidFill>
              </a:rPr>
              <a:t>Внутренние органы травмируются костными отломками или распространяющейся кинетической энергией удара</a:t>
            </a:r>
            <a:r>
              <a:rPr lang="ru-RU" sz="2800">
                <a:solidFill>
                  <a:srgbClr val="000000"/>
                </a:solidFill>
              </a:rPr>
              <a:t>.  </a:t>
            </a:r>
          </a:p>
          <a:p>
            <a:endParaRPr lang="ru-RU" sz="2800">
              <a:solidFill>
                <a:srgbClr val="000000"/>
              </a:solidFill>
            </a:endParaRPr>
          </a:p>
        </p:txBody>
      </p:sp>
      <p:pic>
        <p:nvPicPr>
          <p:cNvPr id="19460" name="Picture 7" descr="DPP_1577"/>
          <p:cNvPicPr>
            <a:picLocks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651500" y="2205038"/>
            <a:ext cx="3021013" cy="4530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Травма грудной клетки</a:t>
            </a:r>
            <a:b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 ДТП</a:t>
            </a:r>
          </a:p>
        </p:txBody>
      </p:sp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395288" y="2133600"/>
            <a:ext cx="8229600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SzPct val="90000"/>
              <a:buFont typeface="Wingdings" pitchFamily="2" charset="2"/>
              <a:buNone/>
            </a:pPr>
            <a:r>
              <a:rPr lang="ru-RU" sz="3200">
                <a:solidFill>
                  <a:srgbClr val="000000"/>
                </a:solidFill>
              </a:rPr>
              <a:t>   Повреждения чаще возникают: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SzPct val="90000"/>
              <a:buFont typeface="Wingdings" pitchFamily="2" charset="2"/>
              <a:buChar char="ü"/>
            </a:pPr>
            <a:r>
              <a:rPr lang="ru-RU" sz="3200">
                <a:solidFill>
                  <a:srgbClr val="000000"/>
                </a:solidFill>
              </a:rPr>
              <a:t>При ударе грудной клеткой о  рулевое колесо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SzPct val="90000"/>
              <a:buFont typeface="Wingdings" pitchFamily="2" charset="2"/>
              <a:buChar char="ü"/>
            </a:pPr>
            <a:r>
              <a:rPr lang="ru-RU" sz="3200">
                <a:solidFill>
                  <a:srgbClr val="000000"/>
                </a:solidFill>
              </a:rPr>
              <a:t> При ударе пассажиров, если они не пристегнуты ремнями безопасности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SzPct val="90000"/>
              <a:buFont typeface="Wingdings" pitchFamily="2" charset="2"/>
              <a:buChar char="ü"/>
            </a:pPr>
            <a:r>
              <a:rPr lang="ru-RU" sz="3200">
                <a:solidFill>
                  <a:srgbClr val="000000"/>
                </a:solidFill>
              </a:rPr>
              <a:t>При столкновении  транспортных средств на большой скорости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SzPct val="90000"/>
              <a:buFont typeface="Wingdings" pitchFamily="2" charset="2"/>
              <a:buChar char="ü"/>
            </a:pPr>
            <a:r>
              <a:rPr lang="ru-RU" sz="3200">
                <a:solidFill>
                  <a:srgbClr val="000000"/>
                </a:solidFill>
              </a:rPr>
              <a:t>При наезде на пешехода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57150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Повреждения о рулевое колесо</a:t>
            </a:r>
          </a:p>
        </p:txBody>
      </p:sp>
      <p:pic>
        <p:nvPicPr>
          <p:cNvPr id="21507" name="Picture 6" descr="тело об рулевое колесо"/>
          <p:cNvPicPr>
            <a:picLocks noChangeAspect="1" noChangeArrowheads="1"/>
          </p:cNvPicPr>
          <p:nvPr/>
        </p:nvPicPr>
        <p:blipFill>
          <a:blip r:embed="rId2" cstate="print"/>
          <a:srcRect l="26099" t="33751" r="25403" b="34879"/>
          <a:stretch>
            <a:fillRect/>
          </a:stretch>
        </p:blipFill>
        <p:spPr bwMode="auto">
          <a:xfrm>
            <a:off x="4643438" y="1773238"/>
            <a:ext cx="41052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7" descr="ударился о рул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773238"/>
            <a:ext cx="42481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28625" y="214313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4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Травма грудной клетки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323850" y="1412875"/>
            <a:ext cx="8229600" cy="3887788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None/>
            </a:pPr>
            <a:r>
              <a:rPr lang="ru-RU" sz="2800" smtClean="0">
                <a:solidFill>
                  <a:srgbClr val="000000"/>
                </a:solidFill>
                <a:effectLst/>
              </a:rPr>
              <a:t>При травме грудной клетки  </a:t>
            </a:r>
          </a:p>
          <a:p>
            <a:pPr>
              <a:buClr>
                <a:srgbClr val="FF0000"/>
              </a:buClr>
              <a:buSzPct val="160000"/>
              <a:buFontTx/>
              <a:buChar char="•"/>
            </a:pPr>
            <a:r>
              <a:rPr lang="ru-RU" sz="2800" smtClean="0">
                <a:solidFill>
                  <a:srgbClr val="000000"/>
                </a:solidFill>
                <a:effectLst/>
              </a:rPr>
              <a:t>нарушается  целостность костного каркаса (переломы ребер, грудины).                                  </a:t>
            </a:r>
          </a:p>
          <a:p>
            <a:pPr>
              <a:buClr>
                <a:srgbClr val="FF0000"/>
              </a:buClr>
              <a:buSzPct val="160000"/>
              <a:buFontTx/>
              <a:buChar char="•"/>
            </a:pPr>
            <a:r>
              <a:rPr lang="ru-RU" sz="2800" smtClean="0">
                <a:solidFill>
                  <a:srgbClr val="000000"/>
                </a:solidFill>
                <a:effectLst/>
              </a:rPr>
              <a:t> повреждаются:</a:t>
            </a:r>
          </a:p>
          <a:p>
            <a:pPr>
              <a:buClr>
                <a:srgbClr val="000000"/>
              </a:buClr>
              <a:buFontTx/>
              <a:buChar char="•"/>
            </a:pPr>
            <a:r>
              <a:rPr lang="ru-RU" sz="2800" smtClean="0">
                <a:solidFill>
                  <a:srgbClr val="000000"/>
                </a:solidFill>
                <a:effectLst/>
              </a:rPr>
              <a:t>    внутренние органы (легкие, сердце)</a:t>
            </a:r>
          </a:p>
          <a:p>
            <a:pPr>
              <a:buClr>
                <a:srgbClr val="000000"/>
              </a:buClr>
              <a:buFontTx/>
              <a:buChar char="•"/>
            </a:pPr>
            <a:r>
              <a:rPr lang="ru-RU" sz="2800" smtClean="0">
                <a:solidFill>
                  <a:srgbClr val="000000"/>
                </a:solidFill>
                <a:effectLst/>
              </a:rPr>
              <a:t>    воздухоносные пути и кровеносные сосуды</a:t>
            </a:r>
          </a:p>
          <a:p>
            <a:pPr>
              <a:buClr>
                <a:srgbClr val="000000"/>
              </a:buClr>
              <a:buFontTx/>
              <a:buChar char="•"/>
            </a:pPr>
            <a:r>
              <a:rPr lang="ru-RU" sz="2800" smtClean="0">
                <a:solidFill>
                  <a:srgbClr val="000000"/>
                </a:solidFill>
                <a:effectLst/>
              </a:rPr>
              <a:t>    дыхательные мышцы (диафрагма)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z="2800" smtClean="0">
              <a:solidFill>
                <a:srgbClr val="000000"/>
              </a:solidFill>
              <a:effectLst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28625" y="357188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4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Травма грудной клетки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900113" y="5229225"/>
            <a:ext cx="676751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Главные  признаки травмы грудной клетки – боль и дыхательная недостаточность.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Признаки дыхательной недостаточности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133600"/>
            <a:ext cx="4897437" cy="4103688"/>
          </a:xfrm>
          <a:noFill/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mtClean="0">
                <a:solidFill>
                  <a:srgbClr val="000000"/>
                </a:solidFill>
                <a:effectLst/>
              </a:rPr>
              <a:t>Положение сидя или полусидя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mtClean="0">
                <a:solidFill>
                  <a:srgbClr val="000000"/>
                </a:solidFill>
                <a:effectLst/>
              </a:rPr>
              <a:t>Шумное, частое, прерывистое, поверхностное  дыхание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mtClean="0">
                <a:solidFill>
                  <a:srgbClr val="000000"/>
                </a:solidFill>
                <a:effectLst/>
              </a:rPr>
              <a:t>Синюшный цвет лица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mtClean="0">
              <a:solidFill>
                <a:srgbClr val="000000"/>
              </a:solidFill>
              <a:effectLst/>
            </a:endParaRPr>
          </a:p>
        </p:txBody>
      </p:sp>
      <p:pic>
        <p:nvPicPr>
          <p:cNvPr id="23556" name="Picture 4" descr="Изображение 400"/>
          <p:cNvPicPr>
            <a:picLocks noChangeAspect="1" noChangeArrowheads="1"/>
          </p:cNvPicPr>
          <p:nvPr/>
        </p:nvPicPr>
        <p:blipFill>
          <a:blip r:embed="rId2" cstate="print">
            <a:lum bright="18000" contrast="18000"/>
          </a:blip>
          <a:srcRect/>
          <a:stretch>
            <a:fillRect/>
          </a:stretch>
        </p:blipFill>
        <p:spPr bwMode="auto">
          <a:xfrm>
            <a:off x="5292725" y="1628775"/>
            <a:ext cx="3527425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2722562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800" smtClean="0">
                <a:solidFill>
                  <a:srgbClr val="000000"/>
                </a:solidFill>
                <a:effectLst/>
              </a:rPr>
              <a:t>Проникающая или </a:t>
            </a:r>
            <a:r>
              <a:rPr lang="ru-RU" sz="2800" b="1" smtClean="0">
                <a:solidFill>
                  <a:srgbClr val="000000"/>
                </a:solidFill>
                <a:effectLst/>
              </a:rPr>
              <a:t>открытая</a:t>
            </a:r>
            <a:r>
              <a:rPr lang="ru-RU" sz="2800" smtClean="0">
                <a:solidFill>
                  <a:srgbClr val="000000"/>
                </a:solidFill>
                <a:effectLst/>
              </a:rPr>
              <a:t>, когда имеется сообщение через рану между органами грудной клетки и окружающей средой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800" smtClean="0">
                <a:solidFill>
                  <a:srgbClr val="000000"/>
                </a:solidFill>
                <a:effectLst/>
              </a:rPr>
              <a:t>Не проникающая или </a:t>
            </a:r>
            <a:r>
              <a:rPr lang="ru-RU" sz="2800" b="1" smtClean="0">
                <a:solidFill>
                  <a:srgbClr val="000000"/>
                </a:solidFill>
                <a:effectLst/>
              </a:rPr>
              <a:t>закрытая</a:t>
            </a:r>
            <a:r>
              <a:rPr lang="ru-RU" sz="2800" smtClean="0">
                <a:solidFill>
                  <a:srgbClr val="000000"/>
                </a:solidFill>
                <a:effectLst/>
              </a:rPr>
              <a:t>, когда отсутствуют проникающие ранения в области грудной клетки </a:t>
            </a:r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ru-RU" sz="2800" smtClean="0">
              <a:solidFill>
                <a:srgbClr val="000000"/>
              </a:solidFill>
              <a:effectLst/>
            </a:endParaRPr>
          </a:p>
          <a:p>
            <a:pPr algn="ctr">
              <a:buClr>
                <a:srgbClr val="FF0000"/>
              </a:buClr>
              <a:buFont typeface="Wingdings" pitchFamily="2" charset="2"/>
              <a:buNone/>
            </a:pPr>
            <a:r>
              <a:rPr lang="ru-RU" sz="2800" smtClean="0">
                <a:solidFill>
                  <a:srgbClr val="000000"/>
                </a:solidFill>
                <a:effectLst/>
              </a:rPr>
              <a:t>   Чаще у пострадавших в ДТП отмечается закрытая травма грудной клетки</a:t>
            </a:r>
            <a:endParaRPr lang="ru-RU" smtClean="0">
              <a:solidFill>
                <a:srgbClr val="000000"/>
              </a:solidFill>
              <a:effectLst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28625" y="357188"/>
            <a:ext cx="82296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4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Травма грудной клетки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21431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Проникающая или открытая травма грудной клетки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smtClean="0">
                <a:solidFill>
                  <a:srgbClr val="000000"/>
                </a:solidFill>
                <a:effectLst/>
              </a:rPr>
              <a:t>Наличие раны в области грудной клетки.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smtClean="0">
                <a:solidFill>
                  <a:srgbClr val="000000"/>
                </a:solidFill>
                <a:effectLst/>
              </a:rPr>
              <a:t>При дыхании через рану может циркулировать воздух (на выдохе появляется кровавая пена).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smtClean="0">
                <a:solidFill>
                  <a:srgbClr val="000000"/>
                </a:solidFill>
                <a:effectLst/>
              </a:rPr>
              <a:t>Нарушение целостности плевральной полости приводит к скоплению в ней воздуха и спадению легкого на стороне повреждения, что уменьшает количество поступающего кислорода в организм пострадавшего.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smtClean="0">
                <a:solidFill>
                  <a:srgbClr val="000000"/>
                </a:solidFill>
                <a:effectLst/>
              </a:rPr>
              <a:t>Попадание воздуха в плевральную полость называется пневмотораксом.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открытый пневмоторак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412875"/>
            <a:ext cx="8353425" cy="516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Проникающая или открытая травма грудной клетки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2987675" y="1557338"/>
            <a:ext cx="1081088" cy="376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сердце</a:t>
            </a: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3563938" y="2133600"/>
            <a:ext cx="1081087" cy="376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легкое</a:t>
            </a:r>
          </a:p>
        </p:txBody>
      </p:sp>
      <p:sp>
        <p:nvSpPr>
          <p:cNvPr id="26630" name="Text Box 7"/>
          <p:cNvSpPr txBox="1">
            <a:spLocks noChangeArrowheads="1"/>
          </p:cNvSpPr>
          <p:nvPr/>
        </p:nvSpPr>
        <p:spPr bwMode="auto">
          <a:xfrm>
            <a:off x="7596188" y="2060575"/>
            <a:ext cx="1081087" cy="376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легкое</a:t>
            </a:r>
          </a:p>
        </p:txBody>
      </p:sp>
      <p:sp>
        <p:nvSpPr>
          <p:cNvPr id="26631" name="Text Box 8"/>
          <p:cNvSpPr txBox="1">
            <a:spLocks noChangeArrowheads="1"/>
          </p:cNvSpPr>
          <p:nvPr/>
        </p:nvSpPr>
        <p:spPr bwMode="auto">
          <a:xfrm>
            <a:off x="6948488" y="1557338"/>
            <a:ext cx="1081087" cy="376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сердце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учи">
  <a:themeElements>
    <a:clrScheme name="Лучи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Луч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3692</TotalTime>
  <Words>383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Wingdings</vt:lpstr>
      <vt:lpstr>Calibri</vt:lpstr>
      <vt:lpstr>Лучи</vt:lpstr>
      <vt:lpstr>Травма груди </vt:lpstr>
      <vt:lpstr>Травма грудной клетки при ДТП</vt:lpstr>
      <vt:lpstr>Травма грудной клетки при ДТП</vt:lpstr>
      <vt:lpstr>Повреждения о рулевое колесо</vt:lpstr>
      <vt:lpstr>Слайд 5</vt:lpstr>
      <vt:lpstr>Признаки дыхательной недостаточности</vt:lpstr>
      <vt:lpstr>Слайд 7</vt:lpstr>
      <vt:lpstr>Проникающая или открытая травма грудной клетки</vt:lpstr>
      <vt:lpstr>Проникающая или открытая травма грудной клетки</vt:lpstr>
      <vt:lpstr>Помощь при проникающей или открытой травма грудной клетки</vt:lpstr>
      <vt:lpstr>Непроникающая или закрытая травма грудной клетки</vt:lpstr>
      <vt:lpstr>При множественных переломах ребер</vt:lpstr>
      <vt:lpstr>Помощь при множественных переломах костей грудной клетки</vt:lpstr>
      <vt:lpstr>Первая помощь при травме груди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Дорожно-транспортные проишествия</dc:title>
  <dc:creator>User</dc:creator>
  <cp:lastModifiedBy>Admin</cp:lastModifiedBy>
  <cp:revision>174</cp:revision>
  <dcterms:created xsi:type="dcterms:W3CDTF">2007-08-26T14:39:55Z</dcterms:created>
  <dcterms:modified xsi:type="dcterms:W3CDTF">2012-03-11T12:48:25Z</dcterms:modified>
</cp:coreProperties>
</file>