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6" r:id="rId4"/>
    <p:sldId id="258" r:id="rId5"/>
    <p:sldId id="271" r:id="rId6"/>
    <p:sldId id="270" r:id="rId7"/>
    <p:sldId id="259" r:id="rId8"/>
    <p:sldId id="272" r:id="rId9"/>
    <p:sldId id="273" r:id="rId10"/>
    <p:sldId id="260" r:id="rId11"/>
    <p:sldId id="263" r:id="rId12"/>
    <p:sldId id="264" r:id="rId13"/>
    <p:sldId id="265" r:id="rId14"/>
    <p:sldId id="274" r:id="rId15"/>
    <p:sldId id="266" r:id="rId16"/>
    <p:sldId id="267" r:id="rId17"/>
    <p:sldId id="275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CC00CC"/>
    <a:srgbClr val="CC3399"/>
    <a:srgbClr val="FF00FF"/>
    <a:srgbClr val="FF66FF"/>
    <a:srgbClr val="6600CC"/>
    <a:srgbClr val="FFCCFF"/>
    <a:srgbClr val="99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84" autoAdjust="0"/>
    <p:restoredTop sz="94681" autoAdjust="0"/>
  </p:normalViewPr>
  <p:slideViewPr>
    <p:cSldViewPr>
      <p:cViewPr varScale="1">
        <p:scale>
          <a:sx n="104" d="100"/>
          <a:sy n="104" d="100"/>
        </p:scale>
        <p:origin x="-90" y="-2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Прямоуг.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Прямоуг.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Прямоуг.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EBBA59-F2B8-4945-882A-49AA05BE57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Прямоуг.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Прямоуг.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Прямоуг.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70A0CA-AFF8-455D-967F-3D4B205CA9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Прямоуг.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Прямоуг.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Прямоуг.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451C5B-74C7-4BCD-A8C1-A164137A54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Прямоуг.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Прямоуг.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Прямоуг.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6DA91E-6726-4634-AE4B-F0143884B2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Заголовок, картинк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артинка 2"/>
          <p:cNvSpPr>
            <a:spLocks noGrp="1"/>
          </p:cNvSpPr>
          <p:nvPr>
            <p:ph type="clipArt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Прямоуг.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Прямоуг.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оуг.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605D72-1812-49A8-B37B-42D9FB636E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Прямоуг.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Прямоуг.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Прямоуг.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FAAAAD-8EBA-4903-A857-E3BEC56AB5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Прямоуг.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Прямоуг.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оуг.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504F47-D94F-4C52-AE55-980A29309D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Прямоуг.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Прямоуг.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Прямоуг.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0E2253-9608-479B-95BE-9FCAC09070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Прямоуг.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Прямоуг.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Прямоуг.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67B9D3-211D-4AC5-BDE5-64A545E8B1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Прямоуг.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Прямоуг.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Прямоуг.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4EF119-EB26-4227-ADC1-6A5227B7F1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Прямоуг.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Прямоуг.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оуг.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5B7EE5-69A3-4115-8D18-3E6953463E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Прямоуг.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Прямоуг.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Прямоуг.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8E58DF-3A87-43B5-9158-E556082D97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рямоуг.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Прямоуг.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Прямоуг.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5C95C4-DA82-44D0-8166-E1A250335C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.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Прямоуг.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Прямоуг.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F608B6-F87C-4ADA-807C-CFC146FF32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Прямоуг.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Прямоуг.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оуг.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BF35C3-E0C2-4824-A85C-6F226FBE1C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Прямоуг.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Прямоуг.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оуг.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4BB8AC-F03A-4AAE-A9A9-7B8B1267DC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99FF"/>
            </a:gs>
            <a:gs pos="50000">
              <a:schemeClr val="hlink"/>
            </a:gs>
            <a:gs pos="100000">
              <a:srgbClr val="CC99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Прямоуг.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Прямоуг.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Прямоуг.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Прямоуг.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Прямоуг.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66FE60A2-4C62-41D8-A5E5-CDEC510B66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10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12.vml"/><Relationship Id="rId5" Type="http://schemas.openxmlformats.org/officeDocument/2006/relationships/slide" Target="slide3.xml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3.v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oleObject" Target="../embeddings/oleObject15.bin"/><Relationship Id="rId7" Type="http://schemas.openxmlformats.org/officeDocument/2006/relationships/image" Target="../media/image17.jpeg"/><Relationship Id="rId2" Type="http://schemas.openxmlformats.org/officeDocument/2006/relationships/slideLayout" Target="../slideLayouts/slideLayout16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6.v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7.vml"/><Relationship Id="rId6" Type="http://schemas.openxmlformats.org/officeDocument/2006/relationships/slide" Target="slide3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5.xml"/><Relationship Id="rId3" Type="http://schemas.openxmlformats.org/officeDocument/2006/relationships/slideLayout" Target="../slideLayouts/slideLayout12.xml"/><Relationship Id="rId7" Type="http://schemas.openxmlformats.org/officeDocument/2006/relationships/slide" Target="slide13.xml"/><Relationship Id="rId2" Type="http://schemas.openxmlformats.org/officeDocument/2006/relationships/vmlDrawing" Target="../drawings/vmlDrawing3.vml"/><Relationship Id="rId1" Type="http://schemas.openxmlformats.org/officeDocument/2006/relationships/themeOverride" Target="../theme/themeOverride1.xml"/><Relationship Id="rId6" Type="http://schemas.openxmlformats.org/officeDocument/2006/relationships/slide" Target="slide7.xml"/><Relationship Id="rId5" Type="http://schemas.openxmlformats.org/officeDocument/2006/relationships/slide" Target="slide16.xml"/><Relationship Id="rId4" Type="http://schemas.openxmlformats.org/officeDocument/2006/relationships/oleObject" Target="../embeddings/oleObject3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6.vml"/><Relationship Id="rId4" Type="http://schemas.openxmlformats.org/officeDocument/2006/relationships/slide" Target="slid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Объект 8"/>
          <p:cNvGraphicFramePr>
            <a:graphicFrameLocks noChangeAspect="1"/>
          </p:cNvGraphicFramePr>
          <p:nvPr/>
        </p:nvGraphicFramePr>
        <p:xfrm>
          <a:off x="0" y="-228600"/>
          <a:ext cx="9144000" cy="7086600"/>
        </p:xfrm>
        <a:graphic>
          <a:graphicData uri="http://schemas.openxmlformats.org/presentationml/2006/ole">
            <p:oleObj spid="_x0000_s2050" name="Слайд" r:id="rId3" imgW="4572000" imgH="3429000" progId="PowerPoint.Slide.8">
              <p:embed/>
            </p:oleObj>
          </a:graphicData>
        </a:graphic>
      </p:graphicFrame>
      <p:sp>
        <p:nvSpPr>
          <p:cNvPr id="2052" name="Прямоуг. 4"/>
          <p:cNvSpPr>
            <a:spLocks noGrp="1" noChangeArrowheads="1"/>
          </p:cNvSpPr>
          <p:nvPr>
            <p:ph type="ctrTitle"/>
          </p:nvPr>
        </p:nvSpPr>
        <p:spPr>
          <a:xfrm>
            <a:off x="685800" y="457200"/>
            <a:ext cx="7772400" cy="2971800"/>
          </a:xfrm>
        </p:spPr>
        <p:txBody>
          <a:bodyPr/>
          <a:lstStyle/>
          <a:p>
            <a:pPr eaLnBrk="1" hangingPunct="1"/>
            <a:r>
              <a:rPr lang="ru-RU" sz="8800" b="1" smtClean="0">
                <a:solidFill>
                  <a:srgbClr val="9900CC"/>
                </a:solidFill>
              </a:rPr>
              <a:t>Типы тканей</a:t>
            </a:r>
          </a:p>
        </p:txBody>
      </p:sp>
      <p:sp>
        <p:nvSpPr>
          <p:cNvPr id="2053" name="Прямоуг. 5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3276600"/>
            <a:ext cx="6400800" cy="1752600"/>
          </a:xfrm>
        </p:spPr>
        <p:txBody>
          <a:bodyPr/>
          <a:lstStyle/>
          <a:p>
            <a:pPr eaLnBrk="1" hangingPunct="1"/>
            <a:r>
              <a:rPr lang="ru-RU" sz="3600" b="1" smtClean="0"/>
              <a:t>Демонстрационная  </a:t>
            </a:r>
          </a:p>
          <a:p>
            <a:pPr eaLnBrk="1" hangingPunct="1"/>
            <a:r>
              <a:rPr lang="ru-RU" sz="3600" b="1" smtClean="0"/>
              <a:t>лабораторная работа  </a:t>
            </a:r>
          </a:p>
          <a:p>
            <a:pPr eaLnBrk="1" hangingPunct="1"/>
            <a:r>
              <a:rPr lang="ru-RU" sz="3600" b="1" smtClean="0"/>
              <a:t>по теме «Типы тканей»</a:t>
            </a:r>
            <a:r>
              <a:rPr lang="ru-RU" b="1" smtClean="0"/>
              <a:t> </a:t>
            </a:r>
          </a:p>
        </p:txBody>
      </p:sp>
      <p:pic>
        <p:nvPicPr>
          <p:cNvPr id="2" name="Рисунок 9" descr="BD14578_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72400" y="133350"/>
            <a:ext cx="1009650" cy="100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Рисунок 10" descr="BD14579_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24800" y="5638800"/>
            <a:ext cx="85725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Рисунок 11" descr="BD14578_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1950" y="5486400"/>
            <a:ext cx="1009650" cy="100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Рисунок 12" descr="BD14579_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1950" y="133350"/>
            <a:ext cx="85725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Рамка 8"/>
          <p:cNvSpPr/>
          <p:nvPr/>
        </p:nvSpPr>
        <p:spPr>
          <a:xfrm>
            <a:off x="3500430" y="5857892"/>
            <a:ext cx="2357454" cy="428628"/>
          </a:xfrm>
          <a:prstGeom prst="fram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>
                <a:solidFill>
                  <a:schemeClr val="tx1"/>
                </a:solidFill>
              </a:rPr>
              <a:t>Prezentacii.com</a:t>
            </a: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 autoUpdateAnimBg="0"/>
      <p:bldP spid="2053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266" name="Объект 18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11266" name="Слайд" r:id="rId3" imgW="4572000" imgH="3429000" progId="PowerPoint.Slide.8">
              <p:embed/>
            </p:oleObj>
          </a:graphicData>
        </a:graphic>
      </p:graphicFrame>
      <p:sp>
        <p:nvSpPr>
          <p:cNvPr id="8202" name="Поле 10"/>
          <p:cNvSpPr txBox="1">
            <a:spLocks noChangeArrowheads="1"/>
          </p:cNvSpPr>
          <p:nvPr/>
        </p:nvSpPr>
        <p:spPr bwMode="auto">
          <a:xfrm>
            <a:off x="0" y="0"/>
            <a:ext cx="9144000" cy="695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000" b="1">
                <a:solidFill>
                  <a:srgbClr val="6600CC"/>
                </a:solidFill>
              </a:rPr>
              <a:t>Мышечная ткань</a:t>
            </a:r>
            <a:r>
              <a:rPr lang="ru-RU" sz="3000" b="1"/>
              <a:t> -  ткань, состоящая из клеток мезодермального происхождения, способных к возбуждению и сокращению.</a:t>
            </a:r>
            <a:endParaRPr lang="en-US" sz="3000" b="1"/>
          </a:p>
          <a:p>
            <a:pPr>
              <a:spcBef>
                <a:spcPct val="50000"/>
              </a:spcBef>
            </a:pPr>
            <a:r>
              <a:rPr lang="ru-RU" sz="3000" b="1">
                <a:solidFill>
                  <a:srgbClr val="6600CC"/>
                </a:solidFill>
              </a:rPr>
              <a:t>Гладкая мышечная</a:t>
            </a:r>
            <a:r>
              <a:rPr lang="ru-RU" sz="3000">
                <a:solidFill>
                  <a:srgbClr val="6600CC"/>
                </a:solidFill>
              </a:rPr>
              <a:t> </a:t>
            </a:r>
            <a:r>
              <a:rPr lang="ru-RU" sz="3000" b="1">
                <a:solidFill>
                  <a:srgbClr val="6600CC"/>
                </a:solidFill>
              </a:rPr>
              <a:t>ткань</a:t>
            </a:r>
            <a:r>
              <a:rPr lang="ru-RU" sz="3000"/>
              <a:t> -  </a:t>
            </a:r>
            <a:r>
              <a:rPr lang="ru-RU" sz="3000" b="1"/>
              <a:t>сократимая ткань, состоящая  из отдельных клеток и не имеющая поперечной исчерченности.</a:t>
            </a:r>
          </a:p>
          <a:p>
            <a:pPr>
              <a:spcBef>
                <a:spcPct val="50000"/>
              </a:spcBef>
            </a:pPr>
            <a:r>
              <a:rPr lang="ru-RU" sz="3000" b="1"/>
              <a:t>А) Клетки сильно вытянуты.</a:t>
            </a:r>
          </a:p>
          <a:p>
            <a:pPr>
              <a:spcBef>
                <a:spcPct val="50000"/>
              </a:spcBef>
            </a:pPr>
            <a:r>
              <a:rPr lang="ru-RU" sz="3000" b="1"/>
              <a:t>Б) Способны к медленным длительным сокращениям.</a:t>
            </a:r>
          </a:p>
          <a:p>
            <a:pPr>
              <a:spcBef>
                <a:spcPct val="50000"/>
              </a:spcBef>
            </a:pPr>
            <a:r>
              <a:rPr lang="ru-RU" sz="3000" b="1"/>
              <a:t>В) Управляется вегетативной нервной системой.</a:t>
            </a:r>
          </a:p>
          <a:p>
            <a:pPr>
              <a:spcBef>
                <a:spcPct val="50000"/>
              </a:spcBef>
            </a:pPr>
            <a:r>
              <a:rPr lang="ru-RU" sz="3000" b="1"/>
              <a:t>Г) Входят в состав внутренних органов и сосудов.</a:t>
            </a:r>
          </a:p>
          <a:p>
            <a:pPr>
              <a:spcBef>
                <a:spcPct val="50000"/>
              </a:spcBef>
            </a:pPr>
            <a:r>
              <a:rPr lang="ru-RU" sz="30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2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2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2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2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20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820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2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290" name="Объект 10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12290" name="Слайд" r:id="rId3" imgW="4572000" imgH="3429000" progId="PowerPoint.Slide.8">
              <p:embed/>
            </p:oleObj>
          </a:graphicData>
        </a:graphic>
      </p:graphicFrame>
      <p:sp>
        <p:nvSpPr>
          <p:cNvPr id="2" name="Прямоуг. 2"/>
          <p:cNvSpPr>
            <a:spLocks noGrp="1" noChangeArrowheads="1"/>
          </p:cNvSpPr>
          <p:nvPr>
            <p:ph type="title"/>
          </p:nvPr>
        </p:nvSpPr>
        <p:spPr>
          <a:xfrm>
            <a:off x="152400" y="76200"/>
            <a:ext cx="3429000" cy="685800"/>
          </a:xfrm>
        </p:spPr>
        <p:txBody>
          <a:bodyPr/>
          <a:lstStyle/>
          <a:p>
            <a:pPr algn="l" eaLnBrk="1" hangingPunct="1"/>
            <a:r>
              <a:rPr lang="ru-RU" sz="2800" b="1" smtClean="0">
                <a:solidFill>
                  <a:srgbClr val="6600CC"/>
                </a:solidFill>
              </a:rPr>
              <a:t>Сердечная  мышца</a:t>
            </a:r>
          </a:p>
        </p:txBody>
      </p:sp>
      <p:sp>
        <p:nvSpPr>
          <p:cNvPr id="12292" name="Прямоуг. 4"/>
          <p:cNvSpPr>
            <a:spLocks noGrp="1" noChangeArrowheads="1"/>
          </p:cNvSpPr>
          <p:nvPr>
            <p:ph type="body" sz="half" idx="2"/>
          </p:nvPr>
        </p:nvSpPr>
        <p:spPr>
          <a:xfrm>
            <a:off x="3657600" y="152400"/>
            <a:ext cx="5257800" cy="6477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b="1" smtClean="0"/>
              <a:t>Состоит из прямоугольных сократительных поперечнополосатых клеток.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b="1" smtClean="0"/>
              <a:t>а) Сокращения более медленные, чем у скелетных мышц.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b="1" smtClean="0"/>
              <a:t>б) Волокна переплетены в пучки.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b="1" smtClean="0"/>
              <a:t>в) Клетки не сливаются как в поперечнополосатой мышце.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b="1" smtClean="0"/>
              <a:t>г) Способны к автоматическим сокращениям.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b="1" smtClean="0"/>
              <a:t>д) Имеет большой рефрактерный период (не может сокращаться).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b="1" smtClean="0"/>
              <a:t>е) Может управляться вегетативной нервной системой.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b="1" smtClean="0"/>
              <a:t>ж) Сокращается в объеме, уменьшая просвет полостей</a:t>
            </a:r>
            <a:r>
              <a:rPr lang="ru-RU" sz="2600" b="1" smtClean="0"/>
              <a:t> </a:t>
            </a:r>
            <a:r>
              <a:rPr lang="ru-RU" sz="2400" b="1" smtClean="0"/>
              <a:t>сердца.</a:t>
            </a:r>
          </a:p>
        </p:txBody>
      </p:sp>
      <p:pic>
        <p:nvPicPr>
          <p:cNvPr id="12294" name="Рисунок 6" descr="ердечная  м ышца"/>
          <p:cNvPicPr>
            <a:picLocks noChangeAspect="1" noChangeArrowheads="1"/>
          </p:cNvPicPr>
          <p:nvPr>
            <p:ph sz="half"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228600" y="838200"/>
            <a:ext cx="3317875" cy="4114800"/>
          </a:xfrm>
          <a:noFill/>
        </p:spPr>
      </p:pic>
      <p:sp>
        <p:nvSpPr>
          <p:cNvPr id="12297" name="Поле 9"/>
          <p:cNvSpPr txBox="1">
            <a:spLocks noChangeArrowheads="1"/>
          </p:cNvSpPr>
          <p:nvPr/>
        </p:nvSpPr>
        <p:spPr bwMode="auto">
          <a:xfrm>
            <a:off x="228600" y="5334000"/>
            <a:ext cx="19240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/>
              <a:t>Фотоснимок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2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2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2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22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22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229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229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12292" grpId="0" build="p" autoUpdateAnimBg="0"/>
      <p:bldP spid="12297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314" name="Объект 9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13314" name="Слайд" r:id="rId3" imgW="4572000" imgH="3429000" progId="PowerPoint.Slide.8">
              <p:embed/>
            </p:oleObj>
          </a:graphicData>
        </a:graphic>
      </p:graphicFrame>
      <p:sp>
        <p:nvSpPr>
          <p:cNvPr id="2" name="Прямоуг.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4191000" cy="762000"/>
          </a:xfrm>
        </p:spPr>
        <p:txBody>
          <a:bodyPr/>
          <a:lstStyle/>
          <a:p>
            <a:pPr eaLnBrk="1" hangingPunct="1"/>
            <a:r>
              <a:rPr lang="ru-RU" sz="2800" b="1" smtClean="0">
                <a:solidFill>
                  <a:srgbClr val="6600CC"/>
                </a:solidFill>
              </a:rPr>
              <a:t>Поперечнополосатые  мышцы</a:t>
            </a:r>
          </a:p>
        </p:txBody>
      </p:sp>
      <p:sp>
        <p:nvSpPr>
          <p:cNvPr id="13316" name="Прямоуг. 4"/>
          <p:cNvSpPr>
            <a:spLocks noGrp="1" noChangeArrowheads="1"/>
          </p:cNvSpPr>
          <p:nvPr>
            <p:ph type="body" sz="half" idx="2"/>
          </p:nvPr>
        </p:nvSpPr>
        <p:spPr>
          <a:xfrm>
            <a:off x="3886200" y="76200"/>
            <a:ext cx="5257800" cy="6629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b="1" smtClean="0"/>
              <a:t>Состоят из многоядерных мышечных волокон, покрытых возбудимой мембраной.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b="1" smtClean="0"/>
              <a:t>а) Волокна объединяются в мышечные пучки, из которых состоит мышца.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b="1" smtClean="0"/>
              <a:t>б) Основа скелетной мускулатуры.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b="1" smtClean="0"/>
              <a:t>в) Белые поперечнополосатые мышцы содержат много миофибрилл, сильно сокращаются, но быстро утомляются.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b="1" smtClean="0"/>
              <a:t>г) Красные - мало миофибрилл, имеют меньшую силу, но могут долго работать.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b="1" smtClean="0"/>
              <a:t>д) Клетки имеют поперечную исчерченность за счет миофибрилл.</a:t>
            </a:r>
          </a:p>
        </p:txBody>
      </p:sp>
      <p:pic>
        <p:nvPicPr>
          <p:cNvPr id="13318" name="Рисунок 6" descr="остояние_расслабления"/>
          <p:cNvPicPr>
            <a:picLocks noChangeAspect="1" noChangeArrowheads="1"/>
          </p:cNvPicPr>
          <p:nvPr>
            <p:ph sz="half"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228600" y="1066800"/>
            <a:ext cx="3425825" cy="3700463"/>
          </a:xfrm>
          <a:noFill/>
        </p:spPr>
      </p:pic>
      <p:sp>
        <p:nvSpPr>
          <p:cNvPr id="13319" name="Поле 7"/>
          <p:cNvSpPr txBox="1">
            <a:spLocks noChangeArrowheads="1"/>
          </p:cNvSpPr>
          <p:nvPr/>
        </p:nvSpPr>
        <p:spPr bwMode="auto">
          <a:xfrm>
            <a:off x="381000" y="51054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/>
              <a:t>Схема  работы</a:t>
            </a:r>
          </a:p>
        </p:txBody>
      </p:sp>
      <p:sp>
        <p:nvSpPr>
          <p:cNvPr id="13320" name="Автофигура 8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07375" y="6381750"/>
            <a:ext cx="936625" cy="476250"/>
          </a:xfrm>
          <a:prstGeom prst="actionButtonHome">
            <a:avLst/>
          </a:prstGeom>
          <a:solidFill>
            <a:srgbClr val="CC99FF"/>
          </a:solidFill>
          <a:ln w="9525">
            <a:solidFill>
              <a:srgbClr val="6600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3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33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33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33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33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13316" grpId="0" build="p" autoUpdateAnimBg="0"/>
      <p:bldP spid="13319" grpId="0" autoUpdateAnimBg="0"/>
      <p:bldP spid="1332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338" name="Объект 23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14338" name="Слайд" r:id="rId3" imgW="4572000" imgH="3429000" progId="PowerPoint.Slide.8">
              <p:embed/>
            </p:oleObj>
          </a:graphicData>
        </a:graphic>
      </p:graphicFrame>
      <p:sp>
        <p:nvSpPr>
          <p:cNvPr id="2" name="Прямоуг. 2"/>
          <p:cNvSpPr>
            <a:spLocks noGrp="1" noChangeArrowheads="1"/>
          </p:cNvSpPr>
          <p:nvPr>
            <p:ph type="title"/>
          </p:nvPr>
        </p:nvSpPr>
        <p:spPr>
          <a:xfrm>
            <a:off x="762000" y="152400"/>
            <a:ext cx="7772400" cy="6096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b="1" u="sng" smtClean="0">
                <a:solidFill>
                  <a:srgbClr val="FFCC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III</a:t>
            </a:r>
            <a:r>
              <a:rPr lang="ru-RU" sz="3600" b="1" u="sng" smtClean="0">
                <a:solidFill>
                  <a:srgbClr val="FFCC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 Соединительная ткань</a:t>
            </a:r>
            <a:br>
              <a:rPr lang="ru-RU" sz="3600" b="1" u="sng" smtClean="0">
                <a:solidFill>
                  <a:srgbClr val="FFCC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ru-RU" sz="3600" b="1" u="sng" smtClean="0">
              <a:solidFill>
                <a:srgbClr val="FFCC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pSp>
        <p:nvGrpSpPr>
          <p:cNvPr id="14357" name="Группа 21"/>
          <p:cNvGrpSpPr>
            <a:grpSpLocks/>
          </p:cNvGrpSpPr>
          <p:nvPr/>
        </p:nvGrpSpPr>
        <p:grpSpPr bwMode="auto">
          <a:xfrm>
            <a:off x="152400" y="1371600"/>
            <a:ext cx="8839200" cy="4114800"/>
            <a:chOff x="384" y="816"/>
            <a:chExt cx="4606" cy="1404"/>
          </a:xfrm>
        </p:grpSpPr>
        <p:pic>
          <p:nvPicPr>
            <p:cNvPr id="14344" name="Рисунок 14" descr="жировая_ткань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84" y="816"/>
              <a:ext cx="1872" cy="1404"/>
            </a:xfrm>
            <a:prstGeom prst="rect">
              <a:avLst/>
            </a:prstGeom>
            <a:noFill/>
            <a:ln w="38100">
              <a:solidFill>
                <a:srgbClr val="800000"/>
              </a:solidFill>
              <a:miter lim="800000"/>
              <a:headEnd/>
              <a:tailEnd/>
            </a:ln>
            <a:effectLst/>
          </p:spPr>
        </p:pic>
        <p:pic>
          <p:nvPicPr>
            <p:cNvPr id="14345" name="Рисунок 15" descr="костная_ткань1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120" y="816"/>
              <a:ext cx="1870" cy="1402"/>
            </a:xfrm>
            <a:prstGeom prst="rect">
              <a:avLst/>
            </a:prstGeom>
            <a:noFill/>
            <a:ln w="38100">
              <a:solidFill>
                <a:srgbClr val="800000"/>
              </a:solidFill>
              <a:miter lim="800000"/>
              <a:headEnd/>
              <a:tailEnd/>
            </a:ln>
          </p:spPr>
        </p:pic>
      </p:grpSp>
      <p:sp>
        <p:nvSpPr>
          <p:cNvPr id="14352" name="Поле 16"/>
          <p:cNvSpPr txBox="1">
            <a:spLocks noChangeArrowheads="1"/>
          </p:cNvSpPr>
          <p:nvPr/>
        </p:nvSpPr>
        <p:spPr bwMode="auto">
          <a:xfrm>
            <a:off x="762000" y="5715000"/>
            <a:ext cx="25146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000" b="1"/>
              <a:t>Жировая ткань</a:t>
            </a:r>
          </a:p>
        </p:txBody>
      </p:sp>
      <p:sp>
        <p:nvSpPr>
          <p:cNvPr id="14353" name="Поле 17"/>
          <p:cNvSpPr txBox="1">
            <a:spLocks noChangeArrowheads="1"/>
          </p:cNvSpPr>
          <p:nvPr/>
        </p:nvSpPr>
        <p:spPr bwMode="auto">
          <a:xfrm>
            <a:off x="5867400" y="5638800"/>
            <a:ext cx="26670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000" b="1"/>
              <a:t>Костная ткань</a:t>
            </a:r>
          </a:p>
        </p:txBody>
      </p:sp>
      <p:sp>
        <p:nvSpPr>
          <p:cNvPr id="14356" name="Поле 20"/>
          <p:cNvSpPr txBox="1">
            <a:spLocks noChangeArrowheads="1"/>
          </p:cNvSpPr>
          <p:nvPr/>
        </p:nvSpPr>
        <p:spPr bwMode="auto">
          <a:xfrm>
            <a:off x="3048000" y="711200"/>
            <a:ext cx="30765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/>
              <a:t>Микропрепараты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3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3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3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3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14352" grpId="0" autoUpdateAnimBg="0"/>
      <p:bldP spid="14353" grpId="0" autoUpdateAnimBg="0"/>
      <p:bldP spid="14356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362" name="Объект 3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15362" name="Слайд" r:id="rId3" imgW="4572000" imgH="3429000" progId="PowerPoint.Slide.8">
              <p:embed/>
            </p:oleObj>
          </a:graphicData>
        </a:graphic>
      </p:graphicFrame>
      <p:sp>
        <p:nvSpPr>
          <p:cNvPr id="26626" name="Прямоуг. 2"/>
          <p:cNvSpPr>
            <a:spLocks noChangeArrowheads="1"/>
          </p:cNvSpPr>
          <p:nvPr/>
        </p:nvSpPr>
        <p:spPr bwMode="auto">
          <a:xfrm>
            <a:off x="1066800" y="381000"/>
            <a:ext cx="7543800" cy="610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ru-RU" sz="3200" b="1">
                <a:solidFill>
                  <a:srgbClr val="6600CC"/>
                </a:solidFill>
              </a:rPr>
              <a:t> </a:t>
            </a:r>
            <a:r>
              <a:rPr lang="en-US" sz="3200" b="1">
                <a:solidFill>
                  <a:srgbClr val="6600CC"/>
                </a:solidFill>
              </a:rPr>
              <a:t>  </a:t>
            </a:r>
            <a:r>
              <a:rPr lang="ru-RU" sz="3200" b="1">
                <a:solidFill>
                  <a:srgbClr val="6600CC"/>
                </a:solidFill>
              </a:rPr>
              <a:t> </a:t>
            </a:r>
            <a:r>
              <a:rPr lang="ru-RU" sz="4400" b="1" u="sng">
                <a:solidFill>
                  <a:srgbClr val="6600CC"/>
                </a:solidFill>
              </a:rPr>
              <a:t>Соединительная ткань</a:t>
            </a:r>
            <a:r>
              <a:rPr lang="en-US" sz="3200" b="1"/>
              <a:t> </a:t>
            </a:r>
            <a:r>
              <a:rPr lang="ru-RU" sz="3200" b="1"/>
              <a:t>-</a:t>
            </a:r>
            <a:r>
              <a:rPr lang="en-US" sz="3200" b="1"/>
              <a:t>                                                                      </a:t>
            </a:r>
            <a:r>
              <a:rPr lang="ru-RU" sz="3200" b="1"/>
              <a:t> ткань, развивающаяся из мезодермы и выполняющая следующие функции: </a:t>
            </a:r>
          </a:p>
          <a:p>
            <a:pPr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ru-RU" sz="3200" b="1"/>
              <a:t> опорную (костная и хрящевая),  </a:t>
            </a:r>
          </a:p>
          <a:p>
            <a:pPr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ru-RU" sz="3200" b="1"/>
              <a:t> трофическую</a:t>
            </a:r>
            <a:r>
              <a:rPr lang="en-US" sz="3200" b="1"/>
              <a:t> </a:t>
            </a:r>
            <a:r>
              <a:rPr lang="ru-RU" sz="3200" b="1"/>
              <a:t>(жировая и лимфа),</a:t>
            </a:r>
          </a:p>
          <a:p>
            <a:pPr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ru-RU" sz="3200" b="1"/>
              <a:t> защитную  (лимфоидная и кровь).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ru-RU" sz="3200" b="1"/>
              <a:t>1) Клетки не прилегают друг к другу.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ru-RU" sz="3200" b="1"/>
              <a:t>2) Много межклеточного вещества.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ru-RU" sz="3200" b="1"/>
              <a:t>3) Отличается большим разнообразием клеток.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66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66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66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66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66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66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 build="p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386" name="Объект 2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16386" name="Слайд" r:id="rId3" imgW="4572000" imgH="3429000" progId="PowerPoint.Slide.8">
              <p:embed/>
            </p:oleObj>
          </a:graphicData>
        </a:graphic>
      </p:graphicFrame>
      <p:sp>
        <p:nvSpPr>
          <p:cNvPr id="15362" name="Прямоуг. 2"/>
          <p:cNvSpPr>
            <a:spLocks noGrp="1" noChangeArrowheads="1"/>
          </p:cNvSpPr>
          <p:nvPr>
            <p:ph type="title" sz="quarter"/>
          </p:nvPr>
        </p:nvSpPr>
        <p:spPr>
          <a:xfrm>
            <a:off x="685800" y="0"/>
            <a:ext cx="7772400" cy="685800"/>
          </a:xfrm>
        </p:spPr>
        <p:txBody>
          <a:bodyPr/>
          <a:lstStyle/>
          <a:p>
            <a:pPr eaLnBrk="1" hangingPunct="1"/>
            <a:r>
              <a:rPr lang="ru-RU" b="1" u="sng" smtClean="0">
                <a:solidFill>
                  <a:srgbClr val="6600CC"/>
                </a:solidFill>
              </a:rPr>
              <a:t>Соединительная</a:t>
            </a:r>
          </a:p>
        </p:txBody>
      </p:sp>
      <p:pic>
        <p:nvPicPr>
          <p:cNvPr id="15369" name="Рисунок 9" descr="ейкоцит"/>
          <p:cNvPicPr preferRelativeResize="0"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4975" y="858838"/>
            <a:ext cx="3146425" cy="2417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1" name="Рисунок 11" descr="ритроцит"/>
          <p:cNvPicPr preferRelativeResize="0">
            <a:picLocks noChangeAspect="1" noChangeArrowheads="1"/>
          </p:cNvPicPr>
          <p:nvPr>
            <p:ph sz="quarter" idx="2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5407025" y="858838"/>
            <a:ext cx="3051175" cy="2417762"/>
          </a:xfrm>
          <a:noFill/>
        </p:spPr>
      </p:pic>
      <p:pic>
        <p:nvPicPr>
          <p:cNvPr id="15373" name="Рисунок 13" descr="тромбоцит"/>
          <p:cNvPicPr preferRelativeResize="0">
            <a:picLocks noChangeAspect="1" noChangeArrowheads="1"/>
          </p:cNvPicPr>
          <p:nvPr>
            <p:ph sz="quarter" idx="3"/>
          </p:nvPr>
        </p:nvPicPr>
        <p:blipFill>
          <a:blip r:embed="rId6" cstate="print"/>
          <a:srcRect/>
          <a:stretch>
            <a:fillRect/>
          </a:stretch>
        </p:blipFill>
        <p:spPr>
          <a:xfrm>
            <a:off x="457200" y="3819525"/>
            <a:ext cx="3144838" cy="2505075"/>
          </a:xfrm>
          <a:noFill/>
        </p:spPr>
      </p:pic>
      <p:sp>
        <p:nvSpPr>
          <p:cNvPr id="15375" name="Поле 15"/>
          <p:cNvSpPr txBox="1">
            <a:spLocks noChangeArrowheads="1"/>
          </p:cNvSpPr>
          <p:nvPr/>
        </p:nvSpPr>
        <p:spPr bwMode="auto">
          <a:xfrm>
            <a:off x="838200" y="3260725"/>
            <a:ext cx="23622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000" b="1"/>
              <a:t>Лейкоциты</a:t>
            </a:r>
          </a:p>
        </p:txBody>
      </p:sp>
      <p:sp>
        <p:nvSpPr>
          <p:cNvPr id="15376" name="Поле 16"/>
          <p:cNvSpPr txBox="1">
            <a:spLocks noChangeArrowheads="1"/>
          </p:cNvSpPr>
          <p:nvPr/>
        </p:nvSpPr>
        <p:spPr bwMode="auto">
          <a:xfrm>
            <a:off x="5638800" y="3184525"/>
            <a:ext cx="24384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000" b="1"/>
              <a:t>Эритроциты</a:t>
            </a:r>
          </a:p>
        </p:txBody>
      </p:sp>
      <p:sp>
        <p:nvSpPr>
          <p:cNvPr id="15377" name="Поле 17"/>
          <p:cNvSpPr txBox="1">
            <a:spLocks noChangeArrowheads="1"/>
          </p:cNvSpPr>
          <p:nvPr/>
        </p:nvSpPr>
        <p:spPr bwMode="auto">
          <a:xfrm>
            <a:off x="990600" y="6308725"/>
            <a:ext cx="24384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000" b="1"/>
              <a:t>Тромбоциты</a:t>
            </a:r>
          </a:p>
        </p:txBody>
      </p:sp>
      <p:pic>
        <p:nvPicPr>
          <p:cNvPr id="15379" name="Рисунок 19" descr="вертывание крови"/>
          <p:cNvPicPr preferRelativeResize="0"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334000" y="3810000"/>
            <a:ext cx="3144838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80" name="Поле 20"/>
          <p:cNvSpPr txBox="1">
            <a:spLocks noChangeArrowheads="1"/>
          </p:cNvSpPr>
          <p:nvPr/>
        </p:nvSpPr>
        <p:spPr bwMode="auto">
          <a:xfrm>
            <a:off x="5181600" y="6308725"/>
            <a:ext cx="39624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000" b="1"/>
              <a:t>Схема свертывания</a:t>
            </a:r>
          </a:p>
        </p:txBody>
      </p:sp>
      <p:sp>
        <p:nvSpPr>
          <p:cNvPr id="15381" name="Автофигура 21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038600" y="6324600"/>
            <a:ext cx="936625" cy="476250"/>
          </a:xfrm>
          <a:prstGeom prst="actionButtonHome">
            <a:avLst/>
          </a:prstGeom>
          <a:solidFill>
            <a:srgbClr val="CC99FF"/>
          </a:solidFill>
          <a:ln w="9525">
            <a:solidFill>
              <a:srgbClr val="6600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6397" name="Поле 23"/>
          <p:cNvSpPr txBox="1">
            <a:spLocks noChangeArrowheads="1"/>
          </p:cNvSpPr>
          <p:nvPr/>
        </p:nvSpPr>
        <p:spPr bwMode="auto">
          <a:xfrm>
            <a:off x="4191000" y="762000"/>
            <a:ext cx="762000" cy="344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400" b="1">
                <a:solidFill>
                  <a:srgbClr val="6600CC"/>
                </a:solidFill>
              </a:rPr>
              <a:t>ткань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5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5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3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3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5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3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3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5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autoUpdateAnimBg="0"/>
      <p:bldP spid="15375" grpId="0" autoUpdateAnimBg="0"/>
      <p:bldP spid="15376" grpId="0" autoUpdateAnimBg="0"/>
      <p:bldP spid="15377" grpId="0" autoUpdateAnimBg="0"/>
      <p:bldP spid="15380" grpId="0" autoUpdateAnimBg="0"/>
      <p:bldP spid="1538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410" name="Объект 1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17410" name="Слайд" r:id="rId3" imgW="4572000" imgH="3429000" progId="PowerPoint.Slide.8">
              <p:embed/>
            </p:oleObj>
          </a:graphicData>
        </a:graphic>
      </p:graphicFrame>
      <p:sp>
        <p:nvSpPr>
          <p:cNvPr id="2" name="Прямоуг.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77724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b="1" u="sng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IV. </a:t>
            </a:r>
            <a:r>
              <a:rPr lang="ru-RU" b="1" u="sng" smtClean="0">
                <a:solidFill>
                  <a:srgbClr val="CC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Нервная  ткань</a:t>
            </a:r>
          </a:p>
        </p:txBody>
      </p:sp>
      <p:sp>
        <p:nvSpPr>
          <p:cNvPr id="17412" name="Прямоуг. 4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" y="1143000"/>
            <a:ext cx="8610600" cy="5181600"/>
          </a:xfrm>
        </p:spPr>
        <p:txBody>
          <a:bodyPr/>
          <a:lstStyle/>
          <a:p>
            <a:pPr marL="457200" indent="-457200" eaLnBrk="1" hangingPunct="1">
              <a:buFontTx/>
              <a:buNone/>
            </a:pPr>
            <a:r>
              <a:rPr lang="ru-RU" sz="3000" b="1" smtClean="0"/>
              <a:t>     образована клетками (нейронами эктодермального происхождения.</a:t>
            </a:r>
          </a:p>
          <a:p>
            <a:pPr marL="457200" indent="-457200" eaLnBrk="1" hangingPunct="1">
              <a:buFontTx/>
              <a:buNone/>
            </a:pPr>
            <a:endParaRPr lang="ru-RU" sz="3000" b="1" smtClean="0"/>
          </a:p>
          <a:p>
            <a:pPr marL="457200" indent="-457200" eaLnBrk="1" hangingPunct="1">
              <a:buFontTx/>
              <a:buNone/>
            </a:pPr>
            <a:r>
              <a:rPr lang="ru-RU" sz="3000" b="1" smtClean="0"/>
              <a:t>1) Нейроны не делятся.</a:t>
            </a:r>
          </a:p>
          <a:p>
            <a:pPr marL="457200" indent="-457200" eaLnBrk="1" hangingPunct="1">
              <a:buFontTx/>
              <a:buAutoNum type="arabicParenR" startAt="2"/>
            </a:pPr>
            <a:r>
              <a:rPr lang="ru-RU" sz="3000" b="1" smtClean="0"/>
              <a:t>Они способны к возбуждению и проведению нервного импульса.</a:t>
            </a:r>
          </a:p>
          <a:p>
            <a:pPr marL="457200" indent="-457200" eaLnBrk="1" hangingPunct="1">
              <a:buFontTx/>
              <a:buAutoNum type="arabicParenR" startAt="2"/>
            </a:pPr>
            <a:r>
              <a:rPr lang="ru-RU" sz="3000" b="1" smtClean="0"/>
              <a:t>Образуют стабильные контакты с другими клетками.</a:t>
            </a:r>
          </a:p>
          <a:p>
            <a:pPr marL="457200" indent="-457200" eaLnBrk="1" hangingPunct="1">
              <a:buFontTx/>
              <a:buAutoNum type="arabicParenR" startAt="2"/>
            </a:pPr>
            <a:r>
              <a:rPr lang="ru-RU" sz="3000" b="1" smtClean="0"/>
              <a:t>Образуют группы - ганглии, серое и белое вещество, нервные волокна.</a:t>
            </a:r>
          </a:p>
          <a:p>
            <a:pPr marL="457200" indent="-457200" eaLnBrk="1" hangingPunct="1">
              <a:buFontTx/>
              <a:buNone/>
            </a:pPr>
            <a:endParaRPr lang="ru-RU" sz="3000" b="1" smtClean="0"/>
          </a:p>
        </p:txBody>
      </p:sp>
      <p:sp>
        <p:nvSpPr>
          <p:cNvPr id="17413" name="Поле 13"/>
          <p:cNvSpPr txBox="1">
            <a:spLocks noChangeArrowheads="1"/>
          </p:cNvSpPr>
          <p:nvPr/>
        </p:nvSpPr>
        <p:spPr bwMode="auto">
          <a:xfrm>
            <a:off x="2667000" y="2057400"/>
            <a:ext cx="4343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400" b="1" u="sng"/>
              <a:t>Нужно помнить: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74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74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74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74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17412" grpId="0" build="p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434" name="Объект 5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18434" name="Слайд" r:id="rId3" imgW="4572000" imgH="3429000" progId="PowerPoint.Slide.8">
              <p:embed/>
            </p:oleObj>
          </a:graphicData>
        </a:graphic>
      </p:graphicFrame>
      <p:pic>
        <p:nvPicPr>
          <p:cNvPr id="27651" name="Рисунок 3" descr="ервная_ткань"/>
          <p:cNvPicPr>
            <a:picLocks noChangeAspect="1" noChangeArrowheads="1"/>
          </p:cNvPicPr>
          <p:nvPr>
            <p:ph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457200" y="609600"/>
            <a:ext cx="3352800" cy="5486400"/>
          </a:xfrm>
          <a:noFill/>
        </p:spPr>
      </p:pic>
      <p:pic>
        <p:nvPicPr>
          <p:cNvPr id="27652" name="Рисунок 4" descr="спинной_мозг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-12700"/>
            <a:ext cx="91440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4" name="Автофигура 6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07375" y="6381750"/>
            <a:ext cx="936625" cy="476250"/>
          </a:xfrm>
          <a:prstGeom prst="actionButtonHome">
            <a:avLst/>
          </a:prstGeom>
          <a:solidFill>
            <a:srgbClr val="CC99FF"/>
          </a:solidFill>
          <a:ln w="9525">
            <a:solidFill>
              <a:srgbClr val="6600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Объект 6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3074" name="Слайд" r:id="rId3" imgW="4572000" imgH="3429000" progId="PowerPoint.Slide.8">
              <p:embed/>
            </p:oleObj>
          </a:graphicData>
        </a:graphic>
      </p:graphicFrame>
      <p:sp>
        <p:nvSpPr>
          <p:cNvPr id="4098" name="Прямоуг. 2"/>
          <p:cNvSpPr>
            <a:spLocks noGrp="1" noChangeArrowheads="1"/>
          </p:cNvSpPr>
          <p:nvPr>
            <p:ph type="title"/>
          </p:nvPr>
        </p:nvSpPr>
        <p:spPr>
          <a:xfrm>
            <a:off x="762000" y="-228600"/>
            <a:ext cx="7772400" cy="1143000"/>
          </a:xfrm>
        </p:spPr>
        <p:txBody>
          <a:bodyPr/>
          <a:lstStyle/>
          <a:p>
            <a:pPr eaLnBrk="1" hangingPunct="1"/>
            <a:r>
              <a:rPr lang="ru-RU" b="1" u="sng" smtClean="0">
                <a:solidFill>
                  <a:srgbClr val="9900CC"/>
                </a:solidFill>
              </a:rPr>
              <a:t>Цель работы:</a:t>
            </a:r>
          </a:p>
        </p:txBody>
      </p:sp>
      <p:sp>
        <p:nvSpPr>
          <p:cNvPr id="4099" name="Прямоуг. 3"/>
          <p:cNvSpPr>
            <a:spLocks noGrp="1" noChangeArrowheads="1"/>
          </p:cNvSpPr>
          <p:nvPr>
            <p:ph type="body" idx="1"/>
          </p:nvPr>
        </p:nvSpPr>
        <p:spPr>
          <a:xfrm>
            <a:off x="0" y="762000"/>
            <a:ext cx="9601200" cy="5029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3000" b="1" dirty="0" smtClean="0"/>
              <a:t>1.</a:t>
            </a:r>
            <a:r>
              <a:rPr lang="ru-RU" sz="3000" b="1" dirty="0" smtClean="0">
                <a:solidFill>
                  <a:srgbClr val="9900CC"/>
                </a:solidFill>
              </a:rPr>
              <a:t>Обучающая: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3000" b="1" dirty="0" smtClean="0"/>
              <a:t>	А) дать понятие ткани, видов тканей и разновидностей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3000" b="1" dirty="0" smtClean="0"/>
              <a:t>	Б) продемонстрировать обзор ткани под микроскопом и на фотографии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3000" b="1" dirty="0" smtClean="0"/>
              <a:t>	В) определять тип ткани по фотографиям микропрепаратов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3000" b="1" dirty="0" smtClean="0"/>
              <a:t>2.</a:t>
            </a:r>
            <a:r>
              <a:rPr lang="ru-RU" sz="3000" b="1" dirty="0" smtClean="0">
                <a:solidFill>
                  <a:srgbClr val="9900CC"/>
                </a:solidFill>
              </a:rPr>
              <a:t>Развивающая: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3000" b="1" dirty="0" smtClean="0"/>
              <a:t>	С помощью наглядного изображения развивать представление о гистологии человеческого организма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3000" b="1" dirty="0" smtClean="0"/>
              <a:t>3. </a:t>
            </a:r>
            <a:r>
              <a:rPr lang="ru-RU" sz="3000" b="1" dirty="0" smtClean="0">
                <a:solidFill>
                  <a:srgbClr val="9900CC"/>
                </a:solidFill>
              </a:rPr>
              <a:t>Воспитательная: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3000" b="1" dirty="0" smtClean="0"/>
              <a:t>	Научить бережно относиться к своему организму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28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 autoUpdateAnimBg="0"/>
      <p:bldP spid="4099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8" name="Объект 51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4098" name="Слайд" r:id="rId4" imgW="4572000" imgH="3429000" progId="PowerPoint.Slide.8">
              <p:embed/>
            </p:oleObj>
          </a:graphicData>
        </a:graphic>
      </p:graphicFrame>
      <p:grpSp>
        <p:nvGrpSpPr>
          <p:cNvPr id="4099" name="Группа 69"/>
          <p:cNvGrpSpPr>
            <a:grpSpLocks/>
          </p:cNvGrpSpPr>
          <p:nvPr/>
        </p:nvGrpSpPr>
        <p:grpSpPr bwMode="auto">
          <a:xfrm flipH="1">
            <a:off x="8605838" y="692150"/>
            <a:ext cx="2062162" cy="984250"/>
            <a:chOff x="432" y="436"/>
            <a:chExt cx="4989" cy="3311"/>
          </a:xfrm>
        </p:grpSpPr>
        <p:sp>
          <p:nvSpPr>
            <p:cNvPr id="4110" name="Линия 17"/>
            <p:cNvSpPr>
              <a:spLocks noChangeShapeType="1"/>
            </p:cNvSpPr>
            <p:nvPr/>
          </p:nvSpPr>
          <p:spPr bwMode="auto">
            <a:xfrm>
              <a:off x="432" y="436"/>
              <a:ext cx="4989" cy="0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endParaRPr lang="ru-RU"/>
            </a:p>
          </p:txBody>
        </p:sp>
        <p:sp>
          <p:nvSpPr>
            <p:cNvPr id="4111" name="Линия 21"/>
            <p:cNvSpPr>
              <a:spLocks noChangeShapeType="1"/>
            </p:cNvSpPr>
            <p:nvPr/>
          </p:nvSpPr>
          <p:spPr bwMode="auto">
            <a:xfrm>
              <a:off x="432" y="3747"/>
              <a:ext cx="4989" cy="0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endParaRPr lang="ru-RU"/>
            </a:p>
          </p:txBody>
        </p:sp>
        <p:sp>
          <p:nvSpPr>
            <p:cNvPr id="4112" name="Линия 22"/>
            <p:cNvSpPr>
              <a:spLocks noChangeShapeType="1"/>
            </p:cNvSpPr>
            <p:nvPr/>
          </p:nvSpPr>
          <p:spPr bwMode="auto">
            <a:xfrm>
              <a:off x="432" y="436"/>
              <a:ext cx="0" cy="828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endParaRPr lang="ru-RU"/>
            </a:p>
          </p:txBody>
        </p:sp>
        <p:sp>
          <p:nvSpPr>
            <p:cNvPr id="4113" name="Линия 23"/>
            <p:cNvSpPr>
              <a:spLocks noChangeShapeType="1"/>
            </p:cNvSpPr>
            <p:nvPr/>
          </p:nvSpPr>
          <p:spPr bwMode="auto">
            <a:xfrm>
              <a:off x="5421" y="436"/>
              <a:ext cx="0" cy="828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endParaRPr lang="ru-RU"/>
            </a:p>
          </p:txBody>
        </p:sp>
        <p:sp>
          <p:nvSpPr>
            <p:cNvPr id="4114" name="Линия 42"/>
            <p:cNvSpPr>
              <a:spLocks noChangeShapeType="1"/>
            </p:cNvSpPr>
            <p:nvPr/>
          </p:nvSpPr>
          <p:spPr bwMode="auto">
            <a:xfrm>
              <a:off x="432" y="1264"/>
              <a:ext cx="0" cy="828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endParaRPr lang="ru-RU"/>
            </a:p>
          </p:txBody>
        </p:sp>
        <p:sp>
          <p:nvSpPr>
            <p:cNvPr id="4115" name="Линия 43"/>
            <p:cNvSpPr>
              <a:spLocks noChangeShapeType="1"/>
            </p:cNvSpPr>
            <p:nvPr/>
          </p:nvSpPr>
          <p:spPr bwMode="auto">
            <a:xfrm>
              <a:off x="5421" y="1264"/>
              <a:ext cx="0" cy="828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endParaRPr lang="ru-RU"/>
            </a:p>
          </p:txBody>
        </p:sp>
        <p:sp>
          <p:nvSpPr>
            <p:cNvPr id="4116" name="Линия 44"/>
            <p:cNvSpPr>
              <a:spLocks noChangeShapeType="1"/>
            </p:cNvSpPr>
            <p:nvPr/>
          </p:nvSpPr>
          <p:spPr bwMode="auto">
            <a:xfrm>
              <a:off x="432" y="2092"/>
              <a:ext cx="0" cy="827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endParaRPr lang="ru-RU"/>
            </a:p>
          </p:txBody>
        </p:sp>
        <p:sp>
          <p:nvSpPr>
            <p:cNvPr id="4117" name="Линия 45"/>
            <p:cNvSpPr>
              <a:spLocks noChangeShapeType="1"/>
            </p:cNvSpPr>
            <p:nvPr/>
          </p:nvSpPr>
          <p:spPr bwMode="auto">
            <a:xfrm>
              <a:off x="5421" y="2092"/>
              <a:ext cx="0" cy="827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endParaRPr lang="ru-RU"/>
            </a:p>
          </p:txBody>
        </p:sp>
        <p:sp>
          <p:nvSpPr>
            <p:cNvPr id="4118" name="Линия 46"/>
            <p:cNvSpPr>
              <a:spLocks noChangeShapeType="1"/>
            </p:cNvSpPr>
            <p:nvPr/>
          </p:nvSpPr>
          <p:spPr bwMode="auto">
            <a:xfrm>
              <a:off x="432" y="2919"/>
              <a:ext cx="0" cy="828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endParaRPr lang="ru-RU"/>
            </a:p>
          </p:txBody>
        </p:sp>
        <p:sp>
          <p:nvSpPr>
            <p:cNvPr id="4119" name="Линия 47"/>
            <p:cNvSpPr>
              <a:spLocks noChangeShapeType="1"/>
            </p:cNvSpPr>
            <p:nvPr/>
          </p:nvSpPr>
          <p:spPr bwMode="auto">
            <a:xfrm>
              <a:off x="5421" y="2919"/>
              <a:ext cx="0" cy="828"/>
            </a:xfrm>
            <a:prstGeom prst="line">
              <a:avLst/>
            </a:prstGeom>
            <a:noFill/>
            <a:ln w="28575" cap="sq">
              <a:noFill/>
              <a:round/>
              <a:headEnd/>
              <a:tailEnd/>
            </a:ln>
            <a:effectLst/>
          </p:spPr>
          <p:txBody>
            <a:bodyPr lIns="90000" tIns="46800" rIns="90000" bIns="46800"/>
            <a:lstStyle/>
            <a:p>
              <a:endParaRPr lang="ru-RU"/>
            </a:p>
          </p:txBody>
        </p:sp>
      </p:grpSp>
      <p:sp>
        <p:nvSpPr>
          <p:cNvPr id="28726" name="Автофигура 5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514600" y="5341938"/>
            <a:ext cx="6550025" cy="1439862"/>
          </a:xfrm>
          <a:prstGeom prst="actionButtonBlank">
            <a:avLst/>
          </a:prstGeom>
          <a:solidFill>
            <a:srgbClr val="CC33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20000"/>
              </a:spcBef>
              <a:defRPr/>
            </a:pPr>
            <a:endParaRPr lang="ru-RU" sz="3600" b="1">
              <a:solidFill>
                <a:schemeClr val="accent2"/>
              </a:solidFill>
            </a:endParaRPr>
          </a:p>
          <a:p>
            <a:pPr algn="ctr">
              <a:spcBef>
                <a:spcPct val="20000"/>
              </a:spcBef>
              <a:defRPr/>
            </a:pPr>
            <a:r>
              <a:rPr lang="en-US" sz="3600" b="1" u="sng">
                <a:solidFill>
                  <a:srgbClr val="FF99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IV. </a:t>
            </a:r>
            <a:r>
              <a:rPr lang="ru-RU" sz="3600" b="1" u="sng">
                <a:solidFill>
                  <a:srgbClr val="FF99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hlinkClick r:id="rId5" action="ppaction://hlinksldjump"/>
              </a:rPr>
              <a:t>Нервная</a:t>
            </a:r>
            <a:r>
              <a:rPr lang="ru-RU" sz="3600" b="1" u="sng">
                <a:solidFill>
                  <a:srgbClr val="FF99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ткань</a:t>
            </a:r>
            <a:endParaRPr lang="fr-BE" sz="3600" u="sng">
              <a:solidFill>
                <a:srgbClr val="FF99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defRPr/>
            </a:pPr>
            <a:endParaRPr lang="ru-RU" sz="3600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pSp>
        <p:nvGrpSpPr>
          <p:cNvPr id="4101" name="Группа 70"/>
          <p:cNvGrpSpPr>
            <a:grpSpLocks/>
          </p:cNvGrpSpPr>
          <p:nvPr/>
        </p:nvGrpSpPr>
        <p:grpSpPr bwMode="auto">
          <a:xfrm>
            <a:off x="79375" y="152400"/>
            <a:ext cx="6550025" cy="1439863"/>
            <a:chOff x="50" y="96"/>
            <a:chExt cx="4126" cy="907"/>
          </a:xfrm>
        </p:grpSpPr>
        <p:sp>
          <p:nvSpPr>
            <p:cNvPr id="4108" name="Автофигура 62">
              <a:hlinkClick r:id="" action="ppaction://noaction" highlightClick="1"/>
            </p:cNvPr>
            <p:cNvSpPr>
              <a:spLocks noChangeArrowheads="1"/>
            </p:cNvSpPr>
            <p:nvPr/>
          </p:nvSpPr>
          <p:spPr bwMode="auto">
            <a:xfrm>
              <a:off x="50" y="96"/>
              <a:ext cx="4126" cy="907"/>
            </a:xfrm>
            <a:prstGeom prst="actionButtonBlank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spcBef>
                  <a:spcPct val="20000"/>
                </a:spcBef>
              </a:pPr>
              <a:endParaRPr lang="ru-RU" sz="3600" b="1">
                <a:solidFill>
                  <a:srgbClr val="6600CC"/>
                </a:solidFill>
              </a:endParaRPr>
            </a:p>
          </p:txBody>
        </p:sp>
        <p:sp>
          <p:nvSpPr>
            <p:cNvPr id="28733" name="Поле 61"/>
            <p:cNvSpPr txBox="1">
              <a:spLocks noChangeArrowheads="1"/>
            </p:cNvSpPr>
            <p:nvPr/>
          </p:nvSpPr>
          <p:spPr bwMode="auto">
            <a:xfrm>
              <a:off x="434" y="336"/>
              <a:ext cx="3552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sz="3600" b="1" u="sng">
                  <a:solidFill>
                    <a:srgbClr val="CC00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I</a:t>
              </a:r>
              <a:r>
                <a:rPr lang="ru-RU" sz="3600" b="1" u="sng">
                  <a:solidFill>
                    <a:srgbClr val="CC00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. </a:t>
              </a:r>
              <a:r>
                <a:rPr lang="ru-RU" sz="3600" b="1" u="sng">
                  <a:solidFill>
                    <a:srgbClr val="CC00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hlinkClick r:id="" action="ppaction://hlinkshowjump?jump=nextslide"/>
                </a:rPr>
                <a:t>Эпителиальная </a:t>
              </a:r>
              <a:r>
                <a:rPr lang="ru-RU" sz="3600" b="1" u="sng">
                  <a:solidFill>
                    <a:srgbClr val="CC00CC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ткань</a:t>
              </a:r>
            </a:p>
          </p:txBody>
        </p:sp>
      </p:grpSp>
      <p:grpSp>
        <p:nvGrpSpPr>
          <p:cNvPr id="4102" name="Группа 65"/>
          <p:cNvGrpSpPr>
            <a:grpSpLocks/>
          </p:cNvGrpSpPr>
          <p:nvPr/>
        </p:nvGrpSpPr>
        <p:grpSpPr bwMode="auto">
          <a:xfrm>
            <a:off x="990600" y="1836738"/>
            <a:ext cx="6550025" cy="1439862"/>
            <a:chOff x="-2256" y="1205"/>
            <a:chExt cx="4126" cy="907"/>
          </a:xfrm>
        </p:grpSpPr>
        <p:sp>
          <p:nvSpPr>
            <p:cNvPr id="4106" name="Автофигура 56">
              <a:hlinkClick r:id="" action="ppaction://noaction" highlightClick="1"/>
            </p:cNvPr>
            <p:cNvSpPr>
              <a:spLocks noChangeArrowheads="1"/>
            </p:cNvSpPr>
            <p:nvPr/>
          </p:nvSpPr>
          <p:spPr bwMode="auto">
            <a:xfrm>
              <a:off x="-2256" y="1205"/>
              <a:ext cx="4126" cy="907"/>
            </a:xfrm>
            <a:prstGeom prst="actionButtonBlank">
              <a:avLst/>
            </a:prstGeom>
            <a:solidFill>
              <a:srgbClr val="FF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spcBef>
                  <a:spcPct val="20000"/>
                </a:spcBef>
              </a:pPr>
              <a:r>
                <a:rPr lang="ru-RU" sz="3600" b="1">
                  <a:solidFill>
                    <a:srgbClr val="6600CC"/>
                  </a:solidFill>
                </a:rPr>
                <a:t> </a:t>
              </a:r>
            </a:p>
          </p:txBody>
        </p:sp>
        <p:sp>
          <p:nvSpPr>
            <p:cNvPr id="28736" name="Поле 64"/>
            <p:cNvSpPr txBox="1">
              <a:spLocks noChangeArrowheads="1"/>
            </p:cNvSpPr>
            <p:nvPr/>
          </p:nvSpPr>
          <p:spPr bwMode="auto">
            <a:xfrm>
              <a:off x="-1680" y="1440"/>
              <a:ext cx="3216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sz="3600" b="1" u="sng">
                  <a:solidFill>
                    <a:srgbClr val="FF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II</a:t>
              </a:r>
              <a:r>
                <a:rPr lang="ru-RU" sz="3600" b="1" u="sng">
                  <a:solidFill>
                    <a:srgbClr val="FF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. </a:t>
              </a:r>
              <a:r>
                <a:rPr lang="ru-RU" sz="3600" b="1" u="sng">
                  <a:solidFill>
                    <a:srgbClr val="FF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hlinkClick r:id="rId6" action="ppaction://hlinksldjump"/>
                </a:rPr>
                <a:t>Мышечная</a:t>
              </a:r>
              <a:r>
                <a:rPr lang="ru-RU" sz="3600" b="1" u="sng">
                  <a:solidFill>
                    <a:srgbClr val="FF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 ткань</a:t>
              </a:r>
            </a:p>
          </p:txBody>
        </p:sp>
      </p:grpSp>
      <p:grpSp>
        <p:nvGrpSpPr>
          <p:cNvPr id="4103" name="Группа 67"/>
          <p:cNvGrpSpPr>
            <a:grpSpLocks/>
          </p:cNvGrpSpPr>
          <p:nvPr/>
        </p:nvGrpSpPr>
        <p:grpSpPr bwMode="auto">
          <a:xfrm>
            <a:off x="1828800" y="3657600"/>
            <a:ext cx="6550025" cy="1439863"/>
            <a:chOff x="-2350" y="2304"/>
            <a:chExt cx="4126" cy="907"/>
          </a:xfrm>
        </p:grpSpPr>
        <p:sp>
          <p:nvSpPr>
            <p:cNvPr id="4104" name="Автофигура 55">
              <a:hlinkClick r:id="" action="ppaction://noaction" highlightClick="1"/>
            </p:cNvPr>
            <p:cNvSpPr>
              <a:spLocks noChangeArrowheads="1"/>
            </p:cNvSpPr>
            <p:nvPr/>
          </p:nvSpPr>
          <p:spPr bwMode="auto">
            <a:xfrm>
              <a:off x="-2350" y="2304"/>
              <a:ext cx="4126" cy="907"/>
            </a:xfrm>
            <a:prstGeom prst="actionButtonBlank">
              <a:avLst/>
            </a:prstGeom>
            <a:solidFill>
              <a:srgbClr val="FF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spcBef>
                  <a:spcPct val="20000"/>
                </a:spcBef>
              </a:pPr>
              <a:endParaRPr lang="ru-RU" sz="3600" b="1">
                <a:solidFill>
                  <a:srgbClr val="6600CC"/>
                </a:solidFill>
              </a:endParaRPr>
            </a:p>
          </p:txBody>
        </p:sp>
        <p:sp>
          <p:nvSpPr>
            <p:cNvPr id="28738" name="Поле 66"/>
            <p:cNvSpPr txBox="1">
              <a:spLocks noChangeArrowheads="1"/>
            </p:cNvSpPr>
            <p:nvPr/>
          </p:nvSpPr>
          <p:spPr bwMode="auto">
            <a:xfrm>
              <a:off x="-2112" y="2544"/>
              <a:ext cx="3696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sz="3600" b="1" u="sng">
                  <a:solidFill>
                    <a:srgbClr val="FFCC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III</a:t>
              </a:r>
              <a:r>
                <a:rPr lang="ru-RU" sz="3600" b="1" u="sng">
                  <a:solidFill>
                    <a:srgbClr val="FFCC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. </a:t>
              </a:r>
              <a:r>
                <a:rPr lang="ru-RU" sz="3600" b="1" u="sng">
                  <a:solidFill>
                    <a:srgbClr val="FFCC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hlinkClick r:id="rId7" action="ppaction://hlinksldjump"/>
                </a:rPr>
                <a:t>Соединительна</a:t>
              </a:r>
              <a:r>
                <a:rPr lang="ru-RU" sz="3600" b="1" u="sng">
                  <a:solidFill>
                    <a:srgbClr val="FFCC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hlinkClick r:id="rId8" action="ppaction://hlinksldjump"/>
                </a:rPr>
                <a:t>я</a:t>
              </a:r>
              <a:r>
                <a:rPr lang="ru-RU" sz="3600" b="1" u="sng">
                  <a:solidFill>
                    <a:srgbClr val="FFCC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 ткань</a:t>
              </a:r>
            </a:p>
          </p:txBody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2" name="Объект 9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5122" name="Слайд" r:id="rId3" imgW="4572000" imgH="3429000" progId="PowerPoint.Slide.8">
              <p:embed/>
            </p:oleObj>
          </a:graphicData>
        </a:graphic>
      </p:graphicFrame>
      <p:sp>
        <p:nvSpPr>
          <p:cNvPr id="6148" name="Прямоуг. 4"/>
          <p:cNvSpPr>
            <a:spLocks noGrp="1" noChangeArrowheads="1"/>
          </p:cNvSpPr>
          <p:nvPr>
            <p:ph type="body" sz="half" idx="2"/>
          </p:nvPr>
        </p:nvSpPr>
        <p:spPr>
          <a:xfrm>
            <a:off x="4800600" y="533400"/>
            <a:ext cx="4038600" cy="1239838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800" b="1" smtClean="0"/>
              <a:t>    </a:t>
            </a:r>
            <a:r>
              <a:rPr lang="ru-RU" sz="2800" b="1" smtClean="0"/>
              <a:t>1. </a:t>
            </a:r>
            <a:r>
              <a:rPr lang="ru-RU" sz="3000" b="1" smtClean="0"/>
              <a:t>Фотоснимок</a:t>
            </a:r>
            <a:r>
              <a:rPr lang="ru-RU" sz="2800" b="1" smtClean="0"/>
              <a:t> </a:t>
            </a:r>
            <a:r>
              <a:rPr lang="ru-RU" sz="3000" b="1" smtClean="0"/>
              <a:t>кожного  эпителия</a:t>
            </a:r>
          </a:p>
        </p:txBody>
      </p:sp>
      <p:pic>
        <p:nvPicPr>
          <p:cNvPr id="6150" name="Рисунок 6" descr="ителий"/>
          <p:cNvPicPr>
            <a:picLocks noChangeAspect="1" noChangeArrowheads="1"/>
          </p:cNvPicPr>
          <p:nvPr>
            <p:ph type="clipArt" sz="half"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76200" y="228600"/>
            <a:ext cx="4648200" cy="3203575"/>
          </a:xfrm>
          <a:noFill/>
        </p:spPr>
      </p:pic>
      <p:pic>
        <p:nvPicPr>
          <p:cNvPr id="6151" name="Рисунок 7" descr="железистый эпителий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200" y="3581400"/>
            <a:ext cx="46482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2" name="Поле 8"/>
          <p:cNvSpPr txBox="1">
            <a:spLocks noChangeArrowheads="1"/>
          </p:cNvSpPr>
          <p:nvPr/>
        </p:nvSpPr>
        <p:spPr bwMode="auto">
          <a:xfrm>
            <a:off x="4975225" y="4479925"/>
            <a:ext cx="4092575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3000" b="1"/>
              <a:t>  2.  Вид микропрепарата железистого эпителия</a:t>
            </a:r>
            <a:r>
              <a:rPr lang="ru-RU" sz="2800" b="1"/>
              <a:t> </a:t>
            </a:r>
            <a:r>
              <a:rPr lang="ru-RU" sz="2400" b="1"/>
              <a:t> </a:t>
            </a:r>
          </a:p>
        </p:txBody>
      </p:sp>
      <p:sp>
        <p:nvSpPr>
          <p:cNvPr id="6154" name="Поле 10"/>
          <p:cNvSpPr txBox="1">
            <a:spLocks noChangeArrowheads="1"/>
          </p:cNvSpPr>
          <p:nvPr/>
        </p:nvSpPr>
        <p:spPr bwMode="auto">
          <a:xfrm>
            <a:off x="4800600" y="1752600"/>
            <a:ext cx="4343400" cy="2101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4400" b="1" u="sng">
                <a:solidFill>
                  <a:srgbClr val="CC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</a:t>
            </a:r>
            <a:r>
              <a:rPr lang="ru-RU" sz="4400" b="1" u="sng">
                <a:solidFill>
                  <a:srgbClr val="CC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 Эпителиальная ткань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 build="p" autoUpdateAnimBg="0"/>
      <p:bldP spid="6152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46" name="Объект 4"/>
          <p:cNvGraphicFramePr>
            <a:graphicFrameLocks noChangeAspect="1"/>
          </p:cNvGraphicFramePr>
          <p:nvPr/>
        </p:nvGraphicFramePr>
        <p:xfrm>
          <a:off x="0" y="9525"/>
          <a:ext cx="9144000" cy="6858000"/>
        </p:xfrm>
        <a:graphic>
          <a:graphicData uri="http://schemas.openxmlformats.org/presentationml/2006/ole">
            <p:oleObj spid="_x0000_s6146" name="Слайд" r:id="rId3" imgW="4572000" imgH="3429000" progId="PowerPoint.Slide.8">
              <p:embed/>
            </p:oleObj>
          </a:graphicData>
        </a:graphic>
      </p:graphicFrame>
      <p:pic>
        <p:nvPicPr>
          <p:cNvPr id="23555" name="Рисунок 3" descr="кожа с волоском человека в продольном разрезе"/>
          <p:cNvPicPr>
            <a:picLocks noChangeAspect="1" noChangeArrowheads="1"/>
          </p:cNvPicPr>
          <p:nvPr>
            <p:ph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70" name="Объект 1031"/>
          <p:cNvGraphicFramePr>
            <a:graphicFrameLocks noChangeAspect="1"/>
          </p:cNvGraphicFramePr>
          <p:nvPr/>
        </p:nvGraphicFramePr>
        <p:xfrm>
          <a:off x="0" y="0"/>
          <a:ext cx="9144000" cy="6934200"/>
        </p:xfrm>
        <a:graphic>
          <a:graphicData uri="http://schemas.openxmlformats.org/presentationml/2006/ole">
            <p:oleObj spid="_x0000_s7170" name="Слайд" r:id="rId3" imgW="4572000" imgH="3429000" progId="PowerPoint.Slide.8">
              <p:embed/>
            </p:oleObj>
          </a:graphicData>
        </a:graphic>
      </p:graphicFrame>
      <p:sp>
        <p:nvSpPr>
          <p:cNvPr id="22530" name="Прямоуг. 1026"/>
          <p:cNvSpPr>
            <a:spLocks noGrp="1" noChangeArrowheads="1"/>
          </p:cNvSpPr>
          <p:nvPr>
            <p:ph type="body" sz="half" idx="2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buFontTx/>
              <a:buNone/>
            </a:pPr>
            <a:endParaRPr lang="ru-RU" sz="2800" b="1" smtClean="0"/>
          </a:p>
          <a:p>
            <a:pPr eaLnBrk="1" hangingPunct="1">
              <a:buFontTx/>
              <a:buNone/>
            </a:pPr>
            <a:r>
              <a:rPr lang="ru-RU" sz="3000" b="1" u="sng" smtClean="0">
                <a:solidFill>
                  <a:srgbClr val="6600CC"/>
                </a:solidFill>
              </a:rPr>
              <a:t>Эпителиальная  ткань</a:t>
            </a:r>
            <a:r>
              <a:rPr lang="ru-RU" sz="3000" b="1" smtClean="0"/>
              <a:t> – ткань, покрывающая тело и  выстилающая его полости в виде пласта.</a:t>
            </a:r>
          </a:p>
          <a:p>
            <a:pPr eaLnBrk="1" hangingPunct="1">
              <a:buFontTx/>
              <a:buNone/>
            </a:pPr>
            <a:r>
              <a:rPr lang="ru-RU" sz="3000" b="1" smtClean="0"/>
              <a:t>1) Образуется в онтогенезе раньше всех других тканей из зародышевых листков.</a:t>
            </a:r>
          </a:p>
          <a:p>
            <a:pPr eaLnBrk="1" hangingPunct="1">
              <a:buFontTx/>
              <a:buNone/>
            </a:pPr>
            <a:r>
              <a:rPr lang="ru-RU" sz="3000" b="1" smtClean="0"/>
              <a:t>2) Способна к регенерации. </a:t>
            </a:r>
          </a:p>
          <a:p>
            <a:pPr eaLnBrk="1" hangingPunct="1">
              <a:buFontTx/>
              <a:buNone/>
            </a:pPr>
            <a:r>
              <a:rPr lang="ru-RU" sz="3000" b="1" smtClean="0"/>
              <a:t>3) Лишена кровеносных сосудов.</a:t>
            </a:r>
          </a:p>
          <a:p>
            <a:pPr eaLnBrk="1" hangingPunct="1">
              <a:buFontTx/>
              <a:buNone/>
            </a:pPr>
            <a:r>
              <a:rPr lang="ru-RU" sz="3000" b="1" smtClean="0"/>
              <a:t>4) Клетки плотно прилегают друг к другу.</a:t>
            </a:r>
          </a:p>
          <a:p>
            <a:pPr eaLnBrk="1" hangingPunct="1">
              <a:buFontTx/>
              <a:buNone/>
            </a:pPr>
            <a:r>
              <a:rPr lang="ru-RU" sz="3000" b="1" smtClean="0"/>
              <a:t>5) Имеет мало межклеточного вещества.</a:t>
            </a:r>
          </a:p>
          <a:p>
            <a:pPr eaLnBrk="1" hangingPunct="1">
              <a:buFontTx/>
              <a:buNone/>
            </a:pPr>
            <a:r>
              <a:rPr lang="ru-RU" sz="3000" b="1" smtClean="0"/>
              <a:t>6) Может состоять из нескольких слоев клеток.</a:t>
            </a:r>
          </a:p>
          <a:p>
            <a:pPr eaLnBrk="1" hangingPunct="1">
              <a:buFontTx/>
              <a:buNone/>
            </a:pPr>
            <a:r>
              <a:rPr lang="ru-RU" sz="3000" b="1" smtClean="0"/>
              <a:t>7) Основные функции - защита (кожа), всасывание (кишечник), избирательный транспорт (почки, сосуды).  </a:t>
            </a:r>
          </a:p>
        </p:txBody>
      </p:sp>
      <p:sp>
        <p:nvSpPr>
          <p:cNvPr id="22534" name="Автофигура 1030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07375" y="6381750"/>
            <a:ext cx="936625" cy="476250"/>
          </a:xfrm>
          <a:prstGeom prst="actionButtonHome">
            <a:avLst/>
          </a:prstGeom>
          <a:solidFill>
            <a:srgbClr val="CC99FF"/>
          </a:solidFill>
          <a:ln w="9525">
            <a:solidFill>
              <a:srgbClr val="6600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25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25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25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25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25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253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253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 build="p" autoUpdateAnimBg="0"/>
      <p:bldP spid="2253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194" name="Объект 14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8194" name="Слайд" r:id="rId3" imgW="4572000" imgH="3429000" progId="PowerPoint.Slide.8">
              <p:embed/>
            </p:oleObj>
          </a:graphicData>
        </a:graphic>
      </p:graphicFrame>
      <p:sp>
        <p:nvSpPr>
          <p:cNvPr id="7170" name="Прямоуг. 2"/>
          <p:cNvSpPr>
            <a:spLocks noGrp="1" noChangeArrowheads="1"/>
          </p:cNvSpPr>
          <p:nvPr>
            <p:ph type="title"/>
          </p:nvPr>
        </p:nvSpPr>
        <p:spPr>
          <a:xfrm>
            <a:off x="1905000" y="381000"/>
            <a:ext cx="5638800" cy="762000"/>
          </a:xfrm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99FF" mc:Ignorable=""/>
                </a:solidFill>
              </a14:hiddenFill>
            </a:ext>
          </a:extLst>
        </p:spPr>
        <p:txBody>
          <a:bodyPr/>
          <a:lstStyle/>
          <a:p>
            <a:pPr eaLnBrk="1" hangingPunct="1">
              <a:defRPr/>
            </a:pPr>
            <a:r>
              <a:rPr lang="en-US" sz="3600" b="1" u="sng" smtClean="0">
                <a:solidFill>
                  <a:srgbClr val="FF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en-US" sz="3600" b="1" u="sng" smtClean="0">
                <a:solidFill>
                  <a:srgbClr val="FF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n-US" sz="3600" b="1" u="sng" smtClean="0">
                <a:solidFill>
                  <a:srgbClr val="CC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II</a:t>
            </a:r>
            <a:r>
              <a:rPr lang="ru-RU" sz="3600" b="1" u="sng" smtClean="0">
                <a:solidFill>
                  <a:srgbClr val="CC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 Мышечная ткань</a:t>
            </a:r>
            <a:r>
              <a:rPr lang="ru-RU" sz="3600" b="1" u="sng" smtClean="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3600" b="1" u="sng" smtClean="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ru-RU" sz="3600" b="1" u="sng" smtClean="0">
              <a:solidFill>
                <a:srgbClr val="66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7179" name="Поле 11"/>
          <p:cNvSpPr txBox="1">
            <a:spLocks noChangeArrowheads="1"/>
          </p:cNvSpPr>
          <p:nvPr/>
        </p:nvSpPr>
        <p:spPr bwMode="auto">
          <a:xfrm>
            <a:off x="212725" y="5148263"/>
            <a:ext cx="2684463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000" b="1"/>
              <a:t>А) сердечные  </a:t>
            </a:r>
          </a:p>
          <a:p>
            <a:r>
              <a:rPr lang="ru-RU" sz="3000" b="1"/>
              <a:t>мышцы</a:t>
            </a:r>
          </a:p>
          <a:p>
            <a:endParaRPr lang="ru-RU" sz="3000" b="1"/>
          </a:p>
        </p:txBody>
      </p:sp>
      <p:sp>
        <p:nvSpPr>
          <p:cNvPr id="7180" name="Поле 12"/>
          <p:cNvSpPr txBox="1">
            <a:spLocks noChangeArrowheads="1"/>
          </p:cNvSpPr>
          <p:nvPr/>
        </p:nvSpPr>
        <p:spPr bwMode="auto">
          <a:xfrm>
            <a:off x="3124200" y="5181600"/>
            <a:ext cx="29718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3000" b="1"/>
              <a:t>Б) скелетные</a:t>
            </a:r>
          </a:p>
          <a:p>
            <a:r>
              <a:rPr lang="ru-RU" sz="3000" b="1"/>
              <a:t>мышцы</a:t>
            </a:r>
          </a:p>
        </p:txBody>
      </p:sp>
      <p:sp>
        <p:nvSpPr>
          <p:cNvPr id="7181" name="Поле 13"/>
          <p:cNvSpPr txBox="1">
            <a:spLocks noChangeArrowheads="1"/>
          </p:cNvSpPr>
          <p:nvPr/>
        </p:nvSpPr>
        <p:spPr bwMode="auto">
          <a:xfrm>
            <a:off x="6248400" y="5181600"/>
            <a:ext cx="203835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000" b="1"/>
              <a:t>В) гладкие</a:t>
            </a:r>
          </a:p>
          <a:p>
            <a:r>
              <a:rPr lang="ru-RU" sz="3000" b="1"/>
              <a:t>мышцы</a:t>
            </a:r>
          </a:p>
        </p:txBody>
      </p:sp>
      <p:grpSp>
        <p:nvGrpSpPr>
          <p:cNvPr id="8199" name="Группа 19"/>
          <p:cNvGrpSpPr>
            <a:grpSpLocks/>
          </p:cNvGrpSpPr>
          <p:nvPr/>
        </p:nvGrpSpPr>
        <p:grpSpPr bwMode="auto">
          <a:xfrm>
            <a:off x="228600" y="1676400"/>
            <a:ext cx="8686800" cy="3505200"/>
            <a:chOff x="144" y="1056"/>
            <a:chExt cx="5472" cy="2208"/>
          </a:xfrm>
        </p:grpSpPr>
        <p:pic>
          <p:nvPicPr>
            <p:cNvPr id="8200" name="Рисунок 9" descr="мышцы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44" y="1056"/>
              <a:ext cx="5472" cy="2208"/>
            </a:xfrm>
            <a:prstGeom prst="rect">
              <a:avLst/>
            </a:prstGeom>
            <a:noFill/>
            <a:ln w="57150">
              <a:solidFill>
                <a:schemeClr val="tx1"/>
              </a:solidFill>
              <a:miter lim="800000"/>
              <a:headEnd/>
              <a:tailEnd/>
            </a:ln>
            <a:effectLst/>
          </p:spPr>
        </p:pic>
        <p:sp>
          <p:nvSpPr>
            <p:cNvPr id="8201" name="Линия 17"/>
            <p:cNvSpPr>
              <a:spLocks noChangeShapeType="1"/>
            </p:cNvSpPr>
            <p:nvPr/>
          </p:nvSpPr>
          <p:spPr bwMode="auto">
            <a:xfrm>
              <a:off x="1920" y="1056"/>
              <a:ext cx="0" cy="2208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8202" name="Линия 18"/>
            <p:cNvSpPr>
              <a:spLocks noChangeShapeType="1"/>
            </p:cNvSpPr>
            <p:nvPr/>
          </p:nvSpPr>
          <p:spPr bwMode="auto">
            <a:xfrm>
              <a:off x="3840" y="1056"/>
              <a:ext cx="0" cy="2208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 autoUpdateAnimBg="0"/>
      <p:bldP spid="7179" grpId="0" autoUpdateAnimBg="0"/>
      <p:bldP spid="7180" grpId="0" autoUpdateAnimBg="0"/>
      <p:bldP spid="7181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18" name="Объект 5"/>
          <p:cNvGraphicFramePr>
            <a:graphicFrameLocks noChangeAspect="1"/>
          </p:cNvGraphicFramePr>
          <p:nvPr/>
        </p:nvGraphicFramePr>
        <p:xfrm>
          <a:off x="0" y="9525"/>
          <a:ext cx="9144000" cy="6858000"/>
        </p:xfrm>
        <a:graphic>
          <a:graphicData uri="http://schemas.openxmlformats.org/presentationml/2006/ole">
            <p:oleObj spid="_x0000_s9218" name="Слайд" r:id="rId3" imgW="4572000" imgH="3429000" progId="PowerPoint.Slide.8">
              <p:embed/>
            </p:oleObj>
          </a:graphicData>
        </a:graphic>
      </p:graphicFrame>
      <p:pic>
        <p:nvPicPr>
          <p:cNvPr id="24579" name="Рисунок 3" descr="келетные  мышцы"/>
          <p:cNvPicPr>
            <a:picLocks noChangeAspect="1" noChangeArrowheads="1"/>
          </p:cNvPicPr>
          <p:nvPr>
            <p:ph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  <p:sp>
        <p:nvSpPr>
          <p:cNvPr id="24580" name="Прямоуг. 4"/>
          <p:cNvSpPr>
            <a:spLocks noChangeArrowheads="1"/>
          </p:cNvSpPr>
          <p:nvPr/>
        </p:nvSpPr>
        <p:spPr bwMode="auto">
          <a:xfrm>
            <a:off x="304800" y="157163"/>
            <a:ext cx="537527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solidFill>
                  <a:schemeClr val="bg1"/>
                </a:solidFill>
              </a:rPr>
              <a:t>Фотоснимок гладких мышц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0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42" name="Объект 5"/>
          <p:cNvGraphicFramePr>
            <a:graphicFrameLocks noChangeAspect="1"/>
          </p:cNvGraphicFramePr>
          <p:nvPr/>
        </p:nvGraphicFramePr>
        <p:xfrm>
          <a:off x="0" y="9525"/>
          <a:ext cx="9144000" cy="6858000"/>
        </p:xfrm>
        <a:graphic>
          <a:graphicData uri="http://schemas.openxmlformats.org/presentationml/2006/ole">
            <p:oleObj spid="_x0000_s10242" name="Слайд" r:id="rId3" imgW="4572000" imgH="3429000" progId="PowerPoint.Slide.8">
              <p:embed/>
            </p:oleObj>
          </a:graphicData>
        </a:graphic>
      </p:graphicFrame>
      <p:pic>
        <p:nvPicPr>
          <p:cNvPr id="25603" name="Рисунок 3" descr="гладкие мышцы"/>
          <p:cNvPicPr>
            <a:picLocks noChangeAspect="1" noChangeArrowheads="1"/>
          </p:cNvPicPr>
          <p:nvPr>
            <p:ph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  <p:sp>
        <p:nvSpPr>
          <p:cNvPr id="25604" name="Прямоуг. 4"/>
          <p:cNvSpPr>
            <a:spLocks noChangeArrowheads="1"/>
          </p:cNvSpPr>
          <p:nvPr/>
        </p:nvSpPr>
        <p:spPr bwMode="auto">
          <a:xfrm>
            <a:off x="381000" y="325438"/>
            <a:ext cx="3168650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ru-RU" sz="3200" b="1"/>
              <a:t>микропрепарат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4" grpId="0" autoUpdateAnimBg="0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969696"/>
    </a:hlink>
    <a:folHlink>
      <a:srgbClr val="969696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983</TotalTime>
  <Words>491</Words>
  <Application>Microsoft Office PowerPoint</Application>
  <PresentationFormat>Экран (4:3)</PresentationFormat>
  <Paragraphs>91</Paragraphs>
  <Slides>17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Times New Roman</vt:lpstr>
      <vt:lpstr>Arial</vt:lpstr>
      <vt:lpstr>Calibri</vt:lpstr>
      <vt:lpstr>Оформление по умолчанию</vt:lpstr>
      <vt:lpstr>Слайд Microsoft PowerPoint</vt:lpstr>
      <vt:lpstr>Типы тканей</vt:lpstr>
      <vt:lpstr>Цель работы:</vt:lpstr>
      <vt:lpstr>Слайд 3</vt:lpstr>
      <vt:lpstr>Слайд 4</vt:lpstr>
      <vt:lpstr>Слайд 5</vt:lpstr>
      <vt:lpstr>Слайд 6</vt:lpstr>
      <vt:lpstr> II. Мышечная ткань </vt:lpstr>
      <vt:lpstr>Слайд 8</vt:lpstr>
      <vt:lpstr>Слайд 9</vt:lpstr>
      <vt:lpstr>Слайд 10</vt:lpstr>
      <vt:lpstr>Сердечная  мышца</vt:lpstr>
      <vt:lpstr>Поперечнополосатые  мышцы</vt:lpstr>
      <vt:lpstr>III. Соединительная ткань </vt:lpstr>
      <vt:lpstr>Слайд 14</vt:lpstr>
      <vt:lpstr>Соединительная</vt:lpstr>
      <vt:lpstr>IV. Нервная  ткань</vt:lpstr>
      <vt:lpstr>Слайд 17</vt:lpstr>
    </vt:vector>
  </TitlesOfParts>
  <Company>1542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Бурмакина</dc:creator>
  <cp:lastModifiedBy>Admin</cp:lastModifiedBy>
  <cp:revision>44</cp:revision>
  <dcterms:created xsi:type="dcterms:W3CDTF">2002-02-22T13:07:35Z</dcterms:created>
  <dcterms:modified xsi:type="dcterms:W3CDTF">2012-03-13T19:05:48Z</dcterms:modified>
</cp:coreProperties>
</file>