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70" r:id="rId4"/>
    <p:sldId id="269" r:id="rId5"/>
    <p:sldId id="268" r:id="rId6"/>
    <p:sldId id="267" r:id="rId7"/>
    <p:sldId id="266" r:id="rId8"/>
    <p:sldId id="279" r:id="rId9"/>
    <p:sldId id="280" r:id="rId10"/>
    <p:sldId id="264" r:id="rId11"/>
    <p:sldId id="259" r:id="rId12"/>
    <p:sldId id="276" r:id="rId13"/>
    <p:sldId id="277" r:id="rId14"/>
    <p:sldId id="275" r:id="rId15"/>
    <p:sldId id="258" r:id="rId16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24" autoAdjust="0"/>
  </p:normalViewPr>
  <p:slideViewPr>
    <p:cSldViewPr>
      <p:cViewPr varScale="1">
        <p:scale>
          <a:sx n="65" d="100"/>
          <a:sy n="65" d="100"/>
        </p:scale>
        <p:origin x="-145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6/14/2015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C2%EE%E4%E0" TargetMode="External"/><Relationship Id="rId2" Type="http://schemas.openxmlformats.org/officeDocument/2006/relationships/hyperlink" Target="http://ru.best-wallpaper.net/The-moment-of-the-water-droplets-ripple_1920x1080.html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2743200"/>
            <a:ext cx="7772400" cy="2286000"/>
          </a:xfrm>
        </p:spPr>
        <p:txBody>
          <a:bodyPr>
            <a:norm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Типы химических реакций </a:t>
            </a:r>
            <a:r>
              <a:rPr lang="ru-RU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примере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свойств воды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381000" y="5410200"/>
            <a:ext cx="9144000" cy="1447800"/>
          </a:xfrm>
        </p:spPr>
        <p:txBody>
          <a:bodyPr>
            <a:normAutofit/>
          </a:bodyPr>
          <a:lstStyle/>
          <a:p>
            <a:pPr lvl="2" algn="l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Автор: учитель химии, МКОУ «Касторенская СОШ №1», </a:t>
            </a:r>
          </a:p>
          <a:p>
            <a:pPr algn="l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п.г.т. Касторное, Парамонов А.Ю., 2015</a:t>
            </a:r>
          </a:p>
          <a:p>
            <a:endParaRPr lang="ru-RU" dirty="0"/>
          </a:p>
        </p:txBody>
      </p:sp>
      <p:pic>
        <p:nvPicPr>
          <p:cNvPr id="4" name="Picture 2" descr="C:\Users\dns\Desktop\The-moment-of-the-water-droplets-ripple_1920x1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0"/>
            <a:ext cx="6324600" cy="35575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2401"/>
            <a:ext cx="7772400" cy="152399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.</a:t>
            </a:r>
            <a:endParaRPr lang="ru-RU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" y="0"/>
            <a:ext cx="8610600" cy="66294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Реакция обмена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Гидролиз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обменное взаимодействие веществ с водой, приводящее к их разложению.</a:t>
            </a:r>
          </a:p>
          <a:p>
            <a:endParaRPr lang="ru-RU" sz="3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Al</a:t>
            </a:r>
            <a:r>
              <a:rPr lang="en-US" sz="3600" b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3600" b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+ 6H</a:t>
            </a:r>
            <a:r>
              <a:rPr lang="en-US" sz="3600" b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 = 2Al(OH)</a:t>
            </a:r>
            <a:r>
              <a:rPr lang="en-US" sz="3600" b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+ 3H</a:t>
            </a:r>
            <a:r>
              <a:rPr lang="en-US" sz="3600" b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endParaRPr lang="ru-RU" sz="3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CaC</a:t>
            </a:r>
            <a:r>
              <a:rPr lang="en-US" sz="3600" b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+ 2H</a:t>
            </a:r>
            <a:r>
              <a:rPr lang="en-US" sz="3600" b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 = C</a:t>
            </a:r>
            <a:r>
              <a:rPr lang="en-US" sz="3600" b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3600" b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+ Ca(OH)</a:t>
            </a:r>
            <a:r>
              <a:rPr lang="en-US" sz="3600" b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3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1200"/>
              </a:spcBef>
              <a:spcAft>
                <a:spcPts val="1200"/>
              </a:spcAft>
            </a:pP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rot="5400000">
            <a:off x="5944394" y="3656806"/>
            <a:ext cx="6096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rot="16200000" flipV="1">
            <a:off x="7506494" y="3618706"/>
            <a:ext cx="5334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5400000">
            <a:off x="7392194" y="4266406"/>
            <a:ext cx="6096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16200000" flipV="1">
            <a:off x="5220494" y="4304506"/>
            <a:ext cx="5334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flipV="1">
            <a:off x="685800" y="-45718"/>
            <a:ext cx="7772400" cy="45719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.</a:t>
            </a:r>
            <a:endParaRPr lang="ru-RU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Обобщение темы</a:t>
            </a: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«Проверь себя»</a:t>
            </a:r>
          </a:p>
          <a:p>
            <a:pPr algn="just">
              <a:lnSpc>
                <a:spcPct val="80000"/>
              </a:lnSpc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1) Гидролиз - это:</a:t>
            </a:r>
          </a:p>
          <a:p>
            <a:pPr algn="just">
              <a:lnSpc>
                <a:spcPct val="80000"/>
              </a:lnSpc>
              <a:defRPr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а) реакция разложения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80000"/>
              </a:lnSpc>
              <a:defRPr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б) реакция обмена   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80000"/>
              </a:lnSpc>
              <a:defRPr/>
            </a:pPr>
            <a:r>
              <a:rPr lang="ru-RU" sz="24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в)реакция замещения</a:t>
            </a:r>
            <a:endParaRPr lang="ru-RU" sz="2400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 Молекулярная формула воды состоит из: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а)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два атома кислорода и один атом водорода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б) один атом водорода и один атом кислорода      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в) два атома водорода и один атом кислорода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3) С каким оксидом вода не реагирует: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а)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 CaO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б)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FeO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в) 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SO</a:t>
            </a:r>
            <a:r>
              <a:rPr lang="en-US" sz="2400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3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80000"/>
              </a:lnSpc>
              <a:defRPr/>
            </a:pP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0574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2400"/>
              </a:spcBef>
              <a:spcAft>
                <a:spcPts val="2400"/>
              </a:spcAft>
            </a:pP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ПРАВИЛЬНО</a:t>
            </a:r>
            <a:b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Вернуться к вопросу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45719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НЕПРАВИЛЬНО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4958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Вернуться к вопросу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Домашнее задание: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pPr algn="ctr">
              <a:buNone/>
            </a:pP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§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33, упр. 1, 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Picture 4" descr="professor0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581400" y="1752600"/>
            <a:ext cx="3978275" cy="4365625"/>
          </a:xfrm>
          <a:prstGeom prst="rect">
            <a:avLst/>
          </a:prstGeom>
          <a:noFill/>
        </p:spPr>
      </p:pic>
      <p:pic>
        <p:nvPicPr>
          <p:cNvPr id="5" name="Picture 5" descr="crayon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38400" y="2819400"/>
            <a:ext cx="1416050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Список источников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" y="914400"/>
            <a:ext cx="8610600" cy="5715000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1) Габриелян О.С. Химия. 8 класс: учеб. для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общеобразоват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учрежд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/ О.С. Габриелян. – 16 изд., стереотип. – М.: Дрофа, 2010.-270 с., 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[2]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с.: ил.</a:t>
            </a:r>
          </a:p>
          <a:p>
            <a:pPr algn="just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Использованы фотографии:</a:t>
            </a:r>
          </a:p>
          <a:p>
            <a:pPr algn="just"/>
            <a:r>
              <a:rPr lang="en-US" sz="28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http://ru.best-wallpaper.net/The-moment-of-the-water-droplets-ripple_1920x1080.html</a:t>
            </a:r>
            <a:endParaRPr lang="ru-RU" sz="2800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капля воды </a:t>
            </a:r>
          </a:p>
          <a:p>
            <a:pPr algn="just"/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https://ru.wikipedia.org/wiki/%C2%EE%E4%E0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вода</a:t>
            </a:r>
          </a:p>
          <a:p>
            <a:pPr algn="just"/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228601"/>
            <a:ext cx="8229600" cy="76199"/>
          </a:xfrm>
        </p:spPr>
        <p:txBody>
          <a:bodyPr>
            <a:normAutofit fontScale="90000"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28600"/>
            <a:ext cx="4800600" cy="62484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Вода</a:t>
            </a:r>
          </a:p>
          <a:p>
            <a:pPr algn="just"/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Сложное вещество, состоящее из двух химических элементов. Является оксидом. </a:t>
            </a:r>
          </a:p>
          <a:p>
            <a:pPr algn="just"/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dns\Desktop\200px-Splash_2_colo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81600" y="1066800"/>
            <a:ext cx="3733800" cy="485394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2286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229600"/>
          </a:xfrm>
        </p:spPr>
        <p:txBody>
          <a:bodyPr>
            <a:normAutofit fontScale="85000" lnSpcReduction="10000"/>
          </a:bodyPr>
          <a:lstStyle/>
          <a:p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5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Молекулярная формула воды</a:t>
            </a:r>
          </a:p>
          <a:p>
            <a:r>
              <a:rPr lang="ru-RU" sz="3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Формула воды - Н</a:t>
            </a:r>
            <a:r>
              <a:rPr lang="ru-RU" sz="3800" b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r>
              <a:rPr lang="ru-RU" sz="3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молекуле воды:</a:t>
            </a:r>
          </a:p>
          <a:p>
            <a:r>
              <a:rPr lang="ru-RU" sz="3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 атома водорода;</a:t>
            </a:r>
          </a:p>
          <a:p>
            <a:r>
              <a:rPr lang="ru-RU" sz="3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атом кислорода;</a:t>
            </a:r>
          </a:p>
          <a:p>
            <a:r>
              <a:rPr lang="ru-RU" sz="3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Относительная молекулярная масса (</a:t>
            </a:r>
            <a:r>
              <a:rPr lang="en-US" sz="3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Mr</a:t>
            </a:r>
            <a:r>
              <a:rPr lang="ru-RU" sz="3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= 18</a:t>
            </a:r>
          </a:p>
          <a:p>
            <a:endParaRPr lang="ru-RU" sz="4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</a:t>
            </a:r>
          </a:p>
          <a:p>
            <a:pPr algn="l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</a:p>
          <a:p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dns\Desktop\d3928c7b985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19400" y="3429000"/>
            <a:ext cx="3581400" cy="3187446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28601"/>
            <a:ext cx="7772400" cy="990599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Типы химических реакций воды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0" y="6857999"/>
            <a:ext cx="8763000" cy="45719"/>
          </a:xfrm>
        </p:spPr>
        <p:txBody>
          <a:bodyPr>
            <a:normAutofit fontScale="25000" lnSpcReduction="20000"/>
          </a:bodyPr>
          <a:lstStyle/>
          <a:p>
            <a:pPr algn="l"/>
            <a:endParaRPr lang="ru-RU" dirty="0" smtClean="0"/>
          </a:p>
          <a:p>
            <a:pPr algn="l"/>
            <a:endParaRPr lang="ru-RU" dirty="0" smtClean="0"/>
          </a:p>
          <a:p>
            <a:pPr algn="l"/>
            <a:endParaRPr lang="ru-RU" dirty="0" smtClean="0"/>
          </a:p>
          <a:p>
            <a:pPr algn="l"/>
            <a:endParaRPr lang="ru-RU" dirty="0" smtClean="0"/>
          </a:p>
          <a:p>
            <a:pPr algn="l"/>
            <a:endParaRPr lang="ru-RU" dirty="0" smtClean="0"/>
          </a:p>
          <a:p>
            <a:pPr algn="l"/>
            <a:endParaRPr lang="ru-RU" dirty="0" smtClean="0"/>
          </a:p>
          <a:p>
            <a:pPr algn="l"/>
            <a:endParaRPr lang="ru-RU" dirty="0" smtClean="0"/>
          </a:p>
          <a:p>
            <a:pPr algn="l"/>
            <a:endParaRPr lang="ru-RU" dirty="0" smtClean="0"/>
          </a:p>
          <a:p>
            <a:pPr algn="l">
              <a:spcBef>
                <a:spcPts val="0"/>
              </a:spcBef>
            </a:pPr>
            <a:r>
              <a:rPr lang="ru-RU" dirty="0" smtClean="0"/>
              <a:t>      </a:t>
            </a:r>
          </a:p>
          <a:p>
            <a:pPr algn="l">
              <a:spcBef>
                <a:spcPts val="0"/>
              </a:spcBef>
            </a:pPr>
            <a:r>
              <a:rPr lang="ru-RU" dirty="0" smtClean="0"/>
              <a:t>                                           </a:t>
            </a:r>
          </a:p>
          <a:p>
            <a:pPr algn="l">
              <a:spcBef>
                <a:spcPts val="0"/>
              </a:spcBef>
            </a:pPr>
            <a:endParaRPr lang="ru-RU" dirty="0" smtClean="0"/>
          </a:p>
          <a:p>
            <a:pPr algn="l"/>
            <a:endParaRPr lang="ru-RU" dirty="0" smtClean="0"/>
          </a:p>
          <a:p>
            <a:pPr algn="l"/>
            <a:endParaRPr lang="ru-RU" dirty="0" smtClean="0"/>
          </a:p>
          <a:p>
            <a:pPr algn="l"/>
            <a:endParaRPr lang="ru-RU" dirty="0" smtClean="0"/>
          </a:p>
          <a:p>
            <a:pPr algn="l"/>
            <a:endParaRPr lang="ru-RU" dirty="0" smtClean="0"/>
          </a:p>
          <a:p>
            <a:pPr algn="l"/>
            <a:endParaRPr lang="ru-RU" dirty="0" smtClean="0"/>
          </a:p>
          <a:p>
            <a:pPr algn="l"/>
            <a:endParaRPr lang="ru-RU" dirty="0" smtClean="0"/>
          </a:p>
          <a:p>
            <a:pPr algn="l"/>
            <a:endParaRPr lang="ru-RU" dirty="0"/>
          </a:p>
        </p:txBody>
      </p:sp>
      <p:cxnSp>
        <p:nvCxnSpPr>
          <p:cNvPr id="7" name="Прямая со стрелкой 6"/>
          <p:cNvCxnSpPr/>
          <p:nvPr/>
        </p:nvCxnSpPr>
        <p:spPr>
          <a:xfrm rot="5400000">
            <a:off x="381794" y="1676400"/>
            <a:ext cx="1370806" cy="79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5400000">
            <a:off x="4724797" y="1752203"/>
            <a:ext cx="1371600" cy="79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5400000">
            <a:off x="6020594" y="2742406"/>
            <a:ext cx="3352800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5400000">
            <a:off x="1562100" y="2781300"/>
            <a:ext cx="3429000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304800" y="2514600"/>
            <a:ext cx="2133600" cy="1905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Реакция разложения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286000" y="4648200"/>
            <a:ext cx="2133600" cy="1905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Реакция соединения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495800" y="2514600"/>
            <a:ext cx="2133600" cy="1905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Реакция замещения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705600" y="4495800"/>
            <a:ext cx="2133600" cy="1905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Реакция обмена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7" grpId="0" build="allAtOnce" animBg="1"/>
      <p:bldP spid="18" grpId="0" build="allAtOnce" animBg="1"/>
      <p:bldP spid="19" grpId="0" build="allAtOnce" animBg="1"/>
      <p:bldP spid="20" grpId="0" build="allAtOnce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0"/>
            <a:ext cx="8229600" cy="1295400"/>
          </a:xfrm>
        </p:spPr>
        <p:txBody>
          <a:bodyPr>
            <a:normAutofit fontScale="90000"/>
          </a:bodyPr>
          <a:lstStyle/>
          <a:p>
            <a:pPr marL="514350" indent="-51435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u="sng" dirty="0" smtClean="0">
                <a:latin typeface="Times New Roman" pitchFamily="18" charset="0"/>
                <a:cs typeface="Times New Roman" pitchFamily="18" charset="0"/>
              </a:rPr>
              <a:t>Реакция разложения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.</a:t>
            </a:r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066800"/>
            <a:ext cx="8839200" cy="5562600"/>
          </a:xfrm>
        </p:spPr>
        <p:txBody>
          <a:bodyPr>
            <a:normAutofit fontScale="25000" lnSpcReduction="20000"/>
          </a:bodyPr>
          <a:lstStyle/>
          <a:p>
            <a:pPr marL="514350" indent="-514350" algn="just"/>
            <a:endParaRPr lang="ru-RU" sz="9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lnSpc>
                <a:spcPct val="120000"/>
              </a:lnSpc>
              <a:spcBef>
                <a:spcPts val="2400"/>
              </a:spcBef>
              <a:spcAft>
                <a:spcPts val="2400"/>
              </a:spcAft>
            </a:pPr>
            <a:r>
              <a:rPr lang="ru-RU" sz="1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Электролиз воды – разложение молекулы воды под действием электрического тока.</a:t>
            </a:r>
          </a:p>
          <a:p>
            <a:pPr marL="514350" indent="-514350" algn="just"/>
            <a:r>
              <a:rPr lang="ru-RU" sz="1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en-US" sz="1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2H</a:t>
            </a:r>
            <a:r>
              <a:rPr lang="en-US" sz="14400" b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                  2H</a:t>
            </a:r>
            <a:r>
              <a:rPr lang="en-US" sz="14400" b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+</a:t>
            </a:r>
            <a:r>
              <a:rPr lang="ru-RU" sz="1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14400" b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14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endParaRPr lang="ru-RU" sz="43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endParaRPr lang="ru-RU" sz="43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endParaRPr lang="ru-RU" sz="43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endParaRPr lang="ru-RU" sz="43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endParaRPr lang="ru-RU" sz="43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endParaRPr lang="ru-RU" sz="43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endParaRPr lang="ru-RU" sz="43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endParaRPr lang="ru-RU" sz="43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endParaRPr lang="ru-RU" sz="43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endParaRPr lang="ru-RU" sz="43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endParaRPr lang="ru-RU" sz="43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endParaRPr lang="ru-RU" sz="43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endParaRPr lang="ru-RU" sz="43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endParaRPr lang="ru-RU" sz="43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endParaRPr lang="ru-RU" sz="43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endParaRPr lang="ru-RU" sz="43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endParaRPr lang="ru-RU" sz="43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endParaRPr lang="ru-RU" sz="43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endParaRPr lang="ru-RU" sz="43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endParaRPr lang="ru-RU" sz="43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endParaRPr lang="ru-RU" sz="43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endParaRPr lang="ru-RU" sz="43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endParaRPr lang="ru-RU" sz="43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endParaRPr lang="ru-RU" sz="3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/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marL="514350" indent="-514350" algn="l"/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>
              <a:spcBef>
                <a:spcPts val="0"/>
              </a:spcBef>
            </a:pP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>
              <a:spcBef>
                <a:spcPts val="0"/>
              </a:spcBef>
            </a:pP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>
              <a:spcBef>
                <a:spcPts val="0"/>
              </a:spcBef>
            </a:pP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>
              <a:spcBef>
                <a:spcPts val="0"/>
              </a:spcBef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marL="514350" indent="-514350" algn="l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</a:t>
            </a:r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3276600" y="4343400"/>
            <a:ext cx="19050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5400000" flipH="1" flipV="1">
            <a:off x="5677694" y="4380706"/>
            <a:ext cx="685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5400000" flipH="1" flipV="1">
            <a:off x="6820694" y="4380706"/>
            <a:ext cx="685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28601"/>
            <a:ext cx="7772400" cy="3371850"/>
          </a:xfrm>
        </p:spPr>
        <p:txBody>
          <a:bodyPr/>
          <a:lstStyle/>
          <a:p>
            <a:r>
              <a:rPr lang="ru-RU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.</a:t>
            </a:r>
            <a:endParaRPr lang="ru-RU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4800" y="304800"/>
            <a:ext cx="8534400" cy="6248400"/>
          </a:xfrm>
        </p:spPr>
        <p:txBody>
          <a:bodyPr>
            <a:normAutofit/>
          </a:bodyPr>
          <a:lstStyle/>
          <a:p>
            <a:pPr>
              <a:spcAft>
                <a:spcPts val="2400"/>
              </a:spcAft>
            </a:pPr>
            <a:r>
              <a:rPr lang="ru-RU" sz="44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Реакция соединения</a:t>
            </a:r>
          </a:p>
          <a:p>
            <a:pPr>
              <a:spcAft>
                <a:spcPts val="2400"/>
              </a:spcAft>
            </a:pPr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CaO + H</a:t>
            </a:r>
            <a:r>
              <a:rPr lang="en-US" sz="4000" b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 = Ca(OH)</a:t>
            </a:r>
            <a:r>
              <a:rPr lang="en-US" sz="4000" b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4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3600" dirty="0"/>
          </a:p>
        </p:txBody>
      </p:sp>
      <p:pic>
        <p:nvPicPr>
          <p:cNvPr id="5122" name="Picture 2" descr="C:\Users\dns\Desktop\4_57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2209800"/>
            <a:ext cx="8612283" cy="4038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flipV="1">
            <a:off x="685800" y="-45718"/>
            <a:ext cx="7772400" cy="45719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.</a:t>
            </a:r>
            <a:endParaRPr lang="ru-RU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" y="228600"/>
            <a:ext cx="8534400" cy="6400800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Реакция соединения</a:t>
            </a:r>
          </a:p>
          <a:p>
            <a:pPr algn="just"/>
            <a:r>
              <a:rPr lang="ru-RU" sz="40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Правило:</a:t>
            </a:r>
            <a:r>
              <a:rPr lang="ru-RU" sz="44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вода реагирует с оксидами металлов в том случае, если образуется растворимое вещество (щелочь).</a:t>
            </a:r>
          </a:p>
          <a:p>
            <a:r>
              <a:rPr lang="en-US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Li</a:t>
            </a:r>
            <a:r>
              <a:rPr lang="en-US" sz="3600" b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 + H</a:t>
            </a:r>
            <a:r>
              <a:rPr lang="en-US" sz="3600" b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 = 2LiOH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щелочь</a:t>
            </a:r>
          </a:p>
          <a:p>
            <a:r>
              <a:rPr lang="en-US" sz="3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FeO</a:t>
            </a:r>
            <a:r>
              <a:rPr lang="en-US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+ H</a:t>
            </a:r>
            <a:r>
              <a:rPr lang="en-US" sz="3600" b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 =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реакция не идет,</a:t>
            </a:r>
          </a:p>
          <a:p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т.к. не образуется растворимого соединения</a:t>
            </a:r>
          </a:p>
          <a:p>
            <a:pPr algn="just"/>
            <a:endParaRPr lang="ru-RU" sz="3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>
            <a:off x="3505200" y="3657600"/>
            <a:ext cx="609600" cy="457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flipV="1">
            <a:off x="685800" y="-45718"/>
            <a:ext cx="7772400" cy="45719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.</a:t>
            </a:r>
            <a:endParaRPr lang="ru-RU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" y="228600"/>
            <a:ext cx="8534400" cy="6400800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Реакция соединения</a:t>
            </a:r>
          </a:p>
          <a:p>
            <a:pPr algn="just"/>
            <a:r>
              <a:rPr lang="ru-RU" sz="40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Правило:</a:t>
            </a:r>
            <a:r>
              <a:rPr lang="ru-RU" sz="44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вода реагирует с оксидами неметаллов в том случае, если образуется растворимое вещество (кислородсодержащая кислота).</a:t>
            </a:r>
          </a:p>
          <a:p>
            <a:r>
              <a:rPr lang="en-US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3600" b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+ H</a:t>
            </a:r>
            <a:r>
              <a:rPr lang="en-US" sz="3600" b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 = H</a:t>
            </a:r>
            <a:r>
              <a:rPr lang="en-US" sz="3600" b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3600" b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3600" b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растворимая кислота</a:t>
            </a:r>
          </a:p>
          <a:p>
            <a:pPr algn="just"/>
            <a:r>
              <a:rPr lang="en-US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SiO</a:t>
            </a:r>
            <a:r>
              <a:rPr lang="en-US" sz="3600" b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 H</a:t>
            </a:r>
            <a:r>
              <a:rPr lang="en-US" sz="3600" b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 =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реакция не идет, т.к. не образуется растворимого соединения</a:t>
            </a:r>
          </a:p>
          <a:p>
            <a:pPr algn="just"/>
            <a:endParaRPr lang="ru-RU" sz="3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2819400" y="4267200"/>
            <a:ext cx="533400" cy="381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flipV="1">
            <a:off x="685800" y="-45718"/>
            <a:ext cx="7772400" cy="45719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.</a:t>
            </a:r>
            <a:endParaRPr lang="ru-RU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" y="228600"/>
            <a:ext cx="8534400" cy="6400800"/>
          </a:xfrm>
        </p:spPr>
        <p:txBody>
          <a:bodyPr>
            <a:normAutofit/>
          </a:bodyPr>
          <a:lstStyle/>
          <a:p>
            <a:pPr>
              <a:spcAft>
                <a:spcPts val="2400"/>
              </a:spcAft>
            </a:pPr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Реакция замещения</a:t>
            </a:r>
          </a:p>
          <a:p>
            <a:pPr>
              <a:spcAft>
                <a:spcPts val="2400"/>
              </a:spcAft>
            </a:pPr>
            <a:r>
              <a:rPr lang="en-US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2Na + 2H</a:t>
            </a:r>
            <a:r>
              <a:rPr lang="en-US" sz="3600" b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 = 2NaOH + H</a:t>
            </a:r>
            <a:r>
              <a:rPr lang="en-US" sz="3600" b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3600" b="1" baseline="-25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Aft>
                <a:spcPts val="2400"/>
              </a:spcAft>
            </a:pPr>
            <a:endParaRPr lang="ru-RU" sz="3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3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dns\Desktop\-9DvAIEuQm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2133600"/>
            <a:ext cx="6016465" cy="4465966"/>
          </a:xfrm>
          <a:prstGeom prst="rect">
            <a:avLst/>
          </a:prstGeom>
          <a:noFill/>
        </p:spPr>
      </p:pic>
      <p:cxnSp>
        <p:nvCxnSpPr>
          <p:cNvPr id="7" name="Прямая со стрелкой 6"/>
          <p:cNvCxnSpPr/>
          <p:nvPr/>
        </p:nvCxnSpPr>
        <p:spPr>
          <a:xfrm rot="5400000" flipH="1" flipV="1">
            <a:off x="6934200" y="1676400"/>
            <a:ext cx="6096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558</TotalTime>
  <Words>384</Words>
  <PresentationFormat>Экран (4:3)</PresentationFormat>
  <Paragraphs>144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Office Theme</vt:lpstr>
      <vt:lpstr> Типы химических реакций на примере свойств воды</vt:lpstr>
      <vt:lpstr>.</vt:lpstr>
      <vt:lpstr>.</vt:lpstr>
      <vt:lpstr>Типы химических реакций воды</vt:lpstr>
      <vt:lpstr> Реакция разложения .</vt:lpstr>
      <vt:lpstr>.</vt:lpstr>
      <vt:lpstr>.</vt:lpstr>
      <vt:lpstr>.</vt:lpstr>
      <vt:lpstr>.</vt:lpstr>
      <vt:lpstr>.</vt:lpstr>
      <vt:lpstr>.</vt:lpstr>
      <vt:lpstr>ПРАВИЛЬНО Вернуться к вопросу</vt:lpstr>
      <vt:lpstr>НЕПРАВИЛЬНО</vt:lpstr>
      <vt:lpstr>Домашнее задание:</vt:lpstr>
      <vt:lpstr>Список источников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Сплавы</dc:title>
  <dc:creator>dns</dc:creator>
  <cp:lastModifiedBy>dns</cp:lastModifiedBy>
  <cp:revision>71</cp:revision>
  <dcterms:created xsi:type="dcterms:W3CDTF">2014-08-09T04:20:20Z</dcterms:created>
  <dcterms:modified xsi:type="dcterms:W3CDTF">2015-06-14T14:53:53Z</dcterms:modified>
</cp:coreProperties>
</file>