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  <p:sldId id="257" r:id="rId5"/>
    <p:sldId id="270" r:id="rId6"/>
    <p:sldId id="258" r:id="rId7"/>
    <p:sldId id="269" r:id="rId8"/>
    <p:sldId id="268" r:id="rId9"/>
    <p:sldId id="259" r:id="rId10"/>
    <p:sldId id="260" r:id="rId11"/>
    <p:sldId id="271" r:id="rId12"/>
    <p:sldId id="272" r:id="rId13"/>
    <p:sldId id="274" r:id="rId14"/>
    <p:sldId id="277" r:id="rId15"/>
    <p:sldId id="273" r:id="rId16"/>
    <p:sldId id="275" r:id="rId17"/>
    <p:sldId id="276" r:id="rId18"/>
    <p:sldId id="261" r:id="rId19"/>
    <p:sldId id="266" r:id="rId20"/>
    <p:sldId id="267" r:id="rId21"/>
    <p:sldId id="265" r:id="rId22"/>
    <p:sldId id="264" r:id="rId23"/>
    <p:sldId id="278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0074" autoAdjust="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51ED82-6950-4BBA-9CA9-BADAF3CBD6D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64CADF-1008-4796-BD16-C978DD0D2B6E}">
      <dgm:prSet phldrT="[Текст]" phldr="1"/>
      <dgm:spPr/>
      <dgm:t>
        <a:bodyPr/>
        <a:lstStyle/>
        <a:p>
          <a:endParaRPr lang="ru-RU" dirty="0"/>
        </a:p>
      </dgm:t>
    </dgm:pt>
    <dgm:pt modelId="{8E4F3872-9294-4392-8378-46DDB1ADE3CF}" type="parTrans" cxnId="{9C7366B4-B13A-4509-A75F-DEF2533C174D}">
      <dgm:prSet/>
      <dgm:spPr/>
      <dgm:t>
        <a:bodyPr/>
        <a:lstStyle/>
        <a:p>
          <a:endParaRPr lang="ru-RU"/>
        </a:p>
      </dgm:t>
    </dgm:pt>
    <dgm:pt modelId="{80FD77AA-B6F7-4511-BD83-37A4428A065D}" type="sibTrans" cxnId="{9C7366B4-B13A-4509-A75F-DEF2533C174D}">
      <dgm:prSet/>
      <dgm:spPr/>
      <dgm:t>
        <a:bodyPr/>
        <a:lstStyle/>
        <a:p>
          <a:endParaRPr lang="ru-RU"/>
        </a:p>
      </dgm:t>
    </dgm:pt>
    <dgm:pt modelId="{549155D2-357E-4F04-91C0-93571B0C7C99}">
      <dgm:prSet phldrT="[Текст]"/>
      <dgm:spPr/>
      <dgm:t>
        <a:bodyPr/>
        <a:lstStyle/>
        <a:p>
          <a:r>
            <a:rPr lang="ru-RU" dirty="0" smtClean="0"/>
            <a:t>Духовенство</a:t>
          </a:r>
          <a:endParaRPr lang="ru-RU" dirty="0"/>
        </a:p>
      </dgm:t>
    </dgm:pt>
    <dgm:pt modelId="{A92234B0-D318-411A-A9DB-0BDDFA4D4F99}" type="parTrans" cxnId="{940952EF-7B93-454F-9C53-FD0DC3A372BA}">
      <dgm:prSet/>
      <dgm:spPr/>
      <dgm:t>
        <a:bodyPr/>
        <a:lstStyle/>
        <a:p>
          <a:endParaRPr lang="ru-RU"/>
        </a:p>
      </dgm:t>
    </dgm:pt>
    <dgm:pt modelId="{2FB1DE21-E4DB-47BE-835D-1B605C5E7C9A}" type="sibTrans" cxnId="{940952EF-7B93-454F-9C53-FD0DC3A372BA}">
      <dgm:prSet/>
      <dgm:spPr/>
      <dgm:t>
        <a:bodyPr/>
        <a:lstStyle/>
        <a:p>
          <a:endParaRPr lang="ru-RU"/>
        </a:p>
      </dgm:t>
    </dgm:pt>
    <dgm:pt modelId="{DA5740A3-B447-403C-8390-D87B914F6F4B}">
      <dgm:prSet phldrT="[Текст]" phldr="1"/>
      <dgm:spPr/>
      <dgm:t>
        <a:bodyPr/>
        <a:lstStyle/>
        <a:p>
          <a:endParaRPr lang="ru-RU" dirty="0"/>
        </a:p>
      </dgm:t>
    </dgm:pt>
    <dgm:pt modelId="{6CA9436F-AFB8-42EC-AAA4-4023B2CB028A}" type="parTrans" cxnId="{89949079-352D-46F4-AE5D-325A42616D99}">
      <dgm:prSet/>
      <dgm:spPr/>
      <dgm:t>
        <a:bodyPr/>
        <a:lstStyle/>
        <a:p>
          <a:endParaRPr lang="ru-RU"/>
        </a:p>
      </dgm:t>
    </dgm:pt>
    <dgm:pt modelId="{6CA1890A-9011-48CC-BD60-6B311E2F6B47}" type="sibTrans" cxnId="{89949079-352D-46F4-AE5D-325A42616D99}">
      <dgm:prSet/>
      <dgm:spPr/>
      <dgm:t>
        <a:bodyPr/>
        <a:lstStyle/>
        <a:p>
          <a:endParaRPr lang="ru-RU"/>
        </a:p>
      </dgm:t>
    </dgm:pt>
    <dgm:pt modelId="{4E394A99-B67B-4D5E-B9CD-3F60EE77D9D6}">
      <dgm:prSet phldrT="[Текст]"/>
      <dgm:spPr/>
      <dgm:t>
        <a:bodyPr/>
        <a:lstStyle/>
        <a:p>
          <a:r>
            <a:rPr lang="ru-RU" dirty="0" smtClean="0"/>
            <a:t>Дворянство</a:t>
          </a:r>
          <a:endParaRPr lang="ru-RU" dirty="0"/>
        </a:p>
      </dgm:t>
    </dgm:pt>
    <dgm:pt modelId="{D6CF66AC-2A94-4E8D-B400-17B5842CE7F0}" type="parTrans" cxnId="{1BC5B190-5F49-4B3A-9A30-5AC1E1AD65A4}">
      <dgm:prSet/>
      <dgm:spPr/>
      <dgm:t>
        <a:bodyPr/>
        <a:lstStyle/>
        <a:p>
          <a:endParaRPr lang="ru-RU"/>
        </a:p>
      </dgm:t>
    </dgm:pt>
    <dgm:pt modelId="{FBA0CDD4-38D9-4317-A807-9E38D2EE5E62}" type="sibTrans" cxnId="{1BC5B190-5F49-4B3A-9A30-5AC1E1AD65A4}">
      <dgm:prSet/>
      <dgm:spPr/>
      <dgm:t>
        <a:bodyPr/>
        <a:lstStyle/>
        <a:p>
          <a:endParaRPr lang="ru-RU"/>
        </a:p>
      </dgm:t>
    </dgm:pt>
    <dgm:pt modelId="{7E31C735-50E7-4438-9BCB-40664F8C977E}">
      <dgm:prSet phldrT="[Текст]" phldr="1"/>
      <dgm:spPr/>
      <dgm:t>
        <a:bodyPr/>
        <a:lstStyle/>
        <a:p>
          <a:endParaRPr lang="ru-RU"/>
        </a:p>
      </dgm:t>
    </dgm:pt>
    <dgm:pt modelId="{47994FCA-65D6-499E-A169-4FFA0AC996D8}" type="parTrans" cxnId="{35811A7A-ECB8-4A99-8C12-A35D2CE7CC8D}">
      <dgm:prSet/>
      <dgm:spPr/>
      <dgm:t>
        <a:bodyPr/>
        <a:lstStyle/>
        <a:p>
          <a:endParaRPr lang="ru-RU"/>
        </a:p>
      </dgm:t>
    </dgm:pt>
    <dgm:pt modelId="{47784E5C-FEAF-4486-A6E8-9204B6C44EA2}" type="sibTrans" cxnId="{35811A7A-ECB8-4A99-8C12-A35D2CE7CC8D}">
      <dgm:prSet/>
      <dgm:spPr/>
      <dgm:t>
        <a:bodyPr/>
        <a:lstStyle/>
        <a:p>
          <a:endParaRPr lang="ru-RU"/>
        </a:p>
      </dgm:t>
    </dgm:pt>
    <dgm:pt modelId="{BBB8C759-B208-4C3D-BCCA-352C16D07922}">
      <dgm:prSet phldrT="[Текст]"/>
      <dgm:spPr/>
      <dgm:t>
        <a:bodyPr/>
        <a:lstStyle/>
        <a:p>
          <a:r>
            <a:rPr lang="ru-RU" dirty="0" smtClean="0"/>
            <a:t>Крестьянство</a:t>
          </a:r>
          <a:endParaRPr lang="ru-RU" dirty="0"/>
        </a:p>
      </dgm:t>
    </dgm:pt>
    <dgm:pt modelId="{0CA3FA72-51C4-4882-921A-11E3D2053399}" type="parTrans" cxnId="{D73F68D5-0A22-4F33-955C-181590222A91}">
      <dgm:prSet/>
      <dgm:spPr/>
      <dgm:t>
        <a:bodyPr/>
        <a:lstStyle/>
        <a:p>
          <a:endParaRPr lang="ru-RU"/>
        </a:p>
      </dgm:t>
    </dgm:pt>
    <dgm:pt modelId="{24CC081B-0A3D-4B31-B047-327358572591}" type="sibTrans" cxnId="{D73F68D5-0A22-4F33-955C-181590222A91}">
      <dgm:prSet/>
      <dgm:spPr/>
      <dgm:t>
        <a:bodyPr/>
        <a:lstStyle/>
        <a:p>
          <a:endParaRPr lang="ru-RU"/>
        </a:p>
      </dgm:t>
    </dgm:pt>
    <dgm:pt modelId="{E5A236E9-59E3-4B04-9E0C-C860EB89D2F4}" type="pres">
      <dgm:prSet presAssocID="{6351ED82-6950-4BBA-9CA9-BADAF3CBD6D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C32A5E-63A2-421C-B46A-F2146FEA477C}" type="pres">
      <dgm:prSet presAssocID="{0564CADF-1008-4796-BD16-C978DD0D2B6E}" presName="composite" presStyleCnt="0"/>
      <dgm:spPr/>
    </dgm:pt>
    <dgm:pt modelId="{5CB9AE26-4963-4E8D-B402-F84D03206B7B}" type="pres">
      <dgm:prSet presAssocID="{0564CADF-1008-4796-BD16-C978DD0D2B6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C303DC-6AAB-442D-91D2-433DD3B0057A}" type="pres">
      <dgm:prSet presAssocID="{0564CADF-1008-4796-BD16-C978DD0D2B6E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D10D96-453E-480C-85F3-AA8EFF128ED7}" type="pres">
      <dgm:prSet presAssocID="{80FD77AA-B6F7-4511-BD83-37A4428A065D}" presName="sp" presStyleCnt="0"/>
      <dgm:spPr/>
    </dgm:pt>
    <dgm:pt modelId="{F1812B39-9FB3-4483-BE38-95C2330DB94F}" type="pres">
      <dgm:prSet presAssocID="{DA5740A3-B447-403C-8390-D87B914F6F4B}" presName="composite" presStyleCnt="0"/>
      <dgm:spPr/>
    </dgm:pt>
    <dgm:pt modelId="{B9C531D5-01D4-4B34-8FD7-4A0586BD3831}" type="pres">
      <dgm:prSet presAssocID="{DA5740A3-B447-403C-8390-D87B914F6F4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B723A9-4311-4135-A004-D436C8E081DE}" type="pres">
      <dgm:prSet presAssocID="{DA5740A3-B447-403C-8390-D87B914F6F4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A6AA39-CFB8-4023-8870-E6D4492A7ABE}" type="pres">
      <dgm:prSet presAssocID="{6CA1890A-9011-48CC-BD60-6B311E2F6B47}" presName="sp" presStyleCnt="0"/>
      <dgm:spPr/>
    </dgm:pt>
    <dgm:pt modelId="{391DF597-12D9-4B7A-9F81-87CF5AFAD8DC}" type="pres">
      <dgm:prSet presAssocID="{7E31C735-50E7-4438-9BCB-40664F8C977E}" presName="composite" presStyleCnt="0"/>
      <dgm:spPr/>
    </dgm:pt>
    <dgm:pt modelId="{2609918C-A3DA-4995-80C0-E8BBE9EBD04D}" type="pres">
      <dgm:prSet presAssocID="{7E31C735-50E7-4438-9BCB-40664F8C977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4911AF-ED87-43C8-B9AB-5EAC8F292FAC}" type="pres">
      <dgm:prSet presAssocID="{7E31C735-50E7-4438-9BCB-40664F8C977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C5B190-5F49-4B3A-9A30-5AC1E1AD65A4}" srcId="{DA5740A3-B447-403C-8390-D87B914F6F4B}" destId="{4E394A99-B67B-4D5E-B9CD-3F60EE77D9D6}" srcOrd="0" destOrd="0" parTransId="{D6CF66AC-2A94-4E8D-B400-17B5842CE7F0}" sibTransId="{FBA0CDD4-38D9-4317-A807-9E38D2EE5E62}"/>
    <dgm:cxn modelId="{2A014779-AF59-41FE-A6BC-875272879AEA}" type="presOf" srcId="{549155D2-357E-4F04-91C0-93571B0C7C99}" destId="{45C303DC-6AAB-442D-91D2-433DD3B0057A}" srcOrd="0" destOrd="0" presId="urn:microsoft.com/office/officeart/2005/8/layout/chevron2"/>
    <dgm:cxn modelId="{9C7366B4-B13A-4509-A75F-DEF2533C174D}" srcId="{6351ED82-6950-4BBA-9CA9-BADAF3CBD6DE}" destId="{0564CADF-1008-4796-BD16-C978DD0D2B6E}" srcOrd="0" destOrd="0" parTransId="{8E4F3872-9294-4392-8378-46DDB1ADE3CF}" sibTransId="{80FD77AA-B6F7-4511-BD83-37A4428A065D}"/>
    <dgm:cxn modelId="{4C0217D5-84F1-4A78-BB9A-A33D6C7D2F9B}" type="presOf" srcId="{BBB8C759-B208-4C3D-BCCA-352C16D07922}" destId="{824911AF-ED87-43C8-B9AB-5EAC8F292FAC}" srcOrd="0" destOrd="0" presId="urn:microsoft.com/office/officeart/2005/8/layout/chevron2"/>
    <dgm:cxn modelId="{A1C37D3E-1AEA-4EAE-A2EC-7C5196C52D5D}" type="presOf" srcId="{6351ED82-6950-4BBA-9CA9-BADAF3CBD6DE}" destId="{E5A236E9-59E3-4B04-9E0C-C860EB89D2F4}" srcOrd="0" destOrd="0" presId="urn:microsoft.com/office/officeart/2005/8/layout/chevron2"/>
    <dgm:cxn modelId="{8EBFB7E7-05B3-4D7D-9C78-E0946C535B5C}" type="presOf" srcId="{0564CADF-1008-4796-BD16-C978DD0D2B6E}" destId="{5CB9AE26-4963-4E8D-B402-F84D03206B7B}" srcOrd="0" destOrd="0" presId="urn:microsoft.com/office/officeart/2005/8/layout/chevron2"/>
    <dgm:cxn modelId="{940952EF-7B93-454F-9C53-FD0DC3A372BA}" srcId="{0564CADF-1008-4796-BD16-C978DD0D2B6E}" destId="{549155D2-357E-4F04-91C0-93571B0C7C99}" srcOrd="0" destOrd="0" parTransId="{A92234B0-D318-411A-A9DB-0BDDFA4D4F99}" sibTransId="{2FB1DE21-E4DB-47BE-835D-1B605C5E7C9A}"/>
    <dgm:cxn modelId="{35811A7A-ECB8-4A99-8C12-A35D2CE7CC8D}" srcId="{6351ED82-6950-4BBA-9CA9-BADAF3CBD6DE}" destId="{7E31C735-50E7-4438-9BCB-40664F8C977E}" srcOrd="2" destOrd="0" parTransId="{47994FCA-65D6-499E-A169-4FFA0AC996D8}" sibTransId="{47784E5C-FEAF-4486-A6E8-9204B6C44EA2}"/>
    <dgm:cxn modelId="{6C89845F-DB77-47F9-A128-616D9B425309}" type="presOf" srcId="{7E31C735-50E7-4438-9BCB-40664F8C977E}" destId="{2609918C-A3DA-4995-80C0-E8BBE9EBD04D}" srcOrd="0" destOrd="0" presId="urn:microsoft.com/office/officeart/2005/8/layout/chevron2"/>
    <dgm:cxn modelId="{89949079-352D-46F4-AE5D-325A42616D99}" srcId="{6351ED82-6950-4BBA-9CA9-BADAF3CBD6DE}" destId="{DA5740A3-B447-403C-8390-D87B914F6F4B}" srcOrd="1" destOrd="0" parTransId="{6CA9436F-AFB8-42EC-AAA4-4023B2CB028A}" sibTransId="{6CA1890A-9011-48CC-BD60-6B311E2F6B47}"/>
    <dgm:cxn modelId="{D73F68D5-0A22-4F33-955C-181590222A91}" srcId="{7E31C735-50E7-4438-9BCB-40664F8C977E}" destId="{BBB8C759-B208-4C3D-BCCA-352C16D07922}" srcOrd="0" destOrd="0" parTransId="{0CA3FA72-51C4-4882-921A-11E3D2053399}" sibTransId="{24CC081B-0A3D-4B31-B047-327358572591}"/>
    <dgm:cxn modelId="{517A4644-EDBF-47A3-B938-89CC9567F35A}" type="presOf" srcId="{4E394A99-B67B-4D5E-B9CD-3F60EE77D9D6}" destId="{BBB723A9-4311-4135-A004-D436C8E081DE}" srcOrd="0" destOrd="0" presId="urn:microsoft.com/office/officeart/2005/8/layout/chevron2"/>
    <dgm:cxn modelId="{CF6301A2-C9A0-4BC5-A8A6-C966FB3EE433}" type="presOf" srcId="{DA5740A3-B447-403C-8390-D87B914F6F4B}" destId="{B9C531D5-01D4-4B34-8FD7-4A0586BD3831}" srcOrd="0" destOrd="0" presId="urn:microsoft.com/office/officeart/2005/8/layout/chevron2"/>
    <dgm:cxn modelId="{869C11BA-13AB-4A55-BDA3-DE86041E583F}" type="presParOf" srcId="{E5A236E9-59E3-4B04-9E0C-C860EB89D2F4}" destId="{44C32A5E-63A2-421C-B46A-F2146FEA477C}" srcOrd="0" destOrd="0" presId="urn:microsoft.com/office/officeart/2005/8/layout/chevron2"/>
    <dgm:cxn modelId="{8A415F88-7400-412A-8B46-E4B149EB2FDE}" type="presParOf" srcId="{44C32A5E-63A2-421C-B46A-F2146FEA477C}" destId="{5CB9AE26-4963-4E8D-B402-F84D03206B7B}" srcOrd="0" destOrd="0" presId="urn:microsoft.com/office/officeart/2005/8/layout/chevron2"/>
    <dgm:cxn modelId="{DC0A5B2F-A1CF-42AF-A847-31F20E97DAA1}" type="presParOf" srcId="{44C32A5E-63A2-421C-B46A-F2146FEA477C}" destId="{45C303DC-6AAB-442D-91D2-433DD3B0057A}" srcOrd="1" destOrd="0" presId="urn:microsoft.com/office/officeart/2005/8/layout/chevron2"/>
    <dgm:cxn modelId="{6337A67C-579E-40C2-BEAA-5110A3336041}" type="presParOf" srcId="{E5A236E9-59E3-4B04-9E0C-C860EB89D2F4}" destId="{9DD10D96-453E-480C-85F3-AA8EFF128ED7}" srcOrd="1" destOrd="0" presId="urn:microsoft.com/office/officeart/2005/8/layout/chevron2"/>
    <dgm:cxn modelId="{C2FBDACA-C32A-4973-AD50-34EEDB05646F}" type="presParOf" srcId="{E5A236E9-59E3-4B04-9E0C-C860EB89D2F4}" destId="{F1812B39-9FB3-4483-BE38-95C2330DB94F}" srcOrd="2" destOrd="0" presId="urn:microsoft.com/office/officeart/2005/8/layout/chevron2"/>
    <dgm:cxn modelId="{D722CBF0-A259-4238-B6F2-CD52AF70A18E}" type="presParOf" srcId="{F1812B39-9FB3-4483-BE38-95C2330DB94F}" destId="{B9C531D5-01D4-4B34-8FD7-4A0586BD3831}" srcOrd="0" destOrd="0" presId="urn:microsoft.com/office/officeart/2005/8/layout/chevron2"/>
    <dgm:cxn modelId="{756F4AB8-8864-42B7-B8FC-E8ED0D94E98B}" type="presParOf" srcId="{F1812B39-9FB3-4483-BE38-95C2330DB94F}" destId="{BBB723A9-4311-4135-A004-D436C8E081DE}" srcOrd="1" destOrd="0" presId="urn:microsoft.com/office/officeart/2005/8/layout/chevron2"/>
    <dgm:cxn modelId="{774C1E9E-0D23-4AC5-9AD2-2921BF894848}" type="presParOf" srcId="{E5A236E9-59E3-4B04-9E0C-C860EB89D2F4}" destId="{D7A6AA39-CFB8-4023-8870-E6D4492A7ABE}" srcOrd="3" destOrd="0" presId="urn:microsoft.com/office/officeart/2005/8/layout/chevron2"/>
    <dgm:cxn modelId="{A5D7F0DB-12C3-4A0A-997F-667014319E6C}" type="presParOf" srcId="{E5A236E9-59E3-4B04-9E0C-C860EB89D2F4}" destId="{391DF597-12D9-4B7A-9F81-87CF5AFAD8DC}" srcOrd="4" destOrd="0" presId="urn:microsoft.com/office/officeart/2005/8/layout/chevron2"/>
    <dgm:cxn modelId="{D9C1D029-D3BF-473D-819B-BF5A8AEBAECB}" type="presParOf" srcId="{391DF597-12D9-4B7A-9F81-87CF5AFAD8DC}" destId="{2609918C-A3DA-4995-80C0-E8BBE9EBD04D}" srcOrd="0" destOrd="0" presId="urn:microsoft.com/office/officeart/2005/8/layout/chevron2"/>
    <dgm:cxn modelId="{E342235D-D24D-4B6F-B844-18BF42E5F7F9}" type="presParOf" srcId="{391DF597-12D9-4B7A-9F81-87CF5AFAD8DC}" destId="{824911AF-ED87-43C8-B9AB-5EAC8F292FA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CB9AE26-4963-4E8D-B402-F84D03206B7B}">
      <dsp:nvSpPr>
        <dsp:cNvPr id="0" name=""/>
        <dsp:cNvSpPr/>
      </dsp:nvSpPr>
      <dsp:spPr>
        <a:xfrm rot="5400000">
          <a:off x="-245635" y="24608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 rot="5400000">
        <a:off x="-245635" y="246082"/>
        <a:ext cx="1637567" cy="1146297"/>
      </dsp:txXfrm>
    </dsp:sp>
    <dsp:sp modelId="{45C303DC-6AAB-442D-91D2-433DD3B0057A}">
      <dsp:nvSpPr>
        <dsp:cNvPr id="0" name=""/>
        <dsp:cNvSpPr/>
      </dsp:nvSpPr>
      <dsp:spPr>
        <a:xfrm rot="5400000">
          <a:off x="4181139" y="-3034394"/>
          <a:ext cx="1064418" cy="71341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6936" tIns="33655" rIns="33655" bIns="33655" numCol="1" spcCol="1270" anchor="ctr" anchorCtr="0">
          <a:noAutofit/>
        </a:bodyPr>
        <a:lstStyle/>
        <a:p>
          <a:pPr marL="285750" lvl="1" indent="-285750" algn="l" defTabSz="2355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300" kern="1200" dirty="0" smtClean="0"/>
            <a:t>Духовенство</a:t>
          </a:r>
          <a:endParaRPr lang="ru-RU" sz="5300" kern="1200" dirty="0"/>
        </a:p>
      </dsp:txBody>
      <dsp:txXfrm rot="5400000">
        <a:off x="4181139" y="-3034394"/>
        <a:ext cx="1064418" cy="7134102"/>
      </dsp:txXfrm>
    </dsp:sp>
    <dsp:sp modelId="{B9C531D5-01D4-4B34-8FD7-4A0586BD3831}">
      <dsp:nvSpPr>
        <dsp:cNvPr id="0" name=""/>
        <dsp:cNvSpPr/>
      </dsp:nvSpPr>
      <dsp:spPr>
        <a:xfrm rot="5400000">
          <a:off x="-245635" y="168983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 rot="5400000">
        <a:off x="-245635" y="1689832"/>
        <a:ext cx="1637567" cy="1146297"/>
      </dsp:txXfrm>
    </dsp:sp>
    <dsp:sp modelId="{BBB723A9-4311-4135-A004-D436C8E081DE}">
      <dsp:nvSpPr>
        <dsp:cNvPr id="0" name=""/>
        <dsp:cNvSpPr/>
      </dsp:nvSpPr>
      <dsp:spPr>
        <a:xfrm rot="5400000">
          <a:off x="4181139" y="-1590644"/>
          <a:ext cx="1064418" cy="71341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6936" tIns="33655" rIns="33655" bIns="33655" numCol="1" spcCol="1270" anchor="ctr" anchorCtr="0">
          <a:noAutofit/>
        </a:bodyPr>
        <a:lstStyle/>
        <a:p>
          <a:pPr marL="285750" lvl="1" indent="-285750" algn="l" defTabSz="2355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300" kern="1200" dirty="0" smtClean="0"/>
            <a:t>Дворянство</a:t>
          </a:r>
          <a:endParaRPr lang="ru-RU" sz="5300" kern="1200" dirty="0"/>
        </a:p>
      </dsp:txBody>
      <dsp:txXfrm rot="5400000">
        <a:off x="4181139" y="-1590644"/>
        <a:ext cx="1064418" cy="7134102"/>
      </dsp:txXfrm>
    </dsp:sp>
    <dsp:sp modelId="{2609918C-A3DA-4995-80C0-E8BBE9EBD04D}">
      <dsp:nvSpPr>
        <dsp:cNvPr id="0" name=""/>
        <dsp:cNvSpPr/>
      </dsp:nvSpPr>
      <dsp:spPr>
        <a:xfrm rot="5400000">
          <a:off x="-245635" y="313358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5400000">
        <a:off x="-245635" y="3133582"/>
        <a:ext cx="1637567" cy="1146297"/>
      </dsp:txXfrm>
    </dsp:sp>
    <dsp:sp modelId="{824911AF-ED87-43C8-B9AB-5EAC8F292FAC}">
      <dsp:nvSpPr>
        <dsp:cNvPr id="0" name=""/>
        <dsp:cNvSpPr/>
      </dsp:nvSpPr>
      <dsp:spPr>
        <a:xfrm rot="5400000">
          <a:off x="4181139" y="-146894"/>
          <a:ext cx="1064418" cy="71341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6936" tIns="33655" rIns="33655" bIns="33655" numCol="1" spcCol="1270" anchor="ctr" anchorCtr="0">
          <a:noAutofit/>
        </a:bodyPr>
        <a:lstStyle/>
        <a:p>
          <a:pPr marL="285750" lvl="1" indent="-285750" algn="l" defTabSz="2355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5300" kern="1200" dirty="0" smtClean="0"/>
            <a:t>Крестьянство</a:t>
          </a:r>
          <a:endParaRPr lang="ru-RU" sz="5300" kern="1200" dirty="0"/>
        </a:p>
      </dsp:txBody>
      <dsp:txXfrm rot="5400000">
        <a:off x="4181139" y="-146894"/>
        <a:ext cx="1064418" cy="71341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stud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981075"/>
            <a:ext cx="5283200" cy="52832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88913"/>
            <a:ext cx="7772400" cy="1182687"/>
          </a:xfrm>
          <a:ln w="9525"/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4365625"/>
            <a:ext cx="6400800" cy="1489075"/>
          </a:xfrm>
          <a:noFill/>
          <a:ln w="9525">
            <a:noFill/>
          </a:ln>
        </p:spPr>
        <p:txBody>
          <a:bodyPr/>
          <a:lstStyle>
            <a:lvl1pPr marL="0" indent="0" algn="ctr">
              <a:buFontTx/>
              <a:buNone/>
              <a:defRPr sz="30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156237E-C505-46AE-96FC-5B810011C9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912196-D3B4-430E-AA0E-E99138F059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4513" y="274638"/>
            <a:ext cx="20701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4213" y="274638"/>
            <a:ext cx="60579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8311FA-64E1-4E5B-8F78-2699C7FB6D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E20F6-9A80-414C-B16B-A6A3E6CA16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7A61DA-E0DE-4374-91F9-5A69EEC6F2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4213" y="1600200"/>
            <a:ext cx="4064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00613" y="1600200"/>
            <a:ext cx="4064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A7A174-D1D6-4730-83AE-E0B4DF57AF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AB6D98-2EA3-4506-8D9E-5A69F86A644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641DEE-C830-476B-B3E6-94175373E3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D03D8A-88D6-4BAE-873B-6558EF47F0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FEAC21-BFE5-4B9E-BCA8-8EA74892EF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F07E1F-0CD4-4C88-8587-F84BAD2C3D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AutoShape 10"/>
          <p:cNvSpPr>
            <a:spLocks noChangeArrowheads="1"/>
          </p:cNvSpPr>
          <p:nvPr/>
        </p:nvSpPr>
        <p:spPr bwMode="auto">
          <a:xfrm>
            <a:off x="323850" y="836613"/>
            <a:ext cx="8642350" cy="5832475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3175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4438" y="623728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08400" y="6237288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31013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70B1F54C-D422-4B35-BAD7-714B8D8EAFA8}" type="slidenum">
              <a:rPr lang="ru-RU"/>
              <a:pPr/>
              <a:t>‹#›</a:t>
            </a:fld>
            <a:endParaRPr lang="ru-RU"/>
          </a:p>
        </p:txBody>
      </p:sp>
      <p:pic>
        <p:nvPicPr>
          <p:cNvPr id="1033" name="Picture 9" descr="study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1439863" cy="1439863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03350" y="274638"/>
            <a:ext cx="7561263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600200"/>
            <a:ext cx="8280400" cy="4525963"/>
          </a:xfrm>
          <a:prstGeom prst="rect">
            <a:avLst/>
          </a:prstGeom>
          <a:solidFill>
            <a:schemeClr val="bg1">
              <a:alpha val="50999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Comic Sans MS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Comic Sans MS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Comic Sans MS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Comic Sans MS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Comic Sans MS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Comic Sans MS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Comic Sans MS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Comic Sans MS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travel.ria.ru/images/22421/44/224214406.jpg" TargetMode="External"/><Relationship Id="rId13" Type="http://schemas.openxmlformats.org/officeDocument/2006/relationships/hyperlink" Target="http://im6-tub-ru.yandex.net/i?id=329621000-23-72&amp;n=21" TargetMode="External"/><Relationship Id="rId3" Type="http://schemas.openxmlformats.org/officeDocument/2006/relationships/hyperlink" Target="http://www.artinthepicture.com/artists/Pieter_Brueghel_the_Elder/peasant.jpeg" TargetMode="External"/><Relationship Id="rId7" Type="http://schemas.openxmlformats.org/officeDocument/2006/relationships/hyperlink" Target="http://s61.radikal.ru/i174/1102/de/72d6a7dd6b91.jpg" TargetMode="External"/><Relationship Id="rId12" Type="http://schemas.openxmlformats.org/officeDocument/2006/relationships/hyperlink" Target="http://sudar-mb.narod.ru/image/book2/kresttrud.gif" TargetMode="External"/><Relationship Id="rId2" Type="http://schemas.openxmlformats.org/officeDocument/2006/relationships/hyperlink" Target="http://img0.liveinternet.ru/images/attach/b/3/17/944/17944653_BRUEGEL_Pieter_the_Elder_The_Peasant_Danc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ic.academic.ru/pictures/es/267661.jpg" TargetMode="External"/><Relationship Id="rId11" Type="http://schemas.openxmlformats.org/officeDocument/2006/relationships/hyperlink" Target="http://img0.liveinternet.ru/images/attach/c/2/64/77/64077433_800pxWalraversijde34.jpg" TargetMode="External"/><Relationship Id="rId5" Type="http://schemas.openxmlformats.org/officeDocument/2006/relationships/hyperlink" Target="http://dic.academic.ru/pictures/bse/jpg/0245847008.jpg" TargetMode="External"/><Relationship Id="rId10" Type="http://schemas.openxmlformats.org/officeDocument/2006/relationships/hyperlink" Target="http://img0.liveinternet.ru/images/attach/c/2/64/77/64077485_800pxWalraversijde56.jpg" TargetMode="External"/><Relationship Id="rId4" Type="http://schemas.openxmlformats.org/officeDocument/2006/relationships/hyperlink" Target="http://www.e-reading.org.ua/illustrations/82/82232-i010-001-275594536.jpg" TargetMode="External"/><Relationship Id="rId9" Type="http://schemas.openxmlformats.org/officeDocument/2006/relationships/hyperlink" Target="http://bigi1994.altervista.org/Sito/Immagini/medioevo.png" TargetMode="External"/><Relationship Id="rId14" Type="http://schemas.openxmlformats.org/officeDocument/2006/relationships/hyperlink" Target="http://static.diary.ru/userdir/8/4/9/4/849469/40005376.jpg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71480"/>
            <a:ext cx="3429024" cy="5072098"/>
          </a:xfrm>
        </p:spPr>
        <p:txBody>
          <a:bodyPr/>
          <a:lstStyle/>
          <a:p>
            <a:r>
              <a:rPr lang="ru-RU" sz="3600" dirty="0" smtClean="0"/>
              <a:t>«Те, кто трудятся».</a:t>
            </a:r>
            <a:br>
              <a:rPr lang="ru-RU" sz="3600" dirty="0" smtClean="0"/>
            </a:br>
            <a:r>
              <a:rPr lang="ru-RU" sz="3600" dirty="0" smtClean="0"/>
              <a:t>Крестьяне и средневековая деревня.</a:t>
            </a:r>
            <a:endParaRPr lang="ru-RU" sz="36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71472" y="6143644"/>
            <a:ext cx="7786742" cy="496874"/>
          </a:xfrm>
        </p:spPr>
        <p:txBody>
          <a:bodyPr/>
          <a:lstStyle/>
          <a:p>
            <a:r>
              <a:rPr lang="ru-RU" b="1" dirty="0" smtClean="0"/>
              <a:t>Фёдорова И.А. МАОУ «Лицей №36»</a:t>
            </a:r>
            <a:endParaRPr lang="ru-RU" b="1" dirty="0"/>
          </a:p>
        </p:txBody>
      </p:sp>
      <p:pic>
        <p:nvPicPr>
          <p:cNvPr id="2055" name="Picture 7" descr="http://s61.radikal.ru/i174/1102/de/72d6a7dd6b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1357298"/>
            <a:ext cx="2867026" cy="4214815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2143116"/>
          <a:ext cx="7286676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9812"/>
                <a:gridCol w="3676864"/>
              </a:tblGrid>
              <a:tr h="910959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Поземельно зависимые крестьяне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Лично зависимые крестьяне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518065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За не вовремя сданный</a:t>
                      </a:r>
                      <a:r>
                        <a:rPr lang="ru-RU" sz="2800" baseline="0" dirty="0" smtClean="0"/>
                        <a:t> оброк или плохую работу могли вызвать в суд феодала, назначить штраф.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Без разрешения господина не могли покинуть деревню, уйти в монастырь.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274638"/>
            <a:ext cx="7561263" cy="796908"/>
          </a:xfrm>
        </p:spPr>
        <p:txBody>
          <a:bodyPr/>
          <a:lstStyle/>
          <a:p>
            <a:r>
              <a:rPr lang="ru-RU" dirty="0" smtClean="0"/>
              <a:t>Крестьянская деревня</a:t>
            </a:r>
            <a:endParaRPr lang="ru-RU" dirty="0"/>
          </a:p>
        </p:txBody>
      </p:sp>
      <p:pic>
        <p:nvPicPr>
          <p:cNvPr id="29698" name="Picture 2" descr="http://travel.ria.ru/images/22421/44/2242144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643050"/>
            <a:ext cx="6286544" cy="4071966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bigi1994.altervista.org/Sito/Immagini/medioev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357298"/>
            <a:ext cx="6600825" cy="478634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g0.liveinternet.ru/images/attach/c/2/64/77/64077433_800pxWalraversijde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57752" y="274638"/>
            <a:ext cx="4106861" cy="1868478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Опишите жилище крестьянина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img1.liveinternet.ru/images/attach/c/2/64/77/64077410_800pxWalraversijde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img0.liveinternet.ru/images/attach/c/2/64/77/64077485_800pxWalraversijde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s016.radikal.ru/i337/1106/41/0d73c3eb53b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928802"/>
            <a:ext cx="3219450" cy="3857625"/>
          </a:xfrm>
          <a:prstGeom prst="rect">
            <a:avLst/>
          </a:prstGeom>
          <a:noFill/>
        </p:spPr>
      </p:pic>
      <p:pic>
        <p:nvPicPr>
          <p:cNvPr id="32772" name="Picture 4" descr="http://sudar-mb.narod.ru/image/book2/kresttru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857364"/>
            <a:ext cx="3810000" cy="3857625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Опишите занятия крестьян</a:t>
            </a: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static.diary.ru/userdir/8/4/9/4/849469/495500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14290"/>
            <a:ext cx="5500726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214290"/>
            <a:ext cx="7561263" cy="1500198"/>
          </a:xfrm>
        </p:spPr>
        <p:txBody>
          <a:bodyPr/>
          <a:lstStyle/>
          <a:p>
            <a:r>
              <a:rPr lang="ru-RU" sz="3600" b="1" dirty="0" smtClean="0"/>
              <a:t>Крестьяне объединялись в общины. Назовите, функции общины.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80400" cy="4525963"/>
          </a:xfrm>
        </p:spPr>
        <p:txBody>
          <a:bodyPr/>
          <a:lstStyle/>
          <a:p>
            <a:r>
              <a:rPr lang="ru-RU" b="1" dirty="0" smtClean="0"/>
              <a:t>Распределяла землю.</a:t>
            </a:r>
          </a:p>
          <a:p>
            <a:r>
              <a:rPr lang="ru-RU" b="1" dirty="0" smtClean="0"/>
              <a:t>Поддерживала мир и порядок.</a:t>
            </a:r>
          </a:p>
          <a:p>
            <a:r>
              <a:rPr lang="ru-RU" b="1" dirty="0" smtClean="0"/>
              <a:t>Помогала беднякам выплачивать налоги.</a:t>
            </a:r>
          </a:p>
          <a:p>
            <a:r>
              <a:rPr lang="ru-RU" b="1" dirty="0" smtClean="0"/>
              <a:t>Разыскивала преступников.</a:t>
            </a:r>
          </a:p>
          <a:p>
            <a:r>
              <a:rPr lang="ru-RU" b="1" dirty="0" smtClean="0"/>
              <a:t>Опекала крестьянских вдов и сирот.</a:t>
            </a:r>
          </a:p>
          <a:p>
            <a:r>
              <a:rPr lang="ru-RU" b="1" dirty="0" smtClean="0"/>
              <a:t>Сохраняла обычаи.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Питер Брейгель. Крестьянский танец.</a:t>
            </a:r>
            <a:endParaRPr lang="ru-RU" dirty="0"/>
          </a:p>
        </p:txBody>
      </p:sp>
      <p:pic>
        <p:nvPicPr>
          <p:cNvPr id="5122" name="Picture 2" descr="http://img0.liveinternet.ru/images/attach/b/3/17/944/17944653_BRUEGEL_Pieter_the_Elder_The_Peasant_Dan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714488"/>
            <a:ext cx="5524500" cy="414340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Изобразите средневековое общество.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84213" y="1600200"/>
          <a:ext cx="82804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Питер Брейгель. Крестьянская свадьба.</a:t>
            </a:r>
            <a:endParaRPr lang="ru-RU" dirty="0"/>
          </a:p>
        </p:txBody>
      </p:sp>
      <p:pic>
        <p:nvPicPr>
          <p:cNvPr id="25602" name="Picture 2" descr="http://www.artinthepicture.com/artists/Pieter_Brueghel_the_Elder/peasant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000240"/>
            <a:ext cx="5524500" cy="385762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85728"/>
            <a:ext cx="3811592" cy="1143000"/>
          </a:xfrm>
        </p:spPr>
        <p:txBody>
          <a:bodyPr/>
          <a:lstStyle/>
          <a:p>
            <a:r>
              <a:rPr lang="ru-RU" dirty="0" smtClean="0"/>
              <a:t>Крестьянские восстания.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3643314"/>
            <a:ext cx="4143372" cy="2857496"/>
          </a:xfrm>
        </p:spPr>
        <p:txBody>
          <a:bodyPr/>
          <a:lstStyle/>
          <a:p>
            <a:r>
              <a:rPr lang="ru-RU" dirty="0" smtClean="0"/>
              <a:t>1358- Жакерия</a:t>
            </a:r>
          </a:p>
          <a:p>
            <a:pPr>
              <a:buNone/>
            </a:pPr>
            <a:r>
              <a:rPr lang="ru-RU" dirty="0" smtClean="0"/>
              <a:t>  (Франция).</a:t>
            </a:r>
          </a:p>
          <a:p>
            <a:r>
              <a:rPr lang="ru-RU" dirty="0" smtClean="0"/>
              <a:t>1381- восстание </a:t>
            </a:r>
            <a:r>
              <a:rPr lang="ru-RU" dirty="0" err="1" smtClean="0"/>
              <a:t>Уота</a:t>
            </a:r>
            <a:r>
              <a:rPr lang="ru-RU" dirty="0" smtClean="0"/>
              <a:t> </a:t>
            </a:r>
            <a:r>
              <a:rPr lang="ru-RU" dirty="0" err="1" smtClean="0"/>
              <a:t>Тайлера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(Англия). </a:t>
            </a:r>
            <a:endParaRPr lang="ru-RU" dirty="0"/>
          </a:p>
        </p:txBody>
      </p:sp>
      <p:pic>
        <p:nvPicPr>
          <p:cNvPr id="6146" name="Picture 2" descr="http://static.diary.ru/userdir/8/4/9/4/849469/400053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4772025" cy="3857625"/>
          </a:xfrm>
          <a:prstGeom prst="rect">
            <a:avLst/>
          </a:prstGeom>
          <a:noFill/>
        </p:spPr>
      </p:pic>
      <p:pic>
        <p:nvPicPr>
          <p:cNvPr id="6148" name="Picture 4" descr="http://www.megabook.ru/MObjects2/data/pict2006/new/678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14290"/>
            <a:ext cx="4000496" cy="335758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Ссылки.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4213" y="1600200"/>
            <a:ext cx="8280400" cy="5043510"/>
          </a:xfrm>
        </p:spPr>
        <p:txBody>
          <a:bodyPr/>
          <a:lstStyle/>
          <a:p>
            <a:r>
              <a:rPr lang="en-US" sz="1600" dirty="0" smtClean="0">
                <a:hlinkClick r:id="rId2"/>
              </a:rPr>
              <a:t>http://img0.liveinternet.ru/images/attach/b/3/17/944/17944653_BRUEGEL_Pieter_the_Elder_The_Peasant_Dance.jpg</a:t>
            </a:r>
            <a:endParaRPr lang="ru-RU" sz="1600" dirty="0" smtClean="0"/>
          </a:p>
          <a:p>
            <a:r>
              <a:rPr lang="en-US" sz="1600" dirty="0" smtClean="0">
                <a:hlinkClick r:id="rId3"/>
              </a:rPr>
              <a:t>http://www.artinthepicture.com/artists/Pieter_Brueghel_the_Elder/peasant.jpeg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http://www.e-reading.org.ua/illustrations/82/82232-i010-001-275594536.jpg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http://dic.academic.ru/pictures/bse/jpg/0245847008.jpg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http://dic.academic.ru/pictures/es/267661.jpg</a:t>
            </a:r>
            <a:endParaRPr lang="ru-RU" sz="1600" dirty="0" smtClean="0"/>
          </a:p>
          <a:p>
            <a:r>
              <a:rPr lang="en-US" sz="1600" dirty="0" smtClean="0">
                <a:hlinkClick r:id="rId7"/>
              </a:rPr>
              <a:t>http://s61.radikal.ru/i174/1102/de/72d6a7dd6b91.jpg</a:t>
            </a:r>
            <a:endParaRPr lang="ru-RU" sz="1600" dirty="0" smtClean="0"/>
          </a:p>
          <a:p>
            <a:r>
              <a:rPr lang="en-US" sz="1600" dirty="0" smtClean="0">
                <a:hlinkClick r:id="rId8"/>
              </a:rPr>
              <a:t>http://travel.ria.ru/images/22421/44/224214406.jpg</a:t>
            </a:r>
            <a:endParaRPr lang="ru-RU" sz="1600" dirty="0" smtClean="0"/>
          </a:p>
          <a:p>
            <a:r>
              <a:rPr lang="en-US" sz="1600" dirty="0" smtClean="0">
                <a:hlinkClick r:id="rId9"/>
              </a:rPr>
              <a:t>http://bigi1994.altervista.org/Sito/Immagini/medioevo.png</a:t>
            </a:r>
            <a:endParaRPr lang="ru-RU" sz="1600" dirty="0" smtClean="0"/>
          </a:p>
          <a:p>
            <a:r>
              <a:rPr lang="en-US" sz="1600" dirty="0" smtClean="0">
                <a:hlinkClick r:id="rId10"/>
              </a:rPr>
              <a:t>http://img0.liveinternet.ru/images/attach/c/2/64/77/64077485_800pxWalraversijde56.jpg</a:t>
            </a:r>
            <a:endParaRPr lang="ru-RU" sz="1600" dirty="0" smtClean="0"/>
          </a:p>
          <a:p>
            <a:r>
              <a:rPr lang="en-US" sz="1600" dirty="0" smtClean="0">
                <a:hlinkClick r:id="rId11"/>
              </a:rPr>
              <a:t>http://img0.liveinternet.ru/images/attach/c/2/64/77/64077433_800pxWalraversijde34.jpg</a:t>
            </a:r>
            <a:endParaRPr lang="ru-RU" sz="1600" dirty="0" smtClean="0"/>
          </a:p>
          <a:p>
            <a:r>
              <a:rPr lang="en-US" sz="1600" dirty="0" smtClean="0">
                <a:hlinkClick r:id="rId12"/>
              </a:rPr>
              <a:t>http://sudar-mb.narod.ru/image/book2/kresttrud.gif</a:t>
            </a:r>
            <a:endParaRPr lang="ru-RU" sz="1600" dirty="0" smtClean="0"/>
          </a:p>
          <a:p>
            <a:r>
              <a:rPr lang="en-US" sz="1600" dirty="0" smtClean="0">
                <a:hlinkClick r:id="rId13"/>
              </a:rPr>
              <a:t>http://im6-tub-ru.yandex.net/i?id=329621000-23-72&amp;n=21</a:t>
            </a:r>
            <a:endParaRPr lang="ru-RU" sz="1600" dirty="0" smtClean="0"/>
          </a:p>
          <a:p>
            <a:r>
              <a:rPr lang="en-US" sz="1600" dirty="0" smtClean="0">
                <a:hlinkClick r:id="rId14"/>
              </a:rPr>
              <a:t>http://static.diary.ru/userdir/8/4/9/4/849469/40005376.jpg</a:t>
            </a:r>
            <a:endParaRPr lang="ru-RU" sz="1600" dirty="0" smtClean="0"/>
          </a:p>
          <a:p>
            <a:r>
              <a:rPr lang="en-US" sz="1600" dirty="0" smtClean="0"/>
              <a:t>http://www.megabook.ru/MObjects2/data/pict2006/new/678a.jpg</a:t>
            </a:r>
            <a:endParaRPr lang="ru-RU" sz="1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00166" y="2285992"/>
            <a:ext cx="6772268" cy="3411545"/>
          </a:xfrm>
        </p:spPr>
        <p:txBody>
          <a:bodyPr/>
          <a:lstStyle/>
          <a:p>
            <a:r>
              <a:rPr lang="ru-RU" sz="7200" dirty="0" smtClean="0"/>
              <a:t>Спасибо за внимание 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И </a:t>
            </a:r>
            <a:r>
              <a:rPr lang="ru-RU" b="1" dirty="0" smtClean="0"/>
              <a:t>короли, и крестьяне мечтали о новых владениях, о новой земле.</a:t>
            </a:r>
          </a:p>
          <a:p>
            <a:r>
              <a:rPr lang="ru-RU" b="1" dirty="0" smtClean="0"/>
              <a:t>«Нет земли без феодала».</a:t>
            </a:r>
          </a:p>
          <a:p>
            <a:r>
              <a:rPr lang="ru-RU" b="1" dirty="0" smtClean="0"/>
              <a:t>Поля, леса, луга, реки, озёра – собственность феодала.</a:t>
            </a:r>
            <a:endParaRPr lang="ru-RU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561263" cy="1500190"/>
          </a:xfrm>
        </p:spPr>
        <p:txBody>
          <a:bodyPr/>
          <a:lstStyle/>
          <a:p>
            <a:r>
              <a:rPr lang="ru-RU" b="1" dirty="0" smtClean="0"/>
              <a:t>Средневековое общество – аграрное.</a:t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4213" y="1643050"/>
            <a:ext cx="8280400" cy="448311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428728" y="142852"/>
            <a:ext cx="7143800" cy="1357322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Феодальная вотчина(поместье) –хозяйство феодала, в котором работали зависимые крестьяне.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00166" y="1785926"/>
            <a:ext cx="721523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Пахотная земля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2071670" y="271462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858016" y="271462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одним скругленным углом 8"/>
          <p:cNvSpPr/>
          <p:nvPr/>
        </p:nvSpPr>
        <p:spPr>
          <a:xfrm>
            <a:off x="1071538" y="3714752"/>
            <a:ext cx="3643338" cy="1343028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Господская земля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одним скругленным углом 9"/>
          <p:cNvSpPr/>
          <p:nvPr/>
        </p:nvSpPr>
        <p:spPr>
          <a:xfrm>
            <a:off x="5214942" y="3714752"/>
            <a:ext cx="3643338" cy="1343028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Крестьянские наделы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s61.radikal.ru/i174/1102/de/72d6a7dd6b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500042"/>
            <a:ext cx="5000660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274638"/>
            <a:ext cx="7561263" cy="1511288"/>
          </a:xfrm>
        </p:spPr>
        <p:txBody>
          <a:bodyPr/>
          <a:lstStyle/>
          <a:p>
            <a:r>
              <a:rPr lang="ru-RU" sz="3200" b="1" dirty="0" smtClean="0"/>
              <a:t>За пользование землёй – крестьяне несли повинности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4213" y="1600200"/>
            <a:ext cx="8280400" cy="4900634"/>
          </a:xfrm>
        </p:spPr>
        <p:txBody>
          <a:bodyPr/>
          <a:lstStyle/>
          <a:p>
            <a:r>
              <a:rPr lang="ru-RU" sz="2400" b="1" dirty="0" smtClean="0"/>
              <a:t>Повинности – принудительные обязанности.</a:t>
            </a:r>
          </a:p>
          <a:p>
            <a:r>
              <a:rPr lang="ru-RU" sz="2400" b="1" dirty="0" smtClean="0"/>
              <a:t>Заполните таблицу: Объясните понятия, приведите,  примеры.</a:t>
            </a:r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2" y="3071810"/>
          <a:ext cx="7929618" cy="3403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4809"/>
                <a:gridCol w="3964809"/>
              </a:tblGrid>
              <a:tr h="63113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Барщина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Оброк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583442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Даровые работы в хозяйстве феодала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Доля</a:t>
                      </a:r>
                      <a:r>
                        <a:rPr lang="ru-RU" sz="2400" b="1" baseline="0" dirty="0" smtClean="0"/>
                        <a:t> продуктов, которую крестьяне отдавали за пользование землёй.</a:t>
                      </a:r>
                      <a:endParaRPr lang="ru-RU" sz="2400" b="1" dirty="0"/>
                    </a:p>
                  </a:txBody>
                  <a:tcPr/>
                </a:tc>
              </a:tr>
              <a:tr h="83597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Обрабатывали пашню, чинили дом, строили амбар, мосты.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Зерно, скот, мёд, пряжу, деньги.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dic.academic.ru/pictures/es/2676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gumer.info/bibliotek_Buks/History/boic_istsr/06_clip_image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7" y="1643050"/>
            <a:ext cx="3286147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03350" y="0"/>
            <a:ext cx="7561263" cy="1643050"/>
          </a:xfrm>
        </p:spPr>
        <p:txBody>
          <a:bodyPr/>
          <a:lstStyle/>
          <a:p>
            <a:r>
              <a:rPr lang="ru-RU" sz="2400" b="1" dirty="0" smtClean="0"/>
              <a:t>Гравюра 15 века. Управляющий надзирает за работой крестьянина.</a:t>
            </a:r>
            <a:br>
              <a:rPr lang="ru-RU" sz="2400" b="1" dirty="0" smtClean="0"/>
            </a:br>
            <a:r>
              <a:rPr lang="ru-RU" sz="2400" b="1" dirty="0" smtClean="0"/>
              <a:t>Крестьяне сдают оброк. Гравюра 18 века.</a:t>
            </a:r>
            <a:endParaRPr lang="ru-RU" sz="2400" b="1" dirty="0"/>
          </a:p>
        </p:txBody>
      </p:sp>
      <p:pic>
        <p:nvPicPr>
          <p:cNvPr id="26628" name="Picture 4" descr="http://dic.academic.ru/pictures/bse/jpg/0245847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785926"/>
            <a:ext cx="3571900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5" y="2143116"/>
            <a:ext cx="7929586" cy="3286148"/>
          </a:xfrm>
        </p:spPr>
        <p:txBody>
          <a:bodyPr/>
          <a:lstStyle/>
          <a:p>
            <a:r>
              <a:rPr lang="ru-RU" b="1" dirty="0" smtClean="0"/>
              <a:t>Натуральное хозяйство- всё производится для собственного потребления, а не для продажи.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u girl">
  <a:themeElements>
    <a:clrScheme name="Edu red line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du red lines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u red lin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red lin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red lin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red lin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red lin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u red lin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red lin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red lin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red lin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red lin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red lin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u red lin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Edu girl</Template>
  <TotalTime>139</TotalTime>
  <Words>316</Words>
  <Application>Microsoft Office PowerPoint</Application>
  <PresentationFormat>Экран (4:3)</PresentationFormat>
  <Paragraphs>62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Edu girl</vt:lpstr>
      <vt:lpstr>«Те, кто трудятся». Крестьяне и средневековая деревня.</vt:lpstr>
      <vt:lpstr>Изобразите средневековое общество.</vt:lpstr>
      <vt:lpstr>Средневековое общество – аграрное. </vt:lpstr>
      <vt:lpstr>Слайд 4</vt:lpstr>
      <vt:lpstr>Слайд 5</vt:lpstr>
      <vt:lpstr>За пользование землёй – крестьяне несли повинности</vt:lpstr>
      <vt:lpstr>Слайд 7</vt:lpstr>
      <vt:lpstr>Гравюра 15 века. Управляющий надзирает за работой крестьянина. Крестьяне сдают оброк. Гравюра 18 века.</vt:lpstr>
      <vt:lpstr>Натуральное хозяйство- всё производится для собственного потребления, а не для продажи.</vt:lpstr>
      <vt:lpstr>Слайд 10</vt:lpstr>
      <vt:lpstr>Крестьянская деревня</vt:lpstr>
      <vt:lpstr>Слайд 12</vt:lpstr>
      <vt:lpstr>Опишите жилище крестьянина</vt:lpstr>
      <vt:lpstr>Слайд 14</vt:lpstr>
      <vt:lpstr>Слайд 15</vt:lpstr>
      <vt:lpstr>Опишите занятия крестьян</vt:lpstr>
      <vt:lpstr>Слайд 17</vt:lpstr>
      <vt:lpstr>Крестьяне объединялись в общины. Назовите, функции общины.</vt:lpstr>
      <vt:lpstr>Питер Брейгель. Крестьянский танец.</vt:lpstr>
      <vt:lpstr>Питер Брейгель. Крестьянская свадьба.</vt:lpstr>
      <vt:lpstr>Крестьянские восстания.</vt:lpstr>
      <vt:lpstr>Ссылки.</vt:lpstr>
      <vt:lpstr>Спасибо за внимание </vt:lpstr>
    </vt:vector>
  </TitlesOfParts>
  <Company>WIN7XP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Средневековая деревня</dc:title>
  <dc:creator>WIN7XP</dc:creator>
  <cp:lastModifiedBy>WIN7XP</cp:lastModifiedBy>
  <cp:revision>15</cp:revision>
  <dcterms:created xsi:type="dcterms:W3CDTF">2012-10-18T17:46:19Z</dcterms:created>
  <dcterms:modified xsi:type="dcterms:W3CDTF">2012-10-19T17:22:48Z</dcterms:modified>
</cp:coreProperties>
</file>