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2" r:id="rId5"/>
    <p:sldId id="260" r:id="rId6"/>
    <p:sldId id="258" r:id="rId7"/>
    <p:sldId id="261" r:id="rId8"/>
    <p:sldId id="263" r:id="rId9"/>
    <p:sldId id="264" r:id="rId10"/>
    <p:sldId id="268" r:id="rId11"/>
    <p:sldId id="267" r:id="rId12"/>
    <p:sldId id="271" r:id="rId13"/>
    <p:sldId id="266" r:id="rId14"/>
    <p:sldId id="265" r:id="rId15"/>
    <p:sldId id="269" r:id="rId16"/>
    <p:sldId id="270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166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18.10.2015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6963" y="1340768"/>
            <a:ext cx="62007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Окружающий мир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5949280"/>
            <a:ext cx="689483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Проверь свою готовность к уроку</a:t>
            </a:r>
            <a:endParaRPr lang="ru-RU" sz="3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938273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611560" y="1550670"/>
            <a:ext cx="7920880" cy="4758650"/>
            <a:chOff x="0" y="0"/>
            <a:chExt cx="6934200" cy="3756660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0" y="0"/>
              <a:ext cx="2933700" cy="754380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4000500" y="15240"/>
              <a:ext cx="2933700" cy="754380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2011680" y="3002280"/>
              <a:ext cx="2933700" cy="754380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0" y="1882140"/>
              <a:ext cx="2933700" cy="754380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4000500" y="1882140"/>
              <a:ext cx="2933700" cy="754380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Овал 7"/>
            <p:cNvSpPr/>
            <p:nvPr/>
          </p:nvSpPr>
          <p:spPr>
            <a:xfrm>
              <a:off x="2247900" y="906780"/>
              <a:ext cx="2476500" cy="914400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cxnSp>
          <p:nvCxnSpPr>
            <p:cNvPr id="9" name="Прямая со стрелкой 8"/>
            <p:cNvCxnSpPr/>
            <p:nvPr/>
          </p:nvCxnSpPr>
          <p:spPr>
            <a:xfrm flipH="1" flipV="1">
              <a:off x="2186940" y="769620"/>
              <a:ext cx="320040" cy="304800"/>
            </a:xfrm>
            <a:prstGeom prst="straightConnector1">
              <a:avLst/>
            </a:prstGeom>
            <a:noFill/>
            <a:ln w="19050" cap="flat" cmpd="sng" algn="ctr">
              <a:solidFill>
                <a:sysClr val="windowText" lastClr="000000"/>
              </a:solidFill>
              <a:prstDash val="solid"/>
              <a:tailEnd type="arrow"/>
            </a:ln>
            <a:effectLst/>
          </p:spPr>
        </p:cxnSp>
        <p:cxnSp>
          <p:nvCxnSpPr>
            <p:cNvPr id="10" name="Прямая со стрелкой 9"/>
            <p:cNvCxnSpPr/>
            <p:nvPr/>
          </p:nvCxnSpPr>
          <p:spPr>
            <a:xfrm flipV="1">
              <a:off x="4427220" y="777240"/>
              <a:ext cx="396240" cy="266700"/>
            </a:xfrm>
            <a:prstGeom prst="straightConnector1">
              <a:avLst/>
            </a:prstGeom>
            <a:noFill/>
            <a:ln w="19050" cap="flat" cmpd="sng" algn="ctr">
              <a:solidFill>
                <a:sysClr val="windowText" lastClr="000000"/>
              </a:solidFill>
              <a:prstDash val="solid"/>
              <a:tailEnd type="arrow"/>
            </a:ln>
            <a:effectLst/>
          </p:spPr>
        </p:cxnSp>
        <p:cxnSp>
          <p:nvCxnSpPr>
            <p:cNvPr id="11" name="Прямая со стрелкой 10"/>
            <p:cNvCxnSpPr/>
            <p:nvPr/>
          </p:nvCxnSpPr>
          <p:spPr>
            <a:xfrm flipH="1">
              <a:off x="1859280" y="1562100"/>
              <a:ext cx="472440" cy="289560"/>
            </a:xfrm>
            <a:prstGeom prst="straightConnector1">
              <a:avLst/>
            </a:prstGeom>
            <a:noFill/>
            <a:ln w="19050" cap="flat" cmpd="sng" algn="ctr">
              <a:solidFill>
                <a:sysClr val="windowText" lastClr="000000"/>
              </a:solidFill>
              <a:prstDash val="solid"/>
              <a:tailEnd type="arrow"/>
            </a:ln>
            <a:effectLst/>
          </p:spPr>
        </p:cxnSp>
        <p:cxnSp>
          <p:nvCxnSpPr>
            <p:cNvPr id="12" name="Прямая со стрелкой 11"/>
            <p:cNvCxnSpPr/>
            <p:nvPr/>
          </p:nvCxnSpPr>
          <p:spPr>
            <a:xfrm>
              <a:off x="4610100" y="1600200"/>
              <a:ext cx="487680" cy="251460"/>
            </a:xfrm>
            <a:prstGeom prst="straightConnector1">
              <a:avLst/>
            </a:prstGeom>
            <a:noFill/>
            <a:ln w="19050" cap="flat" cmpd="sng" algn="ctr">
              <a:solidFill>
                <a:sysClr val="windowText" lastClr="000000"/>
              </a:solidFill>
              <a:prstDash val="solid"/>
              <a:tailEnd type="arrow"/>
            </a:ln>
            <a:effectLst/>
          </p:spPr>
        </p:cxnSp>
        <p:cxnSp>
          <p:nvCxnSpPr>
            <p:cNvPr id="13" name="Прямая со стрелкой 12"/>
            <p:cNvCxnSpPr/>
            <p:nvPr/>
          </p:nvCxnSpPr>
          <p:spPr>
            <a:xfrm>
              <a:off x="3467100" y="1866900"/>
              <a:ext cx="0" cy="1089660"/>
            </a:xfrm>
            <a:prstGeom prst="straightConnector1">
              <a:avLst/>
            </a:prstGeom>
            <a:noFill/>
            <a:ln w="19050" cap="flat" cmpd="sng" algn="ctr">
              <a:solidFill>
                <a:sysClr val="windowText" lastClr="000000"/>
              </a:solidFill>
              <a:prstDash val="solid"/>
              <a:tailEnd type="arrow"/>
            </a:ln>
            <a:effectLst/>
          </p:spPr>
        </p:cxnSp>
      </p:grpSp>
      <p:sp>
        <p:nvSpPr>
          <p:cNvPr id="15" name="Прямоугольник 14"/>
          <p:cNvSpPr/>
          <p:nvPr/>
        </p:nvSpPr>
        <p:spPr>
          <a:xfrm>
            <a:off x="2513583" y="260648"/>
            <a:ext cx="411683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Самопроверка</a:t>
            </a:r>
            <a:endParaRPr lang="ru-RU" sz="4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591583" y="2881818"/>
            <a:ext cx="19608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Российский </a:t>
            </a:r>
          </a:p>
          <a:p>
            <a:pPr algn="ctr"/>
            <a:r>
              <a:rPr lang="ru-RU" sz="2400" dirty="0" smtClean="0"/>
              <a:t>народ</a:t>
            </a:r>
            <a:endParaRPr lang="ru-RU" sz="2400" dirty="0"/>
          </a:p>
        </p:txBody>
      </p:sp>
      <p:sp>
        <p:nvSpPr>
          <p:cNvPr id="17" name="TextBox 16"/>
          <p:cNvSpPr txBox="1"/>
          <p:nvPr/>
        </p:nvSpPr>
        <p:spPr>
          <a:xfrm>
            <a:off x="827584" y="1816937"/>
            <a:ext cx="2880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Память о прошлом</a:t>
            </a:r>
            <a:endParaRPr lang="ru-RU" sz="2400" dirty="0"/>
          </a:p>
        </p:txBody>
      </p:sp>
      <p:sp>
        <p:nvSpPr>
          <p:cNvPr id="18" name="TextBox 17"/>
          <p:cNvSpPr txBox="1"/>
          <p:nvPr/>
        </p:nvSpPr>
        <p:spPr>
          <a:xfrm>
            <a:off x="827584" y="3997117"/>
            <a:ext cx="28803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Общероссийская культура</a:t>
            </a:r>
            <a:endParaRPr lang="ru-RU" sz="2400" dirty="0"/>
          </a:p>
        </p:txBody>
      </p:sp>
      <p:sp>
        <p:nvSpPr>
          <p:cNvPr id="19" name="TextBox 18"/>
          <p:cNvSpPr txBox="1"/>
          <p:nvPr/>
        </p:nvSpPr>
        <p:spPr>
          <a:xfrm>
            <a:off x="5416709" y="1632271"/>
            <a:ext cx="28803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Государственный русский язык</a:t>
            </a:r>
            <a:endParaRPr lang="ru-RU" sz="2400" dirty="0"/>
          </a:p>
        </p:txBody>
      </p:sp>
      <p:sp>
        <p:nvSpPr>
          <p:cNvPr id="20" name="TextBox 19"/>
          <p:cNvSpPr txBox="1"/>
          <p:nvPr/>
        </p:nvSpPr>
        <p:spPr>
          <a:xfrm>
            <a:off x="5416709" y="3997117"/>
            <a:ext cx="28803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Государственная символика</a:t>
            </a:r>
            <a:endParaRPr lang="ru-RU" sz="2400" dirty="0"/>
          </a:p>
        </p:txBody>
      </p:sp>
      <p:sp>
        <p:nvSpPr>
          <p:cNvPr id="21" name="TextBox 20"/>
          <p:cNvSpPr txBox="1"/>
          <p:nvPr/>
        </p:nvSpPr>
        <p:spPr>
          <a:xfrm>
            <a:off x="3131839" y="5416025"/>
            <a:ext cx="28803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Надежда на славное будущее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82939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32656"/>
            <a:ext cx="58143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000" dirty="0">
                <a:solidFill>
                  <a:srgbClr val="FF0000"/>
                </a:solidFill>
              </a:rPr>
              <a:t>3.	Сделать </a:t>
            </a:r>
            <a:r>
              <a:rPr lang="ru-RU" sz="4000" dirty="0" smtClean="0">
                <a:solidFill>
                  <a:srgbClr val="FF0000"/>
                </a:solidFill>
              </a:rPr>
              <a:t>вывод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1412776"/>
            <a:ext cx="79928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Что же объединяет народы, живущие в России?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2828836"/>
            <a:ext cx="799288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7030A0"/>
                </a:solidFill>
              </a:rPr>
              <a:t>Эти люди являются гражданами одной страны, у них общая история, государственный язык, государственные символы</a:t>
            </a:r>
          </a:p>
        </p:txBody>
      </p:sp>
    </p:spTree>
    <p:extLst>
      <p:ext uri="{BB962C8B-B14F-4D97-AF65-F5344CB8AC3E}">
        <p14:creationId xmlns:p14="http://schemas.microsoft.com/office/powerpoint/2010/main" val="1360776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ru-an.info/Photo/QNews/n17595/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692696"/>
            <a:ext cx="4095723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pia.ge/pia_images/droshebi_da_gerbebi_73/photo/rusetis_gerbi_1046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45" r="24872"/>
          <a:stretch/>
        </p:blipFill>
        <p:spPr bwMode="auto">
          <a:xfrm>
            <a:off x="1324458" y="3573016"/>
            <a:ext cx="2813941" cy="3025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zrmyyp.com/images/55d03681bff5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088740"/>
            <a:ext cx="3012680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8491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ages53.fotki.com/v695/photos/0/1402810/7764908/024-v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904752"/>
            <a:ext cx="4762500" cy="3200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66239" y="5733256"/>
            <a:ext cx="78774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/>
              <a:t>Детская Администрация города Новоуральска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721476" y="548680"/>
            <a:ext cx="356700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Деловая игра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991484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474345"/>
            <a:ext cx="8496944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sng" dirty="0"/>
              <a:t>Задание для 1-ой группы</a:t>
            </a:r>
          </a:p>
          <a:p>
            <a:r>
              <a:rPr lang="ru-RU" sz="2000" dirty="0"/>
              <a:t>Как вывозится мусор в вашем доме, городе?</a:t>
            </a:r>
          </a:p>
          <a:p>
            <a:r>
              <a:rPr lang="ru-RU" sz="2000" dirty="0"/>
              <a:t>Как можно уменьшить количество вывозимого мусора на свалки?</a:t>
            </a:r>
          </a:p>
          <a:p>
            <a:endParaRPr lang="ru-RU" sz="2000" dirty="0" smtClean="0"/>
          </a:p>
          <a:p>
            <a:endParaRPr lang="ru-RU" sz="2000" dirty="0"/>
          </a:p>
          <a:p>
            <a:r>
              <a:rPr lang="ru-RU" sz="2000" b="1" u="sng" dirty="0"/>
              <a:t>Задание для 2-ой группы</a:t>
            </a:r>
          </a:p>
          <a:p>
            <a:r>
              <a:rPr lang="ru-RU" sz="2000" dirty="0"/>
              <a:t>Какие проблемы возникают в общении между людьми разных национальностей?</a:t>
            </a:r>
          </a:p>
          <a:p>
            <a:r>
              <a:rPr lang="ru-RU" sz="2000" dirty="0"/>
              <a:t>Как подружить их между собой?</a:t>
            </a:r>
          </a:p>
          <a:p>
            <a:endParaRPr lang="ru-RU" sz="2000" dirty="0" smtClean="0"/>
          </a:p>
          <a:p>
            <a:endParaRPr lang="ru-RU" sz="2000" dirty="0"/>
          </a:p>
          <a:p>
            <a:r>
              <a:rPr lang="ru-RU" sz="2000" b="1" u="sng" dirty="0"/>
              <a:t>Задание для 3-ей группы</a:t>
            </a:r>
          </a:p>
          <a:p>
            <a:r>
              <a:rPr lang="ru-RU" sz="2000" dirty="0"/>
              <a:t>В каком состоянии находятся парки, скверы, дворы нашего города?</a:t>
            </a:r>
          </a:p>
          <a:p>
            <a:r>
              <a:rPr lang="ru-RU" sz="2000" dirty="0"/>
              <a:t>Как можно их благоустроить?</a:t>
            </a:r>
          </a:p>
          <a:p>
            <a:endParaRPr lang="ru-RU" sz="2000" dirty="0" smtClean="0"/>
          </a:p>
          <a:p>
            <a:endParaRPr lang="ru-RU" sz="2000" dirty="0"/>
          </a:p>
          <a:p>
            <a:r>
              <a:rPr lang="ru-RU" sz="2000" b="1" u="sng" dirty="0"/>
              <a:t>Задание для 4-ой группы</a:t>
            </a:r>
          </a:p>
          <a:p>
            <a:r>
              <a:rPr lang="ru-RU" sz="2000" dirty="0"/>
              <a:t>Какие проблемы существуют в жизни инвалидов в нашем городе?</a:t>
            </a:r>
          </a:p>
          <a:p>
            <a:r>
              <a:rPr lang="ru-RU" sz="2000" dirty="0"/>
              <a:t>Как улучшить их жизнь?</a:t>
            </a:r>
          </a:p>
        </p:txBody>
      </p:sp>
    </p:spTree>
    <p:extLst>
      <p:ext uri="{BB962C8B-B14F-4D97-AF65-F5344CB8AC3E}">
        <p14:creationId xmlns:p14="http://schemas.microsoft.com/office/powerpoint/2010/main" val="1107976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55776" y="404664"/>
            <a:ext cx="424827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Подведём итоги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2132856"/>
            <a:ext cx="835292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В главном – единство, </a:t>
            </a:r>
          </a:p>
          <a:p>
            <a:r>
              <a:rPr lang="ru-RU" sz="4000" dirty="0" smtClean="0"/>
              <a:t>в остальном – различие, и во всём – любовь.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294036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2348880"/>
            <a:ext cx="828092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Учебник с.8-11, </a:t>
            </a:r>
            <a:endParaRPr lang="ru-RU" sz="3200" dirty="0" smtClean="0"/>
          </a:p>
          <a:p>
            <a:r>
              <a:rPr lang="ru-RU" sz="3200" dirty="0" smtClean="0"/>
              <a:t>рабочая </a:t>
            </a:r>
            <a:r>
              <a:rPr lang="ru-RU" sz="3200" dirty="0"/>
              <a:t>тетрадь с.7-9 №2 или 3 на выбор.</a:t>
            </a:r>
          </a:p>
          <a:p>
            <a:endParaRPr lang="ru-RU" sz="3200" dirty="0" smtClean="0"/>
          </a:p>
          <a:p>
            <a:r>
              <a:rPr lang="ru-RU" sz="3200" dirty="0" smtClean="0"/>
              <a:t>Задание </a:t>
            </a:r>
            <a:r>
              <a:rPr lang="ru-RU" sz="3200" dirty="0"/>
              <a:t>по желанию: составить календарь памятных дат нашего края.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119181" y="476672"/>
            <a:ext cx="497764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Домашнее задание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959108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86462" y="548680"/>
            <a:ext cx="41809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Повторение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628800"/>
            <a:ext cx="849694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400" dirty="0" smtClean="0">
                <a:latin typeface="Times New Roman"/>
                <a:ea typeface="Calibri"/>
                <a:cs typeface="Times New Roman"/>
              </a:rPr>
              <a:t>- Что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такое общество?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50000"/>
              </a:lnSpc>
            </a:pPr>
            <a:r>
              <a:rPr lang="ru-RU" sz="2400" dirty="0">
                <a:latin typeface="Times New Roman"/>
                <a:ea typeface="Calibri"/>
                <a:cs typeface="Times New Roman"/>
              </a:rPr>
              <a:t>- Почему люди издавна стали объединяться в сообщества?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ru-RU" sz="2400" dirty="0" smtClean="0">
                <a:latin typeface="Times New Roman"/>
                <a:ea typeface="Calibri"/>
              </a:rPr>
              <a:t>Назовите </a:t>
            </a:r>
            <a:r>
              <a:rPr lang="ru-RU" sz="2400" dirty="0">
                <a:latin typeface="Times New Roman"/>
                <a:ea typeface="Calibri"/>
              </a:rPr>
              <a:t>ваше самое первое </a:t>
            </a:r>
            <a:r>
              <a:rPr lang="ru-RU" sz="2400" dirty="0" smtClean="0">
                <a:latin typeface="Times New Roman"/>
                <a:ea typeface="Calibri"/>
              </a:rPr>
              <a:t>сообщество.</a:t>
            </a:r>
          </a:p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ru-RU" sz="2400" dirty="0" smtClean="0">
                <a:latin typeface="Times New Roman"/>
              </a:rPr>
              <a:t>РТ с.5 № 3</a:t>
            </a:r>
            <a:endParaRPr lang="ru-RU" sz="2400" dirty="0"/>
          </a:p>
        </p:txBody>
      </p:sp>
      <p:grpSp>
        <p:nvGrpSpPr>
          <p:cNvPr id="11" name="Группа 10"/>
          <p:cNvGrpSpPr/>
          <p:nvPr/>
        </p:nvGrpSpPr>
        <p:grpSpPr>
          <a:xfrm>
            <a:off x="2699792" y="3853016"/>
            <a:ext cx="4104456" cy="2592288"/>
            <a:chOff x="2699792" y="4229472"/>
            <a:chExt cx="4104456" cy="2592288"/>
          </a:xfrm>
        </p:grpSpPr>
        <p:sp>
          <p:nvSpPr>
            <p:cNvPr id="4" name="Овал 3"/>
            <p:cNvSpPr/>
            <p:nvPr/>
          </p:nvSpPr>
          <p:spPr>
            <a:xfrm>
              <a:off x="4355976" y="5149160"/>
              <a:ext cx="936104" cy="864096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Овал 4"/>
            <p:cNvSpPr/>
            <p:nvPr/>
          </p:nvSpPr>
          <p:spPr>
            <a:xfrm>
              <a:off x="3500264" y="5957664"/>
              <a:ext cx="936104" cy="864096"/>
            </a:xfrm>
            <a:prstGeom prst="ellipse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Овал 5"/>
            <p:cNvSpPr/>
            <p:nvPr/>
          </p:nvSpPr>
          <p:spPr>
            <a:xfrm>
              <a:off x="5095292" y="5957664"/>
              <a:ext cx="936104" cy="864096"/>
            </a:xfrm>
            <a:prstGeom prst="ellipse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Овал 6"/>
            <p:cNvSpPr/>
            <p:nvPr/>
          </p:nvSpPr>
          <p:spPr>
            <a:xfrm>
              <a:off x="2699792" y="5093568"/>
              <a:ext cx="936104" cy="864096"/>
            </a:xfrm>
            <a:prstGeom prst="ellipse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Овал 7"/>
            <p:cNvSpPr/>
            <p:nvPr/>
          </p:nvSpPr>
          <p:spPr>
            <a:xfrm>
              <a:off x="5868144" y="5093568"/>
              <a:ext cx="936104" cy="864096"/>
            </a:xfrm>
            <a:prstGeom prst="ellipse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Овал 8"/>
            <p:cNvSpPr/>
            <p:nvPr/>
          </p:nvSpPr>
          <p:spPr>
            <a:xfrm>
              <a:off x="3500264" y="4229472"/>
              <a:ext cx="936104" cy="864096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Овал 9"/>
            <p:cNvSpPr/>
            <p:nvPr/>
          </p:nvSpPr>
          <p:spPr>
            <a:xfrm>
              <a:off x="5095292" y="4229472"/>
              <a:ext cx="936104" cy="864096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4055574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1386840" y="1630680"/>
            <a:ext cx="6370320" cy="3596640"/>
            <a:chOff x="0" y="0"/>
            <a:chExt cx="6370320" cy="3596640"/>
          </a:xfrm>
        </p:grpSpPr>
        <p:sp>
          <p:nvSpPr>
            <p:cNvPr id="3" name="Овал 2"/>
            <p:cNvSpPr/>
            <p:nvPr/>
          </p:nvSpPr>
          <p:spPr>
            <a:xfrm>
              <a:off x="0" y="0"/>
              <a:ext cx="1859280" cy="822960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" name="Овал 3"/>
            <p:cNvSpPr/>
            <p:nvPr/>
          </p:nvSpPr>
          <p:spPr>
            <a:xfrm>
              <a:off x="0" y="899160"/>
              <a:ext cx="1859280" cy="822960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" name="Овал 4"/>
            <p:cNvSpPr/>
            <p:nvPr/>
          </p:nvSpPr>
          <p:spPr>
            <a:xfrm>
              <a:off x="0" y="1828800"/>
              <a:ext cx="1859280" cy="822960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" name="Овал 5"/>
            <p:cNvSpPr/>
            <p:nvPr/>
          </p:nvSpPr>
          <p:spPr>
            <a:xfrm>
              <a:off x="0" y="2773680"/>
              <a:ext cx="1859280" cy="822960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2575560" y="243840"/>
              <a:ext cx="3794760" cy="472440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2575560" y="1143000"/>
              <a:ext cx="3794760" cy="472440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2575560" y="2065020"/>
              <a:ext cx="3794760" cy="472440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2575560" y="2971800"/>
              <a:ext cx="3794760" cy="472440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1" name="Надпись 2"/>
          <p:cNvSpPr txBox="1">
            <a:spLocks noChangeArrowheads="1"/>
          </p:cNvSpPr>
          <p:nvPr/>
        </p:nvSpPr>
        <p:spPr bwMode="auto">
          <a:xfrm>
            <a:off x="1885950" y="1794192"/>
            <a:ext cx="861060" cy="446276"/>
          </a:xfrm>
          <a:prstGeom prst="rect">
            <a:avLst/>
          </a:prstGeom>
          <a:solidFill>
            <a:srgbClr val="FFFFFF"/>
          </a:solidFill>
          <a:ln w="9525">
            <a:solidFill>
              <a:sysClr val="window" lastClr="FFFFFF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effectLst/>
                <a:latin typeface="Times New Roman"/>
                <a:ea typeface="Calibri"/>
                <a:cs typeface="Times New Roman"/>
              </a:rPr>
              <a:t>Репка</a:t>
            </a:r>
            <a:endParaRPr lang="ru-RU" sz="20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12" name="Надпись 2"/>
          <p:cNvSpPr txBox="1">
            <a:spLocks noChangeArrowheads="1"/>
          </p:cNvSpPr>
          <p:nvPr/>
        </p:nvSpPr>
        <p:spPr bwMode="auto">
          <a:xfrm>
            <a:off x="1798320" y="2614295"/>
            <a:ext cx="1036320" cy="631825"/>
          </a:xfrm>
          <a:prstGeom prst="rect">
            <a:avLst/>
          </a:prstGeom>
          <a:solidFill>
            <a:srgbClr val="FFFFFF"/>
          </a:solidFill>
          <a:ln w="9525">
            <a:solidFill>
              <a:sysClr val="window" lastClr="FFFFFF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300">
                <a:effectLst/>
                <a:latin typeface="Times New Roman"/>
                <a:ea typeface="Calibri"/>
                <a:cs typeface="Times New Roman"/>
              </a:rPr>
              <a:t>Пузырь,</a:t>
            </a:r>
            <a:endParaRPr lang="ru-RU" sz="1100">
              <a:effectLst/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300">
                <a:effectLst/>
                <a:latin typeface="Times New Roman"/>
                <a:ea typeface="Calibri"/>
                <a:cs typeface="Times New Roman"/>
              </a:rPr>
              <a:t>Соломинка</a:t>
            </a:r>
            <a:endParaRPr lang="ru-RU" sz="1100">
              <a:effectLst/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300">
                <a:effectLst/>
                <a:latin typeface="Times New Roman"/>
                <a:ea typeface="Calibri"/>
                <a:cs typeface="Times New Roman"/>
              </a:rPr>
              <a:t>и Лапоть</a:t>
            </a:r>
            <a:endParaRPr lang="ru-RU" sz="110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13" name="Надпись 2"/>
          <p:cNvSpPr txBox="1">
            <a:spLocks noChangeArrowheads="1"/>
          </p:cNvSpPr>
          <p:nvPr/>
        </p:nvSpPr>
        <p:spPr bwMode="auto">
          <a:xfrm>
            <a:off x="1885950" y="3587115"/>
            <a:ext cx="861060" cy="567690"/>
          </a:xfrm>
          <a:prstGeom prst="rect">
            <a:avLst/>
          </a:prstGeom>
          <a:solidFill>
            <a:srgbClr val="FFFFFF"/>
          </a:solidFill>
          <a:ln w="9525">
            <a:solidFill>
              <a:sysClr val="window" lastClr="FFFFFF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600">
                <a:effectLst/>
                <a:latin typeface="Times New Roman"/>
                <a:ea typeface="Calibri"/>
                <a:cs typeface="Times New Roman"/>
              </a:rPr>
              <a:t>Волк</a:t>
            </a:r>
            <a:endParaRPr lang="ru-RU" sz="1100">
              <a:effectLst/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600">
                <a:effectLst/>
                <a:latin typeface="Times New Roman"/>
                <a:ea typeface="Calibri"/>
                <a:cs typeface="Times New Roman"/>
              </a:rPr>
              <a:t>и лиса</a:t>
            </a:r>
            <a:endParaRPr lang="ru-RU" sz="110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14" name="Надпись 2"/>
          <p:cNvSpPr txBox="1">
            <a:spLocks noChangeArrowheads="1"/>
          </p:cNvSpPr>
          <p:nvPr/>
        </p:nvSpPr>
        <p:spPr bwMode="auto">
          <a:xfrm>
            <a:off x="1850926" y="4578985"/>
            <a:ext cx="982980" cy="495935"/>
          </a:xfrm>
          <a:prstGeom prst="rect">
            <a:avLst/>
          </a:prstGeom>
          <a:solidFill>
            <a:srgbClr val="FFFFFF"/>
          </a:solidFill>
          <a:ln w="9525">
            <a:solidFill>
              <a:sysClr val="window" lastClr="FFFFFF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600">
                <a:effectLst/>
                <a:latin typeface="Times New Roman"/>
                <a:ea typeface="Calibri"/>
                <a:cs typeface="Times New Roman"/>
              </a:rPr>
              <a:t>Теремок</a:t>
            </a:r>
            <a:endParaRPr lang="ru-RU" sz="110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15" name="Надпись 2"/>
          <p:cNvSpPr txBox="1">
            <a:spLocks noChangeArrowheads="1"/>
          </p:cNvSpPr>
          <p:nvPr/>
        </p:nvSpPr>
        <p:spPr bwMode="auto">
          <a:xfrm>
            <a:off x="4072890" y="1920240"/>
            <a:ext cx="3573780" cy="381000"/>
          </a:xfrm>
          <a:prstGeom prst="rect">
            <a:avLst/>
          </a:prstGeom>
          <a:solidFill>
            <a:srgbClr val="FFFFFF"/>
          </a:solidFill>
          <a:ln w="9525">
            <a:solidFill>
              <a:sysClr val="window" lastClr="FFFFFF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600">
                <a:effectLst/>
                <a:latin typeface="Times New Roman"/>
                <a:ea typeface="Calibri"/>
                <a:cs typeface="Times New Roman"/>
              </a:rPr>
              <a:t>По месту жительства</a:t>
            </a:r>
            <a:endParaRPr lang="ru-RU" sz="110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16" name="Надпись 2"/>
          <p:cNvSpPr txBox="1">
            <a:spLocks noChangeArrowheads="1"/>
          </p:cNvSpPr>
          <p:nvPr/>
        </p:nvSpPr>
        <p:spPr bwMode="auto">
          <a:xfrm>
            <a:off x="4100706" y="2819400"/>
            <a:ext cx="3573780" cy="381000"/>
          </a:xfrm>
          <a:prstGeom prst="rect">
            <a:avLst/>
          </a:prstGeom>
          <a:solidFill>
            <a:srgbClr val="FFFFFF"/>
          </a:solidFill>
          <a:ln w="9525">
            <a:solidFill>
              <a:sysClr val="window" lastClr="FFFFFF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600">
                <a:effectLst/>
                <a:latin typeface="Times New Roman"/>
                <a:ea typeface="Calibri"/>
                <a:cs typeface="Times New Roman"/>
              </a:rPr>
              <a:t>Семья</a:t>
            </a:r>
            <a:endParaRPr lang="ru-RU" sz="110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17" name="Надпись 2"/>
          <p:cNvSpPr txBox="1">
            <a:spLocks noChangeArrowheads="1"/>
          </p:cNvSpPr>
          <p:nvPr/>
        </p:nvSpPr>
        <p:spPr bwMode="auto">
          <a:xfrm>
            <a:off x="4122306" y="3741420"/>
            <a:ext cx="3573780" cy="381000"/>
          </a:xfrm>
          <a:prstGeom prst="rect">
            <a:avLst/>
          </a:prstGeom>
          <a:solidFill>
            <a:srgbClr val="FFFFFF"/>
          </a:solidFill>
          <a:ln w="9525">
            <a:solidFill>
              <a:sysClr val="window" lastClr="FFFFFF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600">
                <a:effectLst/>
                <a:latin typeface="Times New Roman"/>
                <a:ea typeface="Calibri"/>
                <a:cs typeface="Times New Roman"/>
              </a:rPr>
              <a:t>По интересам </a:t>
            </a:r>
            <a:endParaRPr lang="ru-RU" sz="110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18" name="Надпись 2"/>
          <p:cNvSpPr txBox="1">
            <a:spLocks noChangeArrowheads="1"/>
          </p:cNvSpPr>
          <p:nvPr/>
        </p:nvSpPr>
        <p:spPr bwMode="auto">
          <a:xfrm>
            <a:off x="4072890" y="4625340"/>
            <a:ext cx="3573780" cy="381000"/>
          </a:xfrm>
          <a:prstGeom prst="rect">
            <a:avLst/>
          </a:prstGeom>
          <a:solidFill>
            <a:srgbClr val="FFFFFF"/>
          </a:solidFill>
          <a:ln w="9525">
            <a:solidFill>
              <a:sysClr val="window" lastClr="FFFFFF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600">
                <a:effectLst/>
                <a:latin typeface="Times New Roman"/>
                <a:ea typeface="Calibri"/>
                <a:cs typeface="Times New Roman"/>
              </a:rPr>
              <a:t>По общим целям</a:t>
            </a:r>
            <a:endParaRPr lang="ru-RU" sz="110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76782" y="476672"/>
            <a:ext cx="839043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Соедините название сказки и вид сообщества </a:t>
            </a:r>
            <a:endParaRPr lang="ru-RU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588866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1386840" y="1630680"/>
            <a:ext cx="6370320" cy="3596640"/>
            <a:chOff x="0" y="0"/>
            <a:chExt cx="6370320" cy="3596640"/>
          </a:xfrm>
        </p:grpSpPr>
        <p:sp>
          <p:nvSpPr>
            <p:cNvPr id="3" name="Овал 2"/>
            <p:cNvSpPr/>
            <p:nvPr/>
          </p:nvSpPr>
          <p:spPr>
            <a:xfrm>
              <a:off x="0" y="0"/>
              <a:ext cx="1859280" cy="822960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" name="Овал 3"/>
            <p:cNvSpPr/>
            <p:nvPr/>
          </p:nvSpPr>
          <p:spPr>
            <a:xfrm>
              <a:off x="0" y="899160"/>
              <a:ext cx="1859280" cy="822960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" name="Овал 4"/>
            <p:cNvSpPr/>
            <p:nvPr/>
          </p:nvSpPr>
          <p:spPr>
            <a:xfrm>
              <a:off x="0" y="1828800"/>
              <a:ext cx="1859280" cy="822960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" name="Овал 5"/>
            <p:cNvSpPr/>
            <p:nvPr/>
          </p:nvSpPr>
          <p:spPr>
            <a:xfrm>
              <a:off x="0" y="2773680"/>
              <a:ext cx="1859280" cy="822960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2575560" y="243840"/>
              <a:ext cx="3794760" cy="472440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2575560" y="1143000"/>
              <a:ext cx="3794760" cy="472440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2575560" y="2065020"/>
              <a:ext cx="3794760" cy="472440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2575560" y="2971800"/>
              <a:ext cx="3794760" cy="472440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1" name="Надпись 2"/>
          <p:cNvSpPr txBox="1">
            <a:spLocks noChangeArrowheads="1"/>
          </p:cNvSpPr>
          <p:nvPr/>
        </p:nvSpPr>
        <p:spPr bwMode="auto">
          <a:xfrm>
            <a:off x="1885950" y="1794192"/>
            <a:ext cx="861060" cy="446276"/>
          </a:xfrm>
          <a:prstGeom prst="rect">
            <a:avLst/>
          </a:prstGeom>
          <a:solidFill>
            <a:srgbClr val="FFFFFF"/>
          </a:solidFill>
          <a:ln w="9525">
            <a:solidFill>
              <a:sysClr val="window" lastClr="FFFFFF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effectLst/>
                <a:latin typeface="Times New Roman"/>
                <a:ea typeface="Calibri"/>
                <a:cs typeface="Times New Roman"/>
              </a:rPr>
              <a:t>Репка</a:t>
            </a:r>
            <a:endParaRPr lang="ru-RU" sz="20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12" name="Надпись 2"/>
          <p:cNvSpPr txBox="1">
            <a:spLocks noChangeArrowheads="1"/>
          </p:cNvSpPr>
          <p:nvPr/>
        </p:nvSpPr>
        <p:spPr bwMode="auto">
          <a:xfrm>
            <a:off x="1798320" y="2614295"/>
            <a:ext cx="1036320" cy="631825"/>
          </a:xfrm>
          <a:prstGeom prst="rect">
            <a:avLst/>
          </a:prstGeom>
          <a:solidFill>
            <a:srgbClr val="FFFFFF"/>
          </a:solidFill>
          <a:ln w="9525">
            <a:solidFill>
              <a:sysClr val="window" lastClr="FFFFFF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300">
                <a:effectLst/>
                <a:latin typeface="Times New Roman"/>
                <a:ea typeface="Calibri"/>
                <a:cs typeface="Times New Roman"/>
              </a:rPr>
              <a:t>Пузырь,</a:t>
            </a:r>
            <a:endParaRPr lang="ru-RU" sz="1100">
              <a:effectLst/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300">
                <a:effectLst/>
                <a:latin typeface="Times New Roman"/>
                <a:ea typeface="Calibri"/>
                <a:cs typeface="Times New Roman"/>
              </a:rPr>
              <a:t>Соломинка</a:t>
            </a:r>
            <a:endParaRPr lang="ru-RU" sz="1100">
              <a:effectLst/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300">
                <a:effectLst/>
                <a:latin typeface="Times New Roman"/>
                <a:ea typeface="Calibri"/>
                <a:cs typeface="Times New Roman"/>
              </a:rPr>
              <a:t>и Лапоть</a:t>
            </a:r>
            <a:endParaRPr lang="ru-RU" sz="110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13" name="Надпись 2"/>
          <p:cNvSpPr txBox="1">
            <a:spLocks noChangeArrowheads="1"/>
          </p:cNvSpPr>
          <p:nvPr/>
        </p:nvSpPr>
        <p:spPr bwMode="auto">
          <a:xfrm>
            <a:off x="1885950" y="3587115"/>
            <a:ext cx="861060" cy="567690"/>
          </a:xfrm>
          <a:prstGeom prst="rect">
            <a:avLst/>
          </a:prstGeom>
          <a:solidFill>
            <a:srgbClr val="FFFFFF"/>
          </a:solidFill>
          <a:ln w="9525">
            <a:solidFill>
              <a:sysClr val="window" lastClr="FFFFFF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600">
                <a:effectLst/>
                <a:latin typeface="Times New Roman"/>
                <a:ea typeface="Calibri"/>
                <a:cs typeface="Times New Roman"/>
              </a:rPr>
              <a:t>Волк</a:t>
            </a:r>
            <a:endParaRPr lang="ru-RU" sz="1100">
              <a:effectLst/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600">
                <a:effectLst/>
                <a:latin typeface="Times New Roman"/>
                <a:ea typeface="Calibri"/>
                <a:cs typeface="Times New Roman"/>
              </a:rPr>
              <a:t>и лиса</a:t>
            </a:r>
            <a:endParaRPr lang="ru-RU" sz="110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14" name="Надпись 2"/>
          <p:cNvSpPr txBox="1">
            <a:spLocks noChangeArrowheads="1"/>
          </p:cNvSpPr>
          <p:nvPr/>
        </p:nvSpPr>
        <p:spPr bwMode="auto">
          <a:xfrm>
            <a:off x="1850926" y="4578985"/>
            <a:ext cx="982980" cy="495935"/>
          </a:xfrm>
          <a:prstGeom prst="rect">
            <a:avLst/>
          </a:prstGeom>
          <a:solidFill>
            <a:srgbClr val="FFFFFF"/>
          </a:solidFill>
          <a:ln w="9525">
            <a:solidFill>
              <a:sysClr val="window" lastClr="FFFFFF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600">
                <a:effectLst/>
                <a:latin typeface="Times New Roman"/>
                <a:ea typeface="Calibri"/>
                <a:cs typeface="Times New Roman"/>
              </a:rPr>
              <a:t>Теремок</a:t>
            </a:r>
            <a:endParaRPr lang="ru-RU" sz="110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15" name="Надпись 2"/>
          <p:cNvSpPr txBox="1">
            <a:spLocks noChangeArrowheads="1"/>
          </p:cNvSpPr>
          <p:nvPr/>
        </p:nvSpPr>
        <p:spPr bwMode="auto">
          <a:xfrm>
            <a:off x="4072890" y="1920240"/>
            <a:ext cx="3573780" cy="381000"/>
          </a:xfrm>
          <a:prstGeom prst="rect">
            <a:avLst/>
          </a:prstGeom>
          <a:solidFill>
            <a:srgbClr val="FFFFFF"/>
          </a:solidFill>
          <a:ln w="9525">
            <a:solidFill>
              <a:sysClr val="window" lastClr="FFFFFF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600">
                <a:effectLst/>
                <a:latin typeface="Times New Roman"/>
                <a:ea typeface="Calibri"/>
                <a:cs typeface="Times New Roman"/>
              </a:rPr>
              <a:t>По месту жительства</a:t>
            </a:r>
            <a:endParaRPr lang="ru-RU" sz="110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16" name="Надпись 2"/>
          <p:cNvSpPr txBox="1">
            <a:spLocks noChangeArrowheads="1"/>
          </p:cNvSpPr>
          <p:nvPr/>
        </p:nvSpPr>
        <p:spPr bwMode="auto">
          <a:xfrm>
            <a:off x="4100706" y="2819400"/>
            <a:ext cx="3573780" cy="381000"/>
          </a:xfrm>
          <a:prstGeom prst="rect">
            <a:avLst/>
          </a:prstGeom>
          <a:solidFill>
            <a:srgbClr val="FFFFFF"/>
          </a:solidFill>
          <a:ln w="9525">
            <a:solidFill>
              <a:sysClr val="window" lastClr="FFFFFF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600">
                <a:effectLst/>
                <a:latin typeface="Times New Roman"/>
                <a:ea typeface="Calibri"/>
                <a:cs typeface="Times New Roman"/>
              </a:rPr>
              <a:t>Семья</a:t>
            </a:r>
            <a:endParaRPr lang="ru-RU" sz="110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17" name="Надпись 2"/>
          <p:cNvSpPr txBox="1">
            <a:spLocks noChangeArrowheads="1"/>
          </p:cNvSpPr>
          <p:nvPr/>
        </p:nvSpPr>
        <p:spPr bwMode="auto">
          <a:xfrm>
            <a:off x="4122306" y="3741420"/>
            <a:ext cx="3573780" cy="381000"/>
          </a:xfrm>
          <a:prstGeom prst="rect">
            <a:avLst/>
          </a:prstGeom>
          <a:solidFill>
            <a:srgbClr val="FFFFFF"/>
          </a:solidFill>
          <a:ln w="9525">
            <a:solidFill>
              <a:sysClr val="window" lastClr="FFFFFF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600">
                <a:effectLst/>
                <a:latin typeface="Times New Roman"/>
                <a:ea typeface="Calibri"/>
                <a:cs typeface="Times New Roman"/>
              </a:rPr>
              <a:t>По интересам </a:t>
            </a:r>
            <a:endParaRPr lang="ru-RU" sz="110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18" name="Надпись 2"/>
          <p:cNvSpPr txBox="1">
            <a:spLocks noChangeArrowheads="1"/>
          </p:cNvSpPr>
          <p:nvPr/>
        </p:nvSpPr>
        <p:spPr bwMode="auto">
          <a:xfrm>
            <a:off x="4072890" y="4625340"/>
            <a:ext cx="3573780" cy="381000"/>
          </a:xfrm>
          <a:prstGeom prst="rect">
            <a:avLst/>
          </a:prstGeom>
          <a:solidFill>
            <a:srgbClr val="FFFFFF"/>
          </a:solidFill>
          <a:ln w="9525">
            <a:solidFill>
              <a:sysClr val="window" lastClr="FFFFFF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600">
                <a:effectLst/>
                <a:latin typeface="Times New Roman"/>
                <a:ea typeface="Calibri"/>
                <a:cs typeface="Times New Roman"/>
              </a:rPr>
              <a:t>По общим целям</a:t>
            </a:r>
            <a:endParaRPr lang="ru-RU" sz="110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491880" y="332656"/>
            <a:ext cx="268855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Образец</a:t>
            </a:r>
            <a:endParaRPr lang="ru-RU" sz="48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cxnSp>
        <p:nvCxnSpPr>
          <p:cNvPr id="21" name="Прямая соединительная линия 20"/>
          <p:cNvCxnSpPr>
            <a:endCxn id="7" idx="1"/>
          </p:cNvCxnSpPr>
          <p:nvPr/>
        </p:nvCxnSpPr>
        <p:spPr>
          <a:xfrm flipV="1">
            <a:off x="3133740" y="2110740"/>
            <a:ext cx="828660" cy="25146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>
            <a:stCxn id="8" idx="1"/>
            <a:endCxn id="3" idx="6"/>
          </p:cNvCxnSpPr>
          <p:nvPr/>
        </p:nvCxnSpPr>
        <p:spPr>
          <a:xfrm flipH="1" flipV="1">
            <a:off x="3246120" y="2042160"/>
            <a:ext cx="716280" cy="96774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>
            <a:stCxn id="10" idx="1"/>
            <a:endCxn id="4" idx="6"/>
          </p:cNvCxnSpPr>
          <p:nvPr/>
        </p:nvCxnSpPr>
        <p:spPr>
          <a:xfrm flipH="1" flipV="1">
            <a:off x="3246120" y="2941320"/>
            <a:ext cx="716280" cy="189738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>
            <a:stCxn id="9" idx="1"/>
            <a:endCxn id="5" idx="6"/>
          </p:cNvCxnSpPr>
          <p:nvPr/>
        </p:nvCxnSpPr>
        <p:spPr>
          <a:xfrm flipH="1" flipV="1">
            <a:off x="3246120" y="3870960"/>
            <a:ext cx="716280" cy="6096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52541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2780928"/>
            <a:ext cx="849694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latin typeface="Times New Roman"/>
                <a:ea typeface="Calibri"/>
              </a:rPr>
              <a:t>Почему </a:t>
            </a:r>
            <a:r>
              <a:rPr lang="ru-RU" sz="4000" dirty="0">
                <a:latin typeface="Times New Roman"/>
                <a:ea typeface="Calibri"/>
              </a:rPr>
              <a:t>несколько народов относят к единому российскому </a:t>
            </a:r>
            <a:r>
              <a:rPr lang="ru-RU" sz="4000" dirty="0" smtClean="0">
                <a:latin typeface="Times New Roman"/>
                <a:ea typeface="Calibri"/>
              </a:rPr>
              <a:t>народу?</a:t>
            </a:r>
            <a:endParaRPr lang="ru-RU" sz="4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178559" y="476672"/>
            <a:ext cx="478688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Пробное действие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11274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49767" y="260648"/>
            <a:ext cx="303480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Тема урока</a:t>
            </a:r>
            <a:endParaRPr lang="ru-RU" sz="4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22853" y="1413391"/>
            <a:ext cx="56886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«Российский </a:t>
            </a:r>
            <a:r>
              <a:rPr lang="ru-RU" sz="4400" dirty="0"/>
              <a:t>народ</a:t>
            </a:r>
            <a:r>
              <a:rPr lang="ru-RU" sz="4400" dirty="0" smtClean="0"/>
              <a:t>»</a:t>
            </a:r>
            <a:endParaRPr lang="ru-RU" sz="4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070606" y="2708920"/>
            <a:ext cx="299312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Цель урока</a:t>
            </a:r>
            <a:endParaRPr lang="ru-RU" sz="4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20" y="3789040"/>
            <a:ext cx="835292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/>
              <a:t>Узнать, </a:t>
            </a:r>
            <a:r>
              <a:rPr lang="ru-RU" sz="4400" dirty="0"/>
              <a:t>что такое российский народ</a:t>
            </a:r>
          </a:p>
        </p:txBody>
      </p:sp>
    </p:spTree>
    <p:extLst>
      <p:ext uri="{BB962C8B-B14F-4D97-AF65-F5344CB8AC3E}">
        <p14:creationId xmlns:p14="http://schemas.microsoft.com/office/powerpoint/2010/main" val="3977389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548680"/>
            <a:ext cx="849694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/>
              <a:t>План</a:t>
            </a:r>
            <a:r>
              <a:rPr lang="ru-RU" sz="4000" dirty="0" smtClean="0"/>
              <a:t>:</a:t>
            </a:r>
          </a:p>
          <a:p>
            <a:pPr algn="ctr"/>
            <a:endParaRPr lang="ru-RU" sz="4000" dirty="0"/>
          </a:p>
          <a:p>
            <a:r>
              <a:rPr lang="ru-RU" sz="4000" dirty="0"/>
              <a:t>1.	Узнать значение слова «народ».</a:t>
            </a:r>
          </a:p>
          <a:p>
            <a:r>
              <a:rPr lang="ru-RU" sz="4000" dirty="0"/>
              <a:t>2.	Выяснить признаки (факторы) объединения народов в единый.</a:t>
            </a:r>
          </a:p>
          <a:p>
            <a:r>
              <a:rPr lang="ru-RU" sz="4000" dirty="0"/>
              <a:t>3.	Сделать вывод.</a:t>
            </a:r>
          </a:p>
        </p:txBody>
      </p:sp>
    </p:spTree>
    <p:extLst>
      <p:ext uri="{BB962C8B-B14F-4D97-AF65-F5344CB8AC3E}">
        <p14:creationId xmlns:p14="http://schemas.microsoft.com/office/powerpoint/2010/main" val="436746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2223443"/>
            <a:ext cx="820891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Народ – население государства, жители страны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3644444"/>
            <a:ext cx="820891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Российский народ - народ</a:t>
            </a:r>
            <a:r>
              <a:rPr lang="ru-RU" sz="3200" dirty="0"/>
              <a:t>, живущий в </a:t>
            </a:r>
            <a:r>
              <a:rPr lang="ru-RU" sz="3200" dirty="0" smtClean="0"/>
              <a:t>России.</a:t>
            </a:r>
            <a:endParaRPr lang="ru-RU" sz="3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377369"/>
            <a:ext cx="820891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000" dirty="0">
                <a:solidFill>
                  <a:srgbClr val="FF0000"/>
                </a:solidFill>
              </a:rPr>
              <a:t>1.	Узнать значение слова «народ».</a:t>
            </a:r>
            <a:endParaRPr lang="ru-RU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9620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5403" y="2204864"/>
            <a:ext cx="464261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Работа в парах</a:t>
            </a:r>
            <a:endParaRPr lang="ru-RU" sz="4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26292" y="3284984"/>
            <a:ext cx="75608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учебник </a:t>
            </a:r>
            <a:r>
              <a:rPr lang="ru-RU" sz="3200" dirty="0"/>
              <a:t>на </a:t>
            </a:r>
            <a:r>
              <a:rPr lang="ru-RU" sz="3200" dirty="0" smtClean="0"/>
              <a:t>с.8-9, в РТ задание </a:t>
            </a:r>
            <a:r>
              <a:rPr lang="ru-RU" sz="3200" dirty="0"/>
              <a:t>№1 </a:t>
            </a:r>
            <a:r>
              <a:rPr lang="ru-RU" sz="3200" dirty="0" smtClean="0"/>
              <a:t>с.6</a:t>
            </a:r>
            <a:endParaRPr lang="ru-RU" sz="3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4224" y="309716"/>
            <a:ext cx="878497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>
                <a:solidFill>
                  <a:srgbClr val="FF0000"/>
                </a:solidFill>
              </a:rPr>
              <a:t>2.	Выяснить признаки (факторы) объединения народов в единый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7379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96</TotalTime>
  <Words>316</Words>
  <Application>Microsoft Office PowerPoint</Application>
  <PresentationFormat>Экран (4:3)</PresentationFormat>
  <Paragraphs>87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Green</dc:creator>
  <cp:lastModifiedBy>Green</cp:lastModifiedBy>
  <cp:revision>11</cp:revision>
  <dcterms:created xsi:type="dcterms:W3CDTF">2015-10-18T09:02:48Z</dcterms:created>
  <dcterms:modified xsi:type="dcterms:W3CDTF">2015-10-18T10:49:54Z</dcterms:modified>
</cp:coreProperties>
</file>