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4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6" autoAdjust="0"/>
    <p:restoredTop sz="94660"/>
  </p:normalViewPr>
  <p:slideViewPr>
    <p:cSldViewPr>
      <p:cViewPr varScale="1">
        <p:scale>
          <a:sx n="69" d="100"/>
          <a:sy n="69" d="100"/>
        </p:scale>
        <p:origin x="-552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1B8033-77A4-43CF-9519-3800CDB323F7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BBDED-D44E-4163-B4D2-8F8C0E3D2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FBF2-F5DF-485B-8C0B-533D3BC9D93E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75E26-EF0E-4FD4-AD94-23247A82E1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FBF2-F5DF-485B-8C0B-533D3BC9D93E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75E26-EF0E-4FD4-AD94-23247A82E1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FBF2-F5DF-485B-8C0B-533D3BC9D93E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75E26-EF0E-4FD4-AD94-23247A82E1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FBF2-F5DF-485B-8C0B-533D3BC9D93E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75E26-EF0E-4FD4-AD94-23247A82E1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FBF2-F5DF-485B-8C0B-533D3BC9D93E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75E26-EF0E-4FD4-AD94-23247A82E1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FBF2-F5DF-485B-8C0B-533D3BC9D93E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75E26-EF0E-4FD4-AD94-23247A82E1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FBF2-F5DF-485B-8C0B-533D3BC9D93E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75E26-EF0E-4FD4-AD94-23247A82E1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FBF2-F5DF-485B-8C0B-533D3BC9D93E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75E26-EF0E-4FD4-AD94-23247A82E1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FBF2-F5DF-485B-8C0B-533D3BC9D93E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75E26-EF0E-4FD4-AD94-23247A82E1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FBF2-F5DF-485B-8C0B-533D3BC9D93E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75E26-EF0E-4FD4-AD94-23247A82E1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FBF2-F5DF-485B-8C0B-533D3BC9D93E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75E26-EF0E-4FD4-AD94-23247A82E1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FFBF2-F5DF-485B-8C0B-533D3BC9D93E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75E26-EF0E-4FD4-AD94-23247A82E1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lazafrabilingue12.wikispaces.com/Physics" TargetMode="External"/><Relationship Id="rId2" Type="http://schemas.openxmlformats.org/officeDocument/2006/relationships/hyperlink" Target="http://chemistry.phillipmartin.info/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no-chemistry.ru/1811" TargetMode="External"/><Relationship Id="rId4" Type="http://schemas.openxmlformats.org/officeDocument/2006/relationships/hyperlink" Target="http://portal.rin.ru/news/81193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228601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tx1"/>
                </a:solidFill>
              </a:rPr>
              <a:t>Реакции </a:t>
            </a:r>
            <a:br>
              <a:rPr lang="ru-RU" sz="7200" b="1" dirty="0" smtClean="0">
                <a:solidFill>
                  <a:schemeClr val="tx1"/>
                </a:solidFill>
              </a:rPr>
            </a:br>
            <a:r>
              <a:rPr lang="ru-RU" sz="7200" b="1" dirty="0" smtClean="0">
                <a:solidFill>
                  <a:schemeClr val="tx1"/>
                </a:solidFill>
              </a:rPr>
              <a:t>соединения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6050" y="3857628"/>
            <a:ext cx="6215106" cy="247175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Работу выполнила учитель химии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МБОУ «Ситниковская </a:t>
            </a:r>
            <a:r>
              <a:rPr lang="ru-RU" b="1" dirty="0" err="1" smtClean="0">
                <a:solidFill>
                  <a:schemeClr val="tx1"/>
                </a:solidFill>
              </a:rPr>
              <a:t>сш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r>
              <a:rPr lang="ru-RU" b="1" dirty="0" err="1" smtClean="0">
                <a:solidFill>
                  <a:schemeClr val="tx1"/>
                </a:solidFill>
              </a:rPr>
              <a:t>сп</a:t>
            </a:r>
            <a:r>
              <a:rPr lang="ru-RU" b="1" dirty="0" smtClean="0">
                <a:solidFill>
                  <a:schemeClr val="tx1"/>
                </a:solidFill>
              </a:rPr>
              <a:t> «Сидоровская </a:t>
            </a:r>
            <a:r>
              <a:rPr lang="ru-RU" b="1" dirty="0" err="1" smtClean="0">
                <a:solidFill>
                  <a:schemeClr val="tx1"/>
                </a:solidFill>
              </a:rPr>
              <a:t>ош</a:t>
            </a:r>
            <a:r>
              <a:rPr lang="ru-RU" b="1" dirty="0" smtClean="0">
                <a:solidFill>
                  <a:schemeClr val="tx1"/>
                </a:solidFill>
              </a:rPr>
              <a:t>»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Заблоцкая Татьяна Александровна</a:t>
            </a:r>
          </a:p>
          <a:p>
            <a:pPr algn="l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857628"/>
            <a:ext cx="250033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0"/>
            <a:ext cx="7772400" cy="1470025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ru-RU" sz="3600" dirty="0" smtClean="0"/>
              <a:t>Список источников изображений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2000240"/>
            <a:ext cx="8358246" cy="3638560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514350" indent="-514350" algn="l">
              <a:buAutoNum type="arabicPeriod"/>
            </a:pPr>
            <a:r>
              <a:rPr lang="en-US" dirty="0" smtClean="0">
                <a:solidFill>
                  <a:schemeClr val="tx1"/>
                </a:solidFill>
                <a:hlinkClick r:id="rId2"/>
              </a:rPr>
              <a:t>http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://chemistry.phillipmartin.info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/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</a:pPr>
            <a:r>
              <a:rPr lang="en-US" dirty="0" smtClean="0">
                <a:solidFill>
                  <a:schemeClr val="tx1"/>
                </a:solidFill>
                <a:hlinkClick r:id="rId3"/>
              </a:rPr>
              <a:t>http</a:t>
            </a:r>
            <a:r>
              <a:rPr lang="en-US" dirty="0" smtClean="0">
                <a:solidFill>
                  <a:schemeClr val="tx1"/>
                </a:solidFill>
                <a:hlinkClick r:id="rId3"/>
              </a:rPr>
              <a:t>://</a:t>
            </a:r>
            <a:r>
              <a:rPr lang="en-US" dirty="0" smtClean="0">
                <a:solidFill>
                  <a:schemeClr val="tx1"/>
                </a:solidFill>
                <a:hlinkClick r:id="rId3"/>
              </a:rPr>
              <a:t>lazafrabilingue12.wikispaces.com/Physics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http://</a:t>
            </a:r>
            <a:r>
              <a:rPr lang="ru-RU" dirty="0" smtClean="0">
                <a:solidFill>
                  <a:schemeClr val="tx1"/>
                </a:solidFill>
              </a:rPr>
              <a:t>www.sunhome.ru/cards/17257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  <a:hlinkClick r:id="rId4"/>
              </a:rPr>
              <a:t>http://portal.rin.ru/news/81193</a:t>
            </a:r>
            <a:r>
              <a:rPr lang="ru-RU" dirty="0" smtClean="0">
                <a:solidFill>
                  <a:schemeClr val="tx1"/>
                </a:solidFill>
                <a:hlinkClick r:id="rId4"/>
              </a:rPr>
              <a:t>/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chemeClr val="tx1"/>
                </a:solidFill>
                <a:hlinkClick r:id="rId5"/>
              </a:rPr>
              <a:t>http://</a:t>
            </a:r>
            <a:r>
              <a:rPr lang="ru-RU" dirty="0" smtClean="0">
                <a:solidFill>
                  <a:schemeClr val="tx1"/>
                </a:solidFill>
                <a:hlinkClick r:id="rId5"/>
              </a:rPr>
              <a:t>no-chemistry.ru/1811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 algn="l"/>
            <a:endParaRPr lang="ru-RU" dirty="0" smtClean="0"/>
          </a:p>
          <a:p>
            <a:pPr marL="514350" indent="-514350" algn="l">
              <a:buAutoNum type="arabicPeriod"/>
            </a:pPr>
            <a:endParaRPr lang="ru-RU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Карточка № 1.   Явления.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2400" dirty="0" smtClean="0"/>
              <a:t>1. При нагревании вода превращается в пар (физическое)</a:t>
            </a:r>
          </a:p>
          <a:p>
            <a:r>
              <a:rPr lang="ru-RU" sz="2400" dirty="0" smtClean="0"/>
              <a:t>2. При сильном измельчении кусочек мела превращается в белый порошок (физическое)</a:t>
            </a:r>
          </a:p>
          <a:p>
            <a:r>
              <a:rPr lang="ru-RU" sz="2400" dirty="0" smtClean="0"/>
              <a:t>3. Плавление металла (физическое)</a:t>
            </a:r>
          </a:p>
          <a:p>
            <a:r>
              <a:rPr lang="ru-RU" sz="2400" dirty="0" smtClean="0"/>
              <a:t>4. Многие металлы в чистом виде хорошо отражают свет и блестят (физическое)</a:t>
            </a:r>
          </a:p>
          <a:p>
            <a:r>
              <a:rPr lang="ru-RU" sz="2400" dirty="0" smtClean="0"/>
              <a:t>5.  Горение природного газа (химическое)</a:t>
            </a:r>
          </a:p>
          <a:p>
            <a:r>
              <a:rPr lang="ru-RU" sz="2400" dirty="0" smtClean="0"/>
              <a:t>6. После прокаливания медной проволоки на ней появился черный налет (химическое)</a:t>
            </a:r>
          </a:p>
          <a:p>
            <a:r>
              <a:rPr lang="ru-RU" sz="2400" dirty="0" smtClean="0"/>
              <a:t>7. Перегонка нефти (физическое)</a:t>
            </a:r>
          </a:p>
          <a:p>
            <a:r>
              <a:rPr lang="ru-RU" sz="2400" dirty="0" smtClean="0"/>
              <a:t>8. Ржавление железа (химическое)</a:t>
            </a:r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ru-RU" sz="3200" dirty="0" smtClean="0"/>
              <a:t>Карточка № </a:t>
            </a:r>
            <a:r>
              <a:rPr lang="ru-RU" sz="3200" dirty="0" smtClean="0"/>
              <a:t>2.    </a:t>
            </a:r>
            <a:r>
              <a:rPr lang="ru-RU" sz="3200" dirty="0" smtClean="0"/>
              <a:t>Уравнения </a:t>
            </a:r>
            <a:r>
              <a:rPr lang="ru-RU" sz="3200" dirty="0" smtClean="0"/>
              <a:t>реакций.       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400" dirty="0" smtClean="0"/>
              <a:t>1. </a:t>
            </a:r>
            <a:r>
              <a:rPr lang="en-US" sz="4400" dirty="0" smtClean="0"/>
              <a:t>2H</a:t>
            </a:r>
            <a:r>
              <a:rPr lang="en-US" dirty="0" smtClean="0"/>
              <a:t>2</a:t>
            </a:r>
            <a:r>
              <a:rPr lang="en-US" sz="4400" dirty="0" smtClean="0"/>
              <a:t>O = 2H</a:t>
            </a:r>
            <a:r>
              <a:rPr lang="en-US" dirty="0" smtClean="0"/>
              <a:t>2</a:t>
            </a:r>
            <a:r>
              <a:rPr lang="en-US" sz="4400" dirty="0" smtClean="0"/>
              <a:t> + O</a:t>
            </a:r>
            <a:r>
              <a:rPr lang="en-US" dirty="0" smtClean="0"/>
              <a:t>2</a:t>
            </a:r>
            <a:endParaRPr lang="en-US" sz="4400" dirty="0" smtClean="0"/>
          </a:p>
          <a:p>
            <a:endParaRPr lang="en-US" sz="4400" dirty="0" smtClean="0"/>
          </a:p>
          <a:p>
            <a:r>
              <a:rPr lang="en-US" sz="4400" dirty="0" smtClean="0"/>
              <a:t>2</a:t>
            </a:r>
            <a:r>
              <a:rPr lang="ru-RU" sz="4400" dirty="0" smtClean="0"/>
              <a:t>. </a:t>
            </a:r>
            <a:r>
              <a:rPr lang="en-US" sz="4400" dirty="0" smtClean="0"/>
              <a:t>2HgO = 2Hg + O</a:t>
            </a:r>
            <a:r>
              <a:rPr lang="en-US" dirty="0" smtClean="0"/>
              <a:t>2</a:t>
            </a:r>
            <a:endParaRPr lang="en-US" sz="4400" dirty="0" smtClean="0"/>
          </a:p>
          <a:p>
            <a:endParaRPr lang="en-US" sz="4400" dirty="0" smtClean="0"/>
          </a:p>
          <a:p>
            <a:r>
              <a:rPr lang="en-US" sz="4400" dirty="0" smtClean="0"/>
              <a:t>3</a:t>
            </a:r>
            <a:r>
              <a:rPr lang="ru-RU" sz="4400" dirty="0" smtClean="0"/>
              <a:t>.</a:t>
            </a:r>
            <a:r>
              <a:rPr lang="en-US" sz="4400" dirty="0" smtClean="0"/>
              <a:t> CaCO</a:t>
            </a:r>
            <a:r>
              <a:rPr lang="en-US" dirty="0" smtClean="0"/>
              <a:t>3</a:t>
            </a:r>
            <a:r>
              <a:rPr lang="en-US" sz="4400" dirty="0" smtClean="0"/>
              <a:t> = </a:t>
            </a:r>
            <a:r>
              <a:rPr lang="en-US" sz="4400" dirty="0" err="1" smtClean="0"/>
              <a:t>CaO</a:t>
            </a:r>
            <a:r>
              <a:rPr lang="en-US" sz="4400" dirty="0" smtClean="0"/>
              <a:t> + CO</a:t>
            </a:r>
            <a:r>
              <a:rPr lang="en-US" dirty="0" smtClean="0"/>
              <a:t>2</a:t>
            </a:r>
            <a:endParaRPr lang="ru-RU" sz="4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357167"/>
            <a:ext cx="1166794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Проблемная ситуация.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97207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При сжигании топлива на тепловых электростанциях или при извержении вулканов в атмосферу выделяется много оксида серы (4). Вблизи этих мест погибает всякая растительность и земля превращается в мертвую. </a:t>
            </a:r>
            <a:r>
              <a:rPr lang="ru-RU" sz="2800" b="1" dirty="0" smtClean="0"/>
              <a:t>Какая реакция изменяет окружающую среду?</a:t>
            </a:r>
            <a:endParaRPr lang="ru-RU" sz="2800" b="1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4286256"/>
            <a:ext cx="264320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4286256"/>
            <a:ext cx="257176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Схема реакций соединения.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sz="8800" dirty="0" smtClean="0"/>
          </a:p>
          <a:p>
            <a:r>
              <a:rPr lang="ru-RU" sz="8800" dirty="0" smtClean="0"/>
              <a:t>     А + В = АВ</a:t>
            </a:r>
          </a:p>
          <a:p>
            <a:endParaRPr lang="ru-RU" sz="48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357167"/>
            <a:ext cx="128588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Творческая задача.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400" dirty="0" smtClean="0"/>
              <a:t>4 </a:t>
            </a:r>
            <a:r>
              <a:rPr lang="en-US" sz="4400" dirty="0" smtClean="0"/>
              <a:t>Al + 3O</a:t>
            </a:r>
            <a:r>
              <a:rPr lang="en-US" dirty="0" smtClean="0"/>
              <a:t>2</a:t>
            </a:r>
            <a:r>
              <a:rPr lang="en-US" sz="4400" dirty="0" smtClean="0"/>
              <a:t> = 2Al</a:t>
            </a:r>
            <a:r>
              <a:rPr lang="en-US" dirty="0" smtClean="0"/>
              <a:t>2</a:t>
            </a:r>
            <a:r>
              <a:rPr lang="en-US" sz="4400" dirty="0" smtClean="0"/>
              <a:t>O</a:t>
            </a:r>
            <a:r>
              <a:rPr lang="en-US" dirty="0" smtClean="0"/>
              <a:t>3</a:t>
            </a:r>
          </a:p>
          <a:p>
            <a:endParaRPr lang="en-US" sz="4400" dirty="0"/>
          </a:p>
          <a:p>
            <a:r>
              <a:rPr lang="en-US" sz="4400" dirty="0" smtClean="0"/>
              <a:t>2Mg + O</a:t>
            </a:r>
            <a:r>
              <a:rPr lang="en-US" dirty="0" smtClean="0"/>
              <a:t>2</a:t>
            </a:r>
            <a:r>
              <a:rPr lang="en-US" sz="4400" dirty="0" smtClean="0"/>
              <a:t> = 2MgO</a:t>
            </a:r>
            <a:endParaRPr lang="ru-RU" sz="4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357166"/>
            <a:ext cx="123823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Игра «Найди меня».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400" dirty="0" smtClean="0"/>
              <a:t>1) 4P + 5O</a:t>
            </a:r>
            <a:r>
              <a:rPr lang="en-US" dirty="0" smtClean="0"/>
              <a:t>2 </a:t>
            </a:r>
            <a:r>
              <a:rPr lang="en-US" sz="4400" dirty="0" smtClean="0"/>
              <a:t>= 2P</a:t>
            </a:r>
            <a:r>
              <a:rPr lang="en-US" dirty="0" smtClean="0"/>
              <a:t>2</a:t>
            </a:r>
            <a:r>
              <a:rPr lang="en-US" sz="4400" dirty="0" smtClean="0"/>
              <a:t>O</a:t>
            </a:r>
            <a:r>
              <a:rPr lang="en-US" dirty="0" smtClean="0"/>
              <a:t>5</a:t>
            </a:r>
          </a:p>
          <a:p>
            <a:r>
              <a:rPr lang="en-US" sz="4400" dirty="0" smtClean="0"/>
              <a:t>2) 2SO</a:t>
            </a:r>
            <a:r>
              <a:rPr lang="en-US" dirty="0" smtClean="0"/>
              <a:t>2</a:t>
            </a:r>
            <a:r>
              <a:rPr lang="en-US" sz="4400" dirty="0" smtClean="0"/>
              <a:t> + O</a:t>
            </a:r>
            <a:r>
              <a:rPr lang="en-US" dirty="0" smtClean="0"/>
              <a:t>2</a:t>
            </a:r>
            <a:r>
              <a:rPr lang="en-US" sz="4400" dirty="0" smtClean="0"/>
              <a:t> = 2SO</a:t>
            </a:r>
            <a:r>
              <a:rPr lang="en-US" dirty="0" smtClean="0"/>
              <a:t>3</a:t>
            </a:r>
            <a:endParaRPr lang="en-US" dirty="0"/>
          </a:p>
          <a:p>
            <a:r>
              <a:rPr lang="en-US" sz="4400" dirty="0" smtClean="0"/>
              <a:t>3) 2CH</a:t>
            </a:r>
            <a:r>
              <a:rPr lang="en-US" dirty="0" smtClean="0"/>
              <a:t>4</a:t>
            </a:r>
            <a:r>
              <a:rPr lang="en-US" sz="4400" dirty="0" smtClean="0"/>
              <a:t> = C</a:t>
            </a:r>
            <a:r>
              <a:rPr lang="en-US" dirty="0" smtClean="0"/>
              <a:t>2</a:t>
            </a:r>
            <a:r>
              <a:rPr lang="en-US" sz="4400" dirty="0" smtClean="0"/>
              <a:t>H</a:t>
            </a:r>
            <a:r>
              <a:rPr lang="en-US" dirty="0" smtClean="0"/>
              <a:t>2</a:t>
            </a:r>
            <a:r>
              <a:rPr lang="en-US" sz="4400" dirty="0" smtClean="0"/>
              <a:t> + 3H</a:t>
            </a:r>
            <a:r>
              <a:rPr lang="en-US" dirty="0" smtClean="0"/>
              <a:t>2</a:t>
            </a:r>
          </a:p>
          <a:p>
            <a:r>
              <a:rPr lang="en-US" sz="4400" dirty="0" smtClean="0"/>
              <a:t>4)2KMnO</a:t>
            </a:r>
            <a:r>
              <a:rPr lang="en-US" dirty="0" smtClean="0"/>
              <a:t>4</a:t>
            </a:r>
            <a:r>
              <a:rPr lang="en-US" sz="4400" dirty="0" smtClean="0"/>
              <a:t>= K</a:t>
            </a:r>
            <a:r>
              <a:rPr lang="en-US" dirty="0" smtClean="0"/>
              <a:t>2</a:t>
            </a:r>
            <a:r>
              <a:rPr lang="en-US" sz="4400" dirty="0" smtClean="0"/>
              <a:t>MnO</a:t>
            </a:r>
            <a:r>
              <a:rPr lang="en-US" dirty="0" smtClean="0"/>
              <a:t>4</a:t>
            </a:r>
            <a:r>
              <a:rPr lang="en-US" sz="4400" dirty="0" smtClean="0"/>
              <a:t> + MnO</a:t>
            </a:r>
            <a:r>
              <a:rPr lang="en-US" sz="3600" dirty="0" smtClean="0"/>
              <a:t>2</a:t>
            </a:r>
            <a:r>
              <a:rPr lang="en-US" sz="4400" dirty="0" smtClean="0"/>
              <a:t> + O</a:t>
            </a:r>
            <a:r>
              <a:rPr lang="en-US" dirty="0" smtClean="0"/>
              <a:t>2</a:t>
            </a:r>
            <a:endParaRPr lang="ru-RU" sz="4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357167"/>
            <a:ext cx="116679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285992"/>
            <a:ext cx="8401080" cy="3840171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2"/>
            <a:r>
              <a:rPr lang="ru-RU" sz="4000" dirty="0" smtClean="0"/>
              <a:t>§ 30, № 1,2 стр. 159, рабочая тетрадь – задания по теме на стр. 108</a:t>
            </a:r>
            <a:endParaRPr lang="ru-RU" sz="4000" dirty="0"/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58204" cy="307183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8000" dirty="0" smtClean="0">
                <a:solidFill>
                  <a:srgbClr val="002060"/>
                </a:solidFill>
              </a:rPr>
              <a:t>Спасибо за урок!</a:t>
            </a:r>
            <a:endParaRPr lang="ru-RU" sz="8000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357562"/>
            <a:ext cx="457203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</TotalTime>
  <Words>278</Words>
  <Application>Microsoft Office PowerPoint</Application>
  <PresentationFormat>Экран (4:3)</PresentationFormat>
  <Paragraphs>42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Реакции  соединения</vt:lpstr>
      <vt:lpstr>Карточка № 1.   Явления.</vt:lpstr>
      <vt:lpstr>Карточка № 2.    Уравнения реакций.        </vt:lpstr>
      <vt:lpstr>Проблемная ситуация.</vt:lpstr>
      <vt:lpstr>Схема реакций соединения.</vt:lpstr>
      <vt:lpstr>Творческая задача.</vt:lpstr>
      <vt:lpstr>Игра «Найди меня».</vt:lpstr>
      <vt:lpstr>Домашнее задание</vt:lpstr>
      <vt:lpstr>Спасибо за урок!</vt:lpstr>
      <vt:lpstr>Список источников изображений</vt:lpstr>
    </vt:vector>
  </TitlesOfParts>
  <Company>Retired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Реакции соединения</dc:title>
  <dc:creator>RWT</dc:creator>
  <cp:lastModifiedBy>RWT</cp:lastModifiedBy>
  <cp:revision>15</cp:revision>
  <dcterms:created xsi:type="dcterms:W3CDTF">2013-03-11T10:45:28Z</dcterms:created>
  <dcterms:modified xsi:type="dcterms:W3CDTF">2015-03-24T11:08:49Z</dcterms:modified>
</cp:coreProperties>
</file>