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74" r:id="rId3"/>
    <p:sldId id="275" r:id="rId4"/>
    <p:sldId id="257" r:id="rId5"/>
    <p:sldId id="258" r:id="rId6"/>
    <p:sldId id="259" r:id="rId7"/>
    <p:sldId id="260" r:id="rId8"/>
    <p:sldId id="267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E4C04"/>
    <a:srgbClr val="F64F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97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62DF7A-AF2C-40A7-9662-38BB0858C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FEB7D-DBAD-44FA-B827-F16F59A01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F710-4DDC-4D2D-AAF8-7879B64D5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0D085-91CA-451A-A2B4-6EB861168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971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DCDE90-1D23-4963-A39F-7812E534E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79751-B674-43ED-A7C1-3ED71ADFA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8376E-14C6-42F5-A829-DEC474393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66B2E-35A7-4DC4-8DF1-8207191DF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D65CC-2881-4FA7-AEB7-D6A7A9DB2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526F1-FFC2-4EF3-B5F0-CB3D01210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45D1F-8AD8-4221-968C-3E153C5C7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BE19E"/>
            </a:gs>
            <a:gs pos="100000">
              <a:srgbClr val="1C7E2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214313"/>
            <a:ext cx="1571625" cy="1190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69E46-F7D2-471E-9EB5-143F34433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9" r:id="rId2"/>
    <p:sldLayoutId id="214748368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b="1" kern="120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rgbClr val="007E39"/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6;&#1074;&#1089;&#1103;&#1085;&#1082;&#1072;.mp3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74;&#1080;&#1088;&#1077;&#1089;&#1090;&#1077;&#1083;&#1100;.mp3" TargetMode="Externa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95;&#1080;&#1073;&#1080;&#1089;.mp3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90;&#1088;&#1077;&#1089;&#1086;&#1075;&#1091;&#1079;&#1082;&#1072;%20&#1078;&#1105;&#1083;&#1090;&#1072;&#1103;.mp3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86;&#1081;&#1082;&#1072;.mp3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90;&#1088;&#1080;&#1078;%20&#1095;&#1105;&#1088;&#1085;&#1099;&#1081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2;&#1091;&#1082;&#1091;&#1096;&#1082;&#1072;.mp3" TargetMode="Externa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osystema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2;&#1088;&#1103;&#1082;&#1074;&#1072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74;&#1086;&#1088;&#1086;&#1085;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7;&#1077;&#1085;&#1086;&#1095;&#1082;&#1072;%20&#1090;&#1077;&#1085;&#1100;&#1082;&#1086;&#1074;&#1082;&#1072;.mp3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4;&#1091;&#1093;&#1086;&#1083;&#1086;&#1074;&#1082;&#1072;%20&#1084;&#1072;&#1083;&#1072;&#1103;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4;&#1091;&#1093;&#1086;&#1083;&#1086;&#1074;&#1082;&#1072;-&#1087;&#1077;&#1089;&#1090;&#1088;&#1091;&#1096;&#1082;&#1072;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95;&#1077;&#1095;&#1077;&#1074;&#1080;&#1094;&#1072;%20&#1086;&#1073;&#1099;&#1082;&#1085;&#1086;&#1074;&#1077;&#1085;&#1085;&#1072;&#1103;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84213" y="1773238"/>
            <a:ext cx="7632700" cy="252095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6000" i="1" smtClean="0">
                <a:effectLst/>
                <a:latin typeface="Monotype Corsiva" pitchFamily="66" charset="0"/>
              </a:rPr>
              <a:t>Виртуальная экскурсия</a:t>
            </a:r>
          </a:p>
          <a:p>
            <a:pPr>
              <a:lnSpc>
                <a:spcPct val="90000"/>
              </a:lnSpc>
              <a:defRPr/>
            </a:pPr>
            <a:endParaRPr lang="ru-RU" sz="6000" i="1" smtClean="0">
              <a:effectLst/>
              <a:latin typeface="Monotype Corsiva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smtClean="0"/>
              <a:t> </a:t>
            </a:r>
            <a:endParaRPr lang="ru-RU" sz="3600" smtClean="0">
              <a:solidFill>
                <a:srgbClr val="F64F04"/>
              </a:solidFill>
            </a:endParaRPr>
          </a:p>
        </p:txBody>
      </p:sp>
      <p:sp>
        <p:nvSpPr>
          <p:cNvPr id="4099" name="WordArt 4"/>
          <p:cNvSpPr>
            <a:spLocks noChangeArrowheads="1" noChangeShapeType="1" noTextEdit="1"/>
          </p:cNvSpPr>
          <p:nvPr/>
        </p:nvSpPr>
        <p:spPr bwMode="auto">
          <a:xfrm>
            <a:off x="250825" y="3141663"/>
            <a:ext cx="8642350" cy="21605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6FBEA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Impact"/>
              </a:rPr>
              <a:t>"Разнообразие птиц"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5527675" y="5511800"/>
            <a:ext cx="3532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Гречухина Наталья Васильевна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 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МОУ «Алексеевская СОШ»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60350"/>
            <a:ext cx="8510588" cy="431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smtClean="0">
                <a:solidFill>
                  <a:srgbClr val="F64F04"/>
                </a:solidFill>
                <a:latin typeface="Monotype Corsiva" pitchFamily="66" charset="0"/>
              </a:rPr>
              <a:t>Овсянка 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908050"/>
            <a:ext cx="8540750" cy="889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 smtClean="0"/>
              <a:t>Отряд Воробьинообразные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 t="9264"/>
          <a:stretch>
            <a:fillRect/>
          </a:stretch>
        </p:blipFill>
        <p:spPr bwMode="auto">
          <a:xfrm>
            <a:off x="1042988" y="1773238"/>
            <a:ext cx="7056437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овсян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78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969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Свиристель</a:t>
            </a:r>
            <a:r>
              <a:rPr lang="ru-RU" sz="4000" smtClean="0">
                <a:solidFill>
                  <a:srgbClr val="F64F04"/>
                </a:solidFill>
              </a:rPr>
              <a:t> 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052513"/>
            <a:ext cx="8540750" cy="720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   Отряд Воробьинообразные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1619250"/>
            <a:ext cx="6985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свирестел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34" fill="hold"/>
                                        <p:tgtEl>
                                          <p:spTgt spid="16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15888"/>
            <a:ext cx="8510588" cy="7921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Чибис</a:t>
            </a:r>
            <a:r>
              <a:rPr lang="ru-RU" sz="4000" smtClean="0"/>
              <a:t> 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908050"/>
            <a:ext cx="8540750" cy="57626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   Голенастые или Аистообразные</a:t>
            </a:r>
            <a:r>
              <a:rPr lang="ru-RU" smtClean="0"/>
              <a:t>     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 r="20839"/>
          <a:stretch>
            <a:fillRect/>
          </a:stretch>
        </p:blipFill>
        <p:spPr bwMode="auto">
          <a:xfrm>
            <a:off x="1763713" y="1484313"/>
            <a:ext cx="54721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чиби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70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1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292725" y="228600"/>
            <a:ext cx="3671888" cy="3416300"/>
          </a:xfrm>
        </p:spPr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64F04"/>
                </a:solidFill>
                <a:latin typeface="Monotype Corsiva" pitchFamily="66" charset="0"/>
              </a:rPr>
              <a:t>Трясогузка жёлтая</a:t>
            </a:r>
            <a:r>
              <a:rPr lang="ru-RU" sz="4800" dirty="0" smtClean="0">
                <a:solidFill>
                  <a:srgbClr val="F64F04"/>
                </a:solidFill>
              </a:rPr>
              <a:t> </a:t>
            </a:r>
          </a:p>
        </p:txBody>
      </p:sp>
      <p:sp>
        <p:nvSpPr>
          <p:cNvPr id="1638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572125" y="2997200"/>
            <a:ext cx="3571875" cy="5032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/>
              <a:t>Отряд Воробьинообразные</a:t>
            </a:r>
          </a:p>
        </p:txBody>
      </p:sp>
      <p:pic>
        <p:nvPicPr>
          <p:cNvPr id="18437" name="тресогузка жёлт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77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908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8800" smtClean="0">
                <a:solidFill>
                  <a:srgbClr val="F64F04"/>
                </a:solidFill>
                <a:latin typeface="Monotype Corsiva" pitchFamily="66" charset="0"/>
              </a:rPr>
              <a:t>Сойка 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8313" y="1052513"/>
            <a:ext cx="8540750" cy="576262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 l="10303" r="9792" b="15280"/>
          <a:stretch>
            <a:fillRect/>
          </a:stretch>
        </p:blipFill>
        <p:spPr bwMode="auto">
          <a:xfrm>
            <a:off x="1476375" y="1700213"/>
            <a:ext cx="66976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сой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47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752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smtClean="0">
                <a:solidFill>
                  <a:srgbClr val="F64F04"/>
                </a:solidFill>
                <a:latin typeface="Monotype Corsiva" pitchFamily="66" charset="0"/>
              </a:rPr>
              <a:t>Чёрный стриж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03250" y="1125538"/>
            <a:ext cx="8540750" cy="431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060575"/>
            <a:ext cx="3703637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1628775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стриж чёрный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13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8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23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F64F04"/>
                </a:solidFill>
                <a:latin typeface="Monotype Corsiva" pitchFamily="66" charset="0"/>
              </a:rPr>
              <a:t>Кукушка</a:t>
            </a:r>
            <a:r>
              <a:rPr lang="ru-RU" sz="4000" smtClean="0"/>
              <a:t> 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1125538"/>
            <a:ext cx="8540750" cy="6000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smtClean="0"/>
              <a:t>  Отряд Воробьинообразные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2850" y="1643063"/>
            <a:ext cx="6700838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куку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3789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20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00563" y="228600"/>
            <a:ext cx="4311650" cy="679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smtClean="0">
                <a:solidFill>
                  <a:srgbClr val="F64F04"/>
                </a:solidFill>
              </a:rPr>
              <a:t>Жизнь кукушки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18192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15888"/>
            <a:ext cx="21050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96975"/>
            <a:ext cx="4608513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6011863" y="5084763"/>
            <a:ext cx="1477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/>
              <a:t>Кукушонок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71775" y="188913"/>
            <a:ext cx="6256338" cy="752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800" smtClean="0">
                <a:solidFill>
                  <a:srgbClr val="F64F04"/>
                </a:solidFill>
                <a:latin typeface="Monotype Corsiva" pitchFamily="66" charset="0"/>
              </a:rPr>
              <a:t>Большой пёстрый дятел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627313" y="908050"/>
            <a:ext cx="6215062" cy="5048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Отряд Дятлообразные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860800"/>
            <a:ext cx="13208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3357563"/>
            <a:ext cx="293052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484313"/>
            <a:ext cx="292417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348038" y="2852738"/>
            <a:ext cx="2155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/>
              <a:t>«Кузница»  дятла</a:t>
            </a:r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6588125" y="4365625"/>
            <a:ext cx="1779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Дупло дятла </a:t>
            </a:r>
          </a:p>
          <a:p>
            <a:pPr algn="ctr"/>
            <a:r>
              <a:rPr lang="ru-RU" b="1"/>
              <a:t>с кладкой яиц</a:t>
            </a:r>
          </a:p>
        </p:txBody>
      </p:sp>
      <p:pic>
        <p:nvPicPr>
          <p:cNvPr id="21513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0"/>
            <a:ext cx="284638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752475"/>
          </a:xfrm>
        </p:spPr>
        <p:txBody>
          <a:bodyPr/>
          <a:lstStyle/>
          <a:p>
            <a:pPr>
              <a:defRPr/>
            </a:pPr>
            <a:r>
              <a:rPr lang="ru-RU" sz="4000" smtClean="0">
                <a:solidFill>
                  <a:srgbClr val="F64F04"/>
                </a:solidFill>
              </a:rPr>
              <a:t>Скорости  полёта птиц</a:t>
            </a:r>
            <a:r>
              <a:rPr lang="ru-RU" sz="4000" smtClean="0"/>
              <a:t> </a:t>
            </a:r>
          </a:p>
        </p:txBody>
      </p:sp>
      <p:sp>
        <p:nvSpPr>
          <p:cNvPr id="22531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323850" y="3644900"/>
            <a:ext cx="8540750" cy="504825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>
                <a:solidFill>
                  <a:srgbClr val="EE4C04"/>
                </a:solidFill>
              </a:rPr>
              <a:t>Сравнение перелётов птиц и других животных</a:t>
            </a:r>
          </a:p>
        </p:txBody>
      </p:sp>
      <p:pic>
        <p:nvPicPr>
          <p:cNvPr id="22532" name="Рисунок 6" descr="Рисунок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206875"/>
            <a:ext cx="67056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7" descr="Рисун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13"/>
            <a:ext cx="91440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10" y="228600"/>
            <a:ext cx="8501090" cy="968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EE4C04"/>
                </a:solidFill>
                <a:latin typeface="Monotype Corsiva" pitchFamily="66" charset="0"/>
              </a:rPr>
              <a:t>Современный мир пернатых удивительно многообразен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80645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429124" y="1357298"/>
            <a:ext cx="4714876" cy="28797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EE4C04"/>
                </a:solidFill>
              </a:rPr>
              <a:t>Навсегда исчезнувшие птицы</a:t>
            </a:r>
          </a:p>
        </p:txBody>
      </p:sp>
      <p:pic>
        <p:nvPicPr>
          <p:cNvPr id="23555" name="Рисунок 3" descr="Рисунок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532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23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EE4C04"/>
                </a:solidFill>
                <a:latin typeface="Monotype Corsiva" pitchFamily="66" charset="0"/>
              </a:rPr>
              <a:t>Волшебные птицы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26654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349500"/>
            <a:ext cx="269875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1196975"/>
            <a:ext cx="266541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71525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Используемая литература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540750" cy="5214937"/>
          </a:xfrm>
        </p:spPr>
        <p:txBody>
          <a:bodyPr/>
          <a:lstStyle/>
          <a:p>
            <a:r>
              <a:rPr lang="ru-RU" sz="2800" smtClean="0"/>
              <a:t>А.А. Яхонтов «Зоология для учителя» Москва «Просвещение» 1985 г.</a:t>
            </a:r>
          </a:p>
          <a:p>
            <a:r>
              <a:rPr lang="ru-RU" sz="2800" smtClean="0"/>
              <a:t>А.Давыдов « Знай. Люби. Береги.»  «Наукова  думка», 1995 г.</a:t>
            </a:r>
          </a:p>
          <a:p>
            <a:r>
              <a:rPr lang="ru-RU" sz="2800" smtClean="0"/>
              <a:t>«Книга для чтения по зоологии»  Москва «Просвещение»  1990 г.</a:t>
            </a:r>
          </a:p>
          <a:p>
            <a:r>
              <a:rPr lang="ru-RU" sz="2800" smtClean="0"/>
              <a:t>МР3-диск «Голоса птиц средне полосы России»</a:t>
            </a:r>
          </a:p>
          <a:p>
            <a:r>
              <a:rPr lang="ru-RU" sz="2800" smtClean="0"/>
              <a:t>СД  «Электронный атлас-определитель птиц, птичьих гнёзд, яиц и голосов птиц средней полосы России, 2006 г»</a:t>
            </a:r>
          </a:p>
          <a:p>
            <a:r>
              <a:rPr lang="en-US" sz="2800" smtClean="0">
                <a:hlinkClick r:id="rId2"/>
              </a:rPr>
              <a:t>WWW.ecosystema.ru</a:t>
            </a:r>
            <a:endParaRPr lang="en-US" sz="2800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«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7524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000" dirty="0" smtClean="0">
                <a:solidFill>
                  <a:srgbClr val="EE4C04"/>
                </a:solidFill>
                <a:latin typeface="Monotype Corsiva" pitchFamily="66" charset="0"/>
              </a:rPr>
              <a:t>Это интересно!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428750"/>
            <a:ext cx="8662988" cy="4670425"/>
          </a:xfrm>
        </p:spPr>
        <p:txBody>
          <a:bodyPr/>
          <a:lstStyle/>
          <a:p>
            <a:r>
              <a:rPr lang="ru-RU" sz="2800" smtClean="0"/>
              <a:t>Птицы существуют на планете более 150 мл. лет</a:t>
            </a:r>
          </a:p>
          <a:p>
            <a:r>
              <a:rPr lang="ru-RU" sz="2800" smtClean="0"/>
              <a:t>60 млн. лет назад обитали Диатримы –нелетающие гиганты высотой до 3 –х метров с лошадиной головой и весом до 300 кг.</a:t>
            </a:r>
          </a:p>
          <a:p>
            <a:r>
              <a:rPr lang="ru-RU" sz="2800" smtClean="0"/>
              <a:t>Сегодня самые крупные - Африканские страусы до 150 кг. весом, а самые маленькие – Колибри (2,25 гр.)</a:t>
            </a:r>
          </a:p>
          <a:p>
            <a:r>
              <a:rPr lang="ru-RU" sz="2800" smtClean="0"/>
              <a:t>Сегодня на планете обитает 8600 видов птиц</a:t>
            </a:r>
          </a:p>
          <a:p>
            <a:endParaRPr lang="ru-RU" sz="2800" smtClean="0"/>
          </a:p>
          <a:p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968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Утка кряква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411413" y="1125538"/>
            <a:ext cx="4679950" cy="72072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tabLst>
                <a:tab pos="0" algn="l"/>
              </a:tabLst>
            </a:pPr>
            <a:r>
              <a:rPr lang="ru-RU" sz="2400" smtClean="0"/>
              <a:t>Отряд  Гусеобразные</a:t>
            </a:r>
            <a:r>
              <a:rPr lang="ru-RU" smtClean="0"/>
              <a:t>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693863"/>
            <a:ext cx="727233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крякв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90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88913"/>
            <a:ext cx="8510588" cy="86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600" dirty="0" smtClean="0">
                <a:solidFill>
                  <a:srgbClr val="F64F04"/>
                </a:solidFill>
                <a:latin typeface="Monotype Corsiva" pitchFamily="66" charset="0"/>
              </a:rPr>
              <a:t>Ворон 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051050" y="981075"/>
            <a:ext cx="5473700" cy="7191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  <a:r>
              <a:rPr lang="ru-RU" smtClean="0"/>
              <a:t>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844675"/>
            <a:ext cx="7777163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воро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9" fill="hold"/>
                                        <p:tgtEl>
                                          <p:spTgt spid="11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43438" y="260350"/>
            <a:ext cx="4384675" cy="17605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F64F04"/>
                </a:solidFill>
                <a:latin typeface="Monotype Corsiva" pitchFamily="66" charset="0"/>
              </a:rPr>
              <a:t>Пеночка теньковка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932363" y="1916113"/>
            <a:ext cx="4032250" cy="5048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smtClean="0"/>
              <a:t>Отряд  Воробьинообразные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 l="14270" r="7449"/>
          <a:stretch>
            <a:fillRect/>
          </a:stretch>
        </p:blipFill>
        <p:spPr bwMode="auto">
          <a:xfrm>
            <a:off x="250825" y="115888"/>
            <a:ext cx="453707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пеночка теньков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3068638"/>
            <a:ext cx="51133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9" fill="hold"/>
                                        <p:tgtEl>
                                          <p:spTgt spid="12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10" y="274638"/>
            <a:ext cx="7929618" cy="1143000"/>
          </a:xfrm>
        </p:spPr>
        <p:txBody>
          <a:bodyPr/>
          <a:lstStyle/>
          <a:p>
            <a:pPr>
              <a:defRPr/>
            </a:pPr>
            <a:r>
              <a:rPr lang="ru-RU" sz="6600" dirty="0" smtClean="0">
                <a:solidFill>
                  <a:srgbClr val="F64F04"/>
                </a:solidFill>
                <a:latin typeface="Monotype Corsiva" pitchFamily="66" charset="0"/>
              </a:rPr>
              <a:t>Мухоловка малая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268413"/>
            <a:ext cx="8540750" cy="431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773238"/>
            <a:ext cx="6648450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мухоловка мал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5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227763" y="1341438"/>
            <a:ext cx="2736850" cy="408782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300" dirty="0" smtClean="0">
                <a:solidFill>
                  <a:srgbClr val="F64F04"/>
                </a:solidFill>
                <a:latin typeface="Monotype Corsiva" pitchFamily="66" charset="0"/>
              </a:rPr>
              <a:t>Мухоловка пеструшка</a:t>
            </a:r>
            <a:br>
              <a:rPr lang="ru-RU" sz="53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  <a:t> </a:t>
            </a:r>
            <a:b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  <a:t/>
            </a:r>
            <a:b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/>
              <a:t>Отряд </a:t>
            </a:r>
            <a:r>
              <a:rPr lang="ru-RU" sz="2000" dirty="0" err="1" smtClean="0"/>
              <a:t>Воробьинообразные</a:t>
            </a:r>
            <a:endParaRPr lang="ru-RU" sz="2000" dirty="0" smtClean="0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587057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мухоловка-пестру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52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787900" y="228600"/>
            <a:ext cx="4024313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mtClean="0">
                <a:solidFill>
                  <a:srgbClr val="F64F04"/>
                </a:solidFill>
                <a:latin typeface="Monotype Corsiva" pitchFamily="66" charset="0"/>
              </a:rPr>
              <a:t>Чечевица обыкновенная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43438" y="1676400"/>
            <a:ext cx="4321175" cy="457200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Отряд  Воробьинообразные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43688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чечевица обыкновенн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708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813" y="2500313"/>
            <a:ext cx="424180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9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lisst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lissti</Template>
  <TotalTime>216</TotalTime>
  <Words>247</Words>
  <Application>Microsoft Office PowerPoint</Application>
  <PresentationFormat>Экран (4:3)</PresentationFormat>
  <Paragraphs>61</Paragraphs>
  <Slides>22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Constantia</vt:lpstr>
      <vt:lpstr>Calibri</vt:lpstr>
      <vt:lpstr>Times New Roman</vt:lpstr>
      <vt:lpstr>Wingdings</vt:lpstr>
      <vt:lpstr>lissti</vt:lpstr>
      <vt:lpstr>Слайд 1</vt:lpstr>
      <vt:lpstr>Современный мир пернатых удивительно многообразен</vt:lpstr>
      <vt:lpstr>Это интересно!</vt:lpstr>
      <vt:lpstr>Утка кряква</vt:lpstr>
      <vt:lpstr>Ворон </vt:lpstr>
      <vt:lpstr>Пеночка теньковка</vt:lpstr>
      <vt:lpstr>Мухоловка малая</vt:lpstr>
      <vt:lpstr>Мухоловка пеструшка    Отряд Воробьинообразные</vt:lpstr>
      <vt:lpstr>Чечевица обыкновенная</vt:lpstr>
      <vt:lpstr>Овсянка </vt:lpstr>
      <vt:lpstr>Свиристель </vt:lpstr>
      <vt:lpstr>Чибис </vt:lpstr>
      <vt:lpstr>Трясогузка жёлтая </vt:lpstr>
      <vt:lpstr>Сойка </vt:lpstr>
      <vt:lpstr>Чёрный стриж</vt:lpstr>
      <vt:lpstr>Кукушка </vt:lpstr>
      <vt:lpstr>Жизнь кукушки</vt:lpstr>
      <vt:lpstr>Большой пёстрый дятел</vt:lpstr>
      <vt:lpstr>Скорости  полёта птиц </vt:lpstr>
      <vt:lpstr>Навсегда исчезнувшие птицы</vt:lpstr>
      <vt:lpstr>Волшебные птицы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Биология 7 класс</dc:title>
  <dc:creator>Пользователь</dc:creator>
  <cp:lastModifiedBy>Admin</cp:lastModifiedBy>
  <cp:revision>14</cp:revision>
  <dcterms:created xsi:type="dcterms:W3CDTF">2009-01-27T16:39:38Z</dcterms:created>
  <dcterms:modified xsi:type="dcterms:W3CDTF">2012-05-22T09:27:52Z</dcterms:modified>
</cp:coreProperties>
</file>