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86" r:id="rId2"/>
    <p:sldId id="287" r:id="rId3"/>
    <p:sldId id="274" r:id="rId4"/>
    <p:sldId id="283" r:id="rId5"/>
    <p:sldId id="275" r:id="rId6"/>
    <p:sldId id="288" r:id="rId7"/>
    <p:sldId id="265" r:id="rId8"/>
    <p:sldId id="284" r:id="rId9"/>
    <p:sldId id="277" r:id="rId10"/>
    <p:sldId id="259" r:id="rId11"/>
    <p:sldId id="278" r:id="rId12"/>
    <p:sldId id="269" r:id="rId13"/>
    <p:sldId id="272" r:id="rId14"/>
    <p:sldId id="289" r:id="rId15"/>
    <p:sldId id="281" r:id="rId16"/>
    <p:sldId id="285" r:id="rId17"/>
    <p:sldId id="28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3796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C5C0695-016B-4932-9A83-A5EFA2EBAA0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7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3379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ECCB82-40BA-4FED-8FCF-8BF3EF18C2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A688DB-5388-48F4-8BDB-C77C50B4E06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70B54A8-E385-4B37-8AE6-8656B6B045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CDEFC74-8B12-46B5-B95B-9319850F8A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14D75EC-CB30-4F35-B868-6E6DA6C67B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40386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F7D5D35-532E-4D96-836A-90F64130CB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A56E5D-AA16-4D85-BA3C-9B7BA555EF2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5C10A5-B4B2-46C3-858A-A2FE6CB65C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708EBE-A0FE-4FF2-8047-790836C7AA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2322FD-FD05-49AC-8545-D819FB0949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755D7D-0D93-4752-AA34-2DB7F1A88D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99FD4A-2D22-47E8-8E86-95995BE7CC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5BA78B-690E-48B0-A3CE-D594C4CCC4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4D7AD1-2BB5-47D0-898F-7088FD2B28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3C15AE7F-755F-4978-8D82-CD395407102B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32771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32771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32771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32771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3277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7" name="Picture 3" descr="ef87b27dd52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2636838"/>
            <a:ext cx="4859338" cy="3960812"/>
          </a:xfrm>
          <a:prstGeom prst="rect">
            <a:avLst/>
          </a:prstGeom>
          <a:noFill/>
        </p:spPr>
      </p:pic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214282" y="6215082"/>
            <a:ext cx="39576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dirty="0" smtClean="0">
                <a:solidFill>
                  <a:schemeClr val="folHlink"/>
                </a:solidFill>
              </a:rPr>
              <a:t>Prezentacii.com</a:t>
            </a:r>
            <a:endParaRPr lang="ru-RU" sz="2800" dirty="0">
              <a:solidFill>
                <a:schemeClr val="folHlin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0"/>
            <a:ext cx="764386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 smtClean="0">
                <a:solidFill>
                  <a:srgbClr val="00B0F0"/>
                </a:solidFill>
              </a:rPr>
              <a:t>Размножение земноводных </a:t>
            </a:r>
            <a:endParaRPr lang="ru-RU" sz="88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85175" cy="898525"/>
          </a:xfrm>
        </p:spPr>
        <p:txBody>
          <a:bodyPr/>
          <a:lstStyle/>
          <a:p>
            <a:pPr algn="ctr"/>
            <a:r>
              <a:rPr lang="ru-RU" sz="3600"/>
              <a:t>Развитие земноводных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/>
              <a:t>РАЗВИТИЕ </a:t>
            </a:r>
            <a:r>
              <a:rPr lang="ru-RU"/>
              <a:t>  Развитие лягушки происходит с превращением. </a:t>
            </a:r>
          </a:p>
          <a:p>
            <a:r>
              <a:rPr lang="ru-RU"/>
              <a:t>  </a:t>
            </a:r>
          </a:p>
        </p:txBody>
      </p:sp>
      <p:sp>
        <p:nvSpPr>
          <p:cNvPr id="6148" name="AutoShape 4" descr="Am10A_01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6149" name="AutoShape 5" descr="Am10A_01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 cstate="print"/>
          <a:srcRect l="3125" t="12109" r="24374" b="48047"/>
          <a:stretch>
            <a:fillRect/>
          </a:stretch>
        </p:blipFill>
        <p:spPr bwMode="auto">
          <a:xfrm>
            <a:off x="152400" y="1219200"/>
            <a:ext cx="8839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головастик</a:t>
            </a:r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4330700" cy="4997450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>
                <a:solidFill>
                  <a:schemeClr val="accent1"/>
                </a:solidFill>
                <a:effectLst/>
              </a:rPr>
              <a:t>1.По внешнему облику и образу жизни похож на рыбу:</a:t>
            </a:r>
          </a:p>
          <a:p>
            <a:pPr marL="609600" indent="-609600">
              <a:lnSpc>
                <a:spcPct val="80000"/>
              </a:lnSpc>
            </a:pPr>
            <a:r>
              <a:rPr lang="ru-RU" sz="2400"/>
              <a:t>Есть жабры</a:t>
            </a:r>
          </a:p>
          <a:p>
            <a:pPr marL="609600" indent="-609600">
              <a:lnSpc>
                <a:spcPct val="80000"/>
              </a:lnSpc>
            </a:pPr>
            <a:r>
              <a:rPr lang="ru-RU" sz="2400"/>
              <a:t>Двухкамерное сердце (у лягушки – трехкамерное сердце)</a:t>
            </a:r>
          </a:p>
          <a:p>
            <a:pPr marL="609600" indent="-609600">
              <a:lnSpc>
                <a:spcPct val="80000"/>
              </a:lnSpc>
            </a:pPr>
            <a:r>
              <a:rPr lang="ru-RU" sz="2400"/>
              <a:t>Один круг кровообращения (у лягушки – два круга)</a:t>
            </a:r>
          </a:p>
          <a:p>
            <a:pPr marL="609600" indent="-609600">
              <a:lnSpc>
                <a:spcPct val="80000"/>
              </a:lnSpc>
            </a:pPr>
            <a:r>
              <a:rPr lang="ru-RU" sz="2400"/>
              <a:t>Органы боковой линии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/>
              <a:t>2. </a:t>
            </a:r>
            <a:r>
              <a:rPr lang="ru-RU" sz="2400" b="1">
                <a:solidFill>
                  <a:schemeClr val="accent1"/>
                </a:solidFill>
                <a:effectLst/>
              </a:rPr>
              <a:t>Во время метаморфозы не ест</a:t>
            </a:r>
          </a:p>
          <a:p>
            <a:pPr marL="609600" indent="-609600">
              <a:lnSpc>
                <a:spcPct val="80000"/>
              </a:lnSpc>
            </a:pPr>
            <a:endParaRPr lang="ru-RU" sz="2400" b="1">
              <a:effectLst/>
            </a:endParaRPr>
          </a:p>
        </p:txBody>
      </p:sp>
      <p:pic>
        <p:nvPicPr>
          <p:cNvPr id="53252" name="Picture 4" descr="головаст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333375"/>
            <a:ext cx="3838575" cy="3671888"/>
          </a:xfrm>
          <a:prstGeom prst="rect">
            <a:avLst/>
          </a:prstGeom>
          <a:noFill/>
        </p:spPr>
      </p:pic>
      <p:pic>
        <p:nvPicPr>
          <p:cNvPr id="53253" name="Picture 5" descr="a53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4581525"/>
            <a:ext cx="2089150" cy="204628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34425" cy="1676400"/>
          </a:xfrm>
        </p:spPr>
        <p:txBody>
          <a:bodyPr/>
          <a:lstStyle/>
          <a:p>
            <a:r>
              <a:rPr lang="ru-RU" sz="3200"/>
              <a:t> </a:t>
            </a:r>
            <a:r>
              <a:rPr lang="ru-RU" sz="2800" i="1" u="sng"/>
              <a:t>Задание:</a:t>
            </a:r>
            <a:r>
              <a:rPr lang="ru-RU" sz="2800"/>
              <a:t> Сравни по рисункам развитие тритона с развитием головастика.</a:t>
            </a:r>
            <a:br>
              <a:rPr lang="ru-RU" sz="2800"/>
            </a:br>
            <a:r>
              <a:rPr lang="ru-RU" sz="2800"/>
              <a:t> Установи сходства и различия</a:t>
            </a:r>
          </a:p>
        </p:txBody>
      </p:sp>
      <p:pic>
        <p:nvPicPr>
          <p:cNvPr id="43013" name="Picture 5" descr="ъ 009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1557338"/>
            <a:ext cx="7993062" cy="4895850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Составьте название земноводных.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00563" y="1905000"/>
            <a:ext cx="4535487" cy="4114800"/>
          </a:xfrm>
        </p:spPr>
        <p:txBody>
          <a:bodyPr/>
          <a:lstStyle/>
          <a:p>
            <a:r>
              <a:rPr lang="ru-RU" sz="3600">
                <a:solidFill>
                  <a:schemeClr val="hlink"/>
                </a:solidFill>
              </a:rPr>
              <a:t>Я   ШАГ   ЛУГ</a:t>
            </a:r>
          </a:p>
          <a:p>
            <a:r>
              <a:rPr lang="ru-RU" sz="3600">
                <a:solidFill>
                  <a:schemeClr val="hlink"/>
                </a:solidFill>
              </a:rPr>
              <a:t>КОЛ  ИВА  СТОГ</a:t>
            </a:r>
          </a:p>
          <a:p>
            <a:r>
              <a:rPr lang="ru-RU" sz="3600">
                <a:solidFill>
                  <a:schemeClr val="hlink"/>
                </a:solidFill>
              </a:rPr>
              <a:t>РАНА  САД  МОЛ</a:t>
            </a:r>
          </a:p>
          <a:p>
            <a:r>
              <a:rPr lang="ru-RU" sz="3600">
                <a:solidFill>
                  <a:schemeClr val="hlink"/>
                </a:solidFill>
              </a:rPr>
              <a:t>ЖАР  ЯК  ЛЕН</a:t>
            </a:r>
          </a:p>
          <a:p>
            <a:r>
              <a:rPr lang="ru-RU" sz="3600">
                <a:solidFill>
                  <a:schemeClr val="hlink"/>
                </a:solidFill>
              </a:rPr>
              <a:t>ВАШ  КАК</a:t>
            </a:r>
          </a:p>
        </p:txBody>
      </p:sp>
      <p:sp>
        <p:nvSpPr>
          <p:cNvPr id="47112" name="WordArt 8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323850" y="4552950"/>
            <a:ext cx="3671888" cy="1397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 cmpd="sng">
                  <a:solidFill>
                    <a:srgbClr val="008000"/>
                  </a:solidFill>
                  <a:prstDash val="solid"/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Кто лишний и почему???</a:t>
            </a:r>
          </a:p>
        </p:txBody>
      </p:sp>
      <p:pic>
        <p:nvPicPr>
          <p:cNvPr id="47113" name="Picture 9" descr="lagush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413"/>
            <a:ext cx="3629025" cy="346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 build="p" rev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Биологическая задача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2133600"/>
            <a:ext cx="8147050" cy="3886200"/>
          </a:xfrm>
        </p:spPr>
        <p:txBody>
          <a:bodyPr/>
          <a:lstStyle/>
          <a:p>
            <a:r>
              <a:rPr lang="ru-RU" sz="2800" i="1" u="sng">
                <a:solidFill>
                  <a:schemeClr val="accent2"/>
                </a:solidFill>
              </a:rPr>
              <a:t>КАКИЕ ВЫВОДЫ МОЖНО СДЕЛАТЬ?</a:t>
            </a:r>
          </a:p>
          <a:p>
            <a:pPr>
              <a:buFontTx/>
              <a:buNone/>
            </a:pPr>
            <a:endParaRPr lang="ru-RU" sz="2800" i="1" u="sng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ru-RU">
                <a:solidFill>
                  <a:schemeClr val="accent2"/>
                </a:solidFill>
              </a:rPr>
              <a:t>В аквариуме кабинета биологии из икры вылупились головастики. Их было так много. Для того чтобы им всем хватало еды  Петя часто подсыпал корм, но головастики к нему не притрагивались.</a:t>
            </a:r>
            <a:r>
              <a:rPr lang="ru-RU"/>
              <a:t> </a:t>
            </a:r>
          </a:p>
        </p:txBody>
      </p:sp>
      <p:graphicFrame>
        <p:nvGraphicFramePr>
          <p:cNvPr id="87044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6542088" y="260350"/>
          <a:ext cx="2601912" cy="1971675"/>
        </p:xfrm>
        <a:graphic>
          <a:graphicData uri="http://schemas.openxmlformats.org/presentationml/2006/ole">
            <p:oleObj spid="_x0000_s87044" name="Фотография Photo Editor" r:id="rId3" imgW="13533333" imgH="10259857" progId="MSPhotoEd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2124075" y="0"/>
            <a:ext cx="6562725" cy="1484313"/>
          </a:xfrm>
        </p:spPr>
        <p:txBody>
          <a:bodyPr/>
          <a:lstStyle/>
          <a:p>
            <a:r>
              <a:rPr lang="ru-RU"/>
              <a:t>Домашнее задание 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12875"/>
            <a:ext cx="4038600" cy="4606925"/>
          </a:xfrm>
        </p:spPr>
        <p:txBody>
          <a:bodyPr/>
          <a:lstStyle/>
          <a:p>
            <a:r>
              <a:rPr lang="ru-RU" sz="2800"/>
              <a:t>Параграф 38</a:t>
            </a:r>
          </a:p>
          <a:p>
            <a:r>
              <a:rPr lang="ru-RU" sz="2800"/>
              <a:t>Заполнить таблицу</a:t>
            </a:r>
          </a:p>
        </p:txBody>
      </p:sp>
      <p:graphicFrame>
        <p:nvGraphicFramePr>
          <p:cNvPr id="65619" name="Group 83"/>
          <p:cNvGraphicFramePr>
            <a:graphicFrameLocks noGrp="1"/>
          </p:cNvGraphicFramePr>
          <p:nvPr>
            <p:ph sz="half" idx="2"/>
          </p:nvPr>
        </p:nvGraphicFramePr>
        <p:xfrm>
          <a:off x="250825" y="2420938"/>
          <a:ext cx="8435975" cy="4248151"/>
        </p:xfrm>
        <a:graphic>
          <a:graphicData uri="http://schemas.openxmlformats.org/drawingml/2006/table">
            <a:tbl>
              <a:tblPr/>
              <a:tblGrid>
                <a:gridCol w="2992438"/>
                <a:gridCol w="2630487"/>
                <a:gridCol w="2813050"/>
              </a:tblGrid>
              <a:tr h="574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признаки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лягушка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головастик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1. Местообитание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2. Передвижение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3. Части тела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4. Способ питания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5. Органы дыхания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6. Строение сердца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7. Боковая линия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8. Кровообращение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9. Хорда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5620" name="Picture 84" descr="fro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contrast="36000"/>
          </a:blip>
          <a:srcRect/>
          <a:stretch>
            <a:fillRect/>
          </a:stretch>
        </p:blipFill>
        <p:spPr bwMode="auto">
          <a:xfrm>
            <a:off x="323850" y="188913"/>
            <a:ext cx="1439863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/>
              <a:t>Биологическая задача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5734050"/>
            <a:ext cx="4038600" cy="93503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>
                <a:solidFill>
                  <a:schemeClr val="folHlink"/>
                </a:solidFill>
              </a:rPr>
              <a:t>Почему легенда не правдива?</a:t>
            </a:r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5805488"/>
            <a:ext cx="4038600" cy="863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>
                <a:solidFill>
                  <a:schemeClr val="folHlink"/>
                </a:solidFill>
              </a:rPr>
              <a:t>Сердце у лягушки 3 х камерное!!!</a:t>
            </a:r>
          </a:p>
        </p:txBody>
      </p:sp>
      <p:pic>
        <p:nvPicPr>
          <p:cNvPr id="81925" name="Picture 5" descr="ъ 010"/>
          <p:cNvPicPr>
            <a:picLocks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1268413"/>
            <a:ext cx="8374063" cy="4392612"/>
          </a:xfrm>
          <a:noFill/>
          <a:ln/>
        </p:spPr>
      </p:pic>
      <p:sp>
        <p:nvSpPr>
          <p:cNvPr id="81926" name="WordArt 6"/>
          <p:cNvSpPr>
            <a:spLocks noChangeArrowheads="1" noChangeShapeType="1" noTextEdit="1"/>
          </p:cNvSpPr>
          <p:nvPr/>
        </p:nvSpPr>
        <p:spPr bwMode="auto">
          <a:xfrm>
            <a:off x="5435600" y="5373688"/>
            <a:ext cx="2124075" cy="307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подсказка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  <p:bldP spid="81923" grpId="0" build="p"/>
      <p:bldP spid="8192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Group 2"/>
          <p:cNvGraphicFramePr>
            <a:graphicFrameLocks noGrp="1"/>
          </p:cNvGraphicFramePr>
          <p:nvPr>
            <p:ph sz="half" idx="2"/>
          </p:nvPr>
        </p:nvGraphicFramePr>
        <p:xfrm>
          <a:off x="755650" y="1989138"/>
          <a:ext cx="7772400" cy="4194048"/>
        </p:xfrm>
        <a:graphic>
          <a:graphicData uri="http://schemas.openxmlformats.org/drawingml/2006/table">
            <a:tbl>
              <a:tblPr/>
              <a:tblGrid>
                <a:gridCol w="2590800"/>
                <a:gridCol w="2590800"/>
                <a:gridCol w="2590800"/>
              </a:tblGrid>
              <a:tr h="198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признаки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лягушка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головастик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438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1. Местообитание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Суша, вода.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Вода.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2. Передвижение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На 4-х конечностях – прыжки.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Плавание – плавники.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3. Части тела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Голова – туловище – конечности.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Голова- туловище- плавники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4. Способ питания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Заглатывание животной пищи.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Заглатывание растительной пищи.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5. Органы дыхания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Легкие.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Жабры.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6. Строение сердца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3-хкамерное.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2-хкамерное.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7. Боковая линия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Нет.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Есть.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8. Кровообращение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2 круга кровообращения.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 круг кровообращения.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9. Хорда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Нет.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Есть.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752" name="WordArt 48"/>
          <p:cNvSpPr>
            <a:spLocks noChangeArrowheads="1" noChangeShapeType="1" noTextEdit="1"/>
          </p:cNvSpPr>
          <p:nvPr/>
        </p:nvSpPr>
        <p:spPr bwMode="auto">
          <a:xfrm>
            <a:off x="457200" y="292100"/>
            <a:ext cx="8229600" cy="1384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 cmpd="sng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Вы ответили правильно: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Цель урока: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4800" b="1">
                <a:solidFill>
                  <a:schemeClr val="accent1"/>
                </a:solidFill>
                <a:effectLst/>
              </a:rPr>
              <a:t>Выяснить </a:t>
            </a:r>
          </a:p>
          <a:p>
            <a:pPr>
              <a:buFontTx/>
              <a:buNone/>
            </a:pPr>
            <a:r>
              <a:rPr lang="ru-RU" sz="4800" b="1">
                <a:solidFill>
                  <a:schemeClr val="accent1"/>
                </a:solidFill>
                <a:effectLst/>
              </a:rPr>
              <a:t>особенности</a:t>
            </a:r>
          </a:p>
          <a:p>
            <a:pPr>
              <a:buFontTx/>
              <a:buNone/>
            </a:pPr>
            <a:r>
              <a:rPr lang="ru-RU" sz="4800" b="1">
                <a:solidFill>
                  <a:schemeClr val="accent1"/>
                </a:solidFill>
                <a:effectLst/>
              </a:rPr>
              <a:t> размножения </a:t>
            </a:r>
          </a:p>
          <a:p>
            <a:pPr>
              <a:buFontTx/>
              <a:buNone/>
            </a:pPr>
            <a:r>
              <a:rPr lang="ru-RU" sz="4800" b="1">
                <a:solidFill>
                  <a:schemeClr val="accent1"/>
                </a:solidFill>
                <a:effectLst/>
              </a:rPr>
              <a:t>и развития </a:t>
            </a:r>
          </a:p>
          <a:p>
            <a:pPr>
              <a:buFontTx/>
              <a:buNone/>
            </a:pPr>
            <a:r>
              <a:rPr lang="ru-RU" sz="4800" b="1">
                <a:solidFill>
                  <a:schemeClr val="accent1"/>
                </a:solidFill>
                <a:effectLst/>
              </a:rPr>
              <a:t>земноводных;</a:t>
            </a:r>
          </a:p>
          <a:p>
            <a:endParaRPr lang="ru-RU" sz="4800">
              <a:solidFill>
                <a:schemeClr val="accent1"/>
              </a:solidFill>
            </a:endParaRPr>
          </a:p>
        </p:txBody>
      </p:sp>
      <p:pic>
        <p:nvPicPr>
          <p:cNvPr id="83972" name="Picture 4" descr="lagush3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765175"/>
            <a:ext cx="337185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839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  <p:bldP spid="8397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Влияние сезонных изменений на жизнь земноводных</a:t>
            </a:r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133600"/>
            <a:ext cx="8229600" cy="392588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 b="1" i="1">
                <a:solidFill>
                  <a:schemeClr val="accent1"/>
                </a:solidFill>
                <a:effectLst/>
              </a:rPr>
              <a:t>В умеренных широтах хорошо выражены жизненные циклы</a:t>
            </a:r>
            <a:r>
              <a:rPr lang="ru-RU" sz="2800" b="1"/>
              <a:t>: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800" b="1"/>
          </a:p>
          <a:p>
            <a:pPr>
              <a:lnSpc>
                <a:spcPct val="80000"/>
              </a:lnSpc>
            </a:pPr>
            <a:r>
              <a:rPr lang="ru-RU" sz="2800" b="1"/>
              <a:t>Лето – активный образ жизни</a:t>
            </a:r>
          </a:p>
          <a:p>
            <a:pPr>
              <a:lnSpc>
                <a:spcPct val="80000"/>
              </a:lnSpc>
            </a:pPr>
            <a:r>
              <a:rPr lang="ru-RU" sz="2800" b="1"/>
              <a:t>Осень – перемещения к местам зимовок (при снижении температуры до +8+12С)</a:t>
            </a:r>
          </a:p>
          <a:p>
            <a:pPr>
              <a:lnSpc>
                <a:spcPct val="80000"/>
              </a:lnSpc>
            </a:pPr>
            <a:r>
              <a:rPr lang="ru-RU" sz="2800" b="1"/>
              <a:t>Зима – </a:t>
            </a:r>
            <a:r>
              <a:rPr lang="ru-RU" sz="2800" b="1" i="1">
                <a:solidFill>
                  <a:schemeClr val="accent1"/>
                </a:solidFill>
                <a:effectLst/>
              </a:rPr>
              <a:t>спячка</a:t>
            </a:r>
            <a:r>
              <a:rPr lang="ru-RU" sz="2800" b="1">
                <a:solidFill>
                  <a:srgbClr val="FFCC00"/>
                </a:solidFill>
              </a:rPr>
              <a:t> </a:t>
            </a:r>
            <a:r>
              <a:rPr lang="ru-RU" sz="2800" b="1"/>
              <a:t>(снижается обмен веществ, замедляются жизненные процессы)</a:t>
            </a:r>
          </a:p>
          <a:p>
            <a:pPr>
              <a:lnSpc>
                <a:spcPct val="80000"/>
              </a:lnSpc>
            </a:pPr>
            <a:r>
              <a:rPr lang="ru-RU" sz="2800" b="1"/>
              <a:t>Весна – размножение и развитие</a:t>
            </a:r>
          </a:p>
          <a:p>
            <a:pPr>
              <a:lnSpc>
                <a:spcPct val="80000"/>
              </a:lnSpc>
            </a:pPr>
            <a:endParaRPr lang="ru-RU" sz="2800" b="1"/>
          </a:p>
          <a:p>
            <a:pPr>
              <a:lnSpc>
                <a:spcPct val="80000"/>
              </a:lnSpc>
              <a:buFontTx/>
              <a:buNone/>
            </a:pPr>
            <a:endParaRPr lang="ru-RU" sz="2800" b="1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Сезон ВЕСНА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427538" y="1412875"/>
            <a:ext cx="4716462" cy="52562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4000"/>
              <a:t> Миграции к водоемам</a:t>
            </a:r>
          </a:p>
          <a:p>
            <a:pPr>
              <a:lnSpc>
                <a:spcPct val="90000"/>
              </a:lnSpc>
            </a:pPr>
            <a:r>
              <a:rPr lang="ru-RU" sz="4000"/>
              <a:t>Весенние «песни»</a:t>
            </a:r>
          </a:p>
          <a:p>
            <a:pPr>
              <a:lnSpc>
                <a:spcPct val="90000"/>
              </a:lnSpc>
            </a:pPr>
            <a:r>
              <a:rPr lang="ru-RU" sz="4000"/>
              <a:t>У самцов хватательный рефлекс </a:t>
            </a:r>
          </a:p>
          <a:p>
            <a:pPr>
              <a:lnSpc>
                <a:spcPct val="90000"/>
              </a:lnSpc>
            </a:pPr>
            <a:r>
              <a:rPr lang="ru-RU" sz="4000"/>
              <a:t>Оплодотворение наружное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4000"/>
              <a:t>     </a:t>
            </a:r>
          </a:p>
        </p:txBody>
      </p:sp>
      <p:pic>
        <p:nvPicPr>
          <p:cNvPr id="74757" name="Picture 5" descr="060402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349500"/>
            <a:ext cx="4176713" cy="301148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Размножение земноводных</a:t>
            </a: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12875"/>
            <a:ext cx="4038600" cy="4606925"/>
          </a:xfrm>
        </p:spPr>
        <p:txBody>
          <a:bodyPr/>
          <a:lstStyle/>
          <a:p>
            <a:r>
              <a:rPr lang="ru-RU" b="1">
                <a:solidFill>
                  <a:schemeClr val="accent1"/>
                </a:solidFill>
                <a:effectLst/>
              </a:rPr>
              <a:t>Первая стратегия</a:t>
            </a:r>
            <a:r>
              <a:rPr lang="ru-RU"/>
              <a:t>: </a:t>
            </a:r>
            <a:r>
              <a:rPr lang="ru-RU" sz="2400"/>
              <a:t>самка откладывает много икры в воду (тысячи и десятки тысяч), самец выпускает туда сперматозоиды. Процесс оплодотворения и развития идет без участия родителей.</a:t>
            </a:r>
          </a:p>
        </p:txBody>
      </p:sp>
      <p:pic>
        <p:nvPicPr>
          <p:cNvPr id="50184" name="Picture 8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1557338"/>
            <a:ext cx="4065588" cy="40036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219700" y="404813"/>
            <a:ext cx="3678238" cy="3960812"/>
          </a:xfrm>
        </p:spPr>
        <p:txBody>
          <a:bodyPr/>
          <a:lstStyle/>
          <a:p>
            <a:r>
              <a:rPr lang="ru-RU" sz="3200" b="1">
                <a:solidFill>
                  <a:schemeClr val="accent1"/>
                </a:solidFill>
                <a:effectLst/>
              </a:rPr>
              <a:t>Вторая стратегия</a:t>
            </a:r>
            <a:r>
              <a:rPr lang="ru-RU" sz="3200">
                <a:solidFill>
                  <a:srgbClr val="FFCC00"/>
                </a:solidFill>
              </a:rPr>
              <a:t>:</a:t>
            </a:r>
            <a:r>
              <a:rPr lang="ru-RU" sz="3200"/>
              <a:t> откладывается мало икринок и родители о них заботятся</a:t>
            </a:r>
          </a:p>
        </p:txBody>
      </p:sp>
      <p:pic>
        <p:nvPicPr>
          <p:cNvPr id="84999" name="Picture 7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4724400"/>
            <a:ext cx="2193925" cy="1919288"/>
          </a:xfrm>
          <a:prstGeom prst="rect">
            <a:avLst/>
          </a:prstGeom>
          <a:noFill/>
        </p:spPr>
      </p:pic>
      <p:sp>
        <p:nvSpPr>
          <p:cNvPr id="85000" name="Rectangle 8"/>
          <p:cNvSpPr>
            <a:spLocks noChangeArrowheads="1"/>
          </p:cNvSpPr>
          <p:nvPr/>
        </p:nvSpPr>
        <p:spPr bwMode="auto">
          <a:xfrm>
            <a:off x="2484438" y="5253038"/>
            <a:ext cx="2592387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accent2"/>
                </a:solidFill>
              </a:rPr>
              <a:t>Суринамская пипа</a:t>
            </a:r>
          </a:p>
          <a:p>
            <a:pPr>
              <a:spcBef>
                <a:spcPct val="50000"/>
              </a:spcBef>
            </a:pPr>
            <a:r>
              <a:rPr lang="ru-RU">
                <a:solidFill>
                  <a:schemeClr val="accent2"/>
                </a:solidFill>
              </a:rPr>
              <a:t> вынашивает икру </a:t>
            </a:r>
          </a:p>
          <a:p>
            <a:pPr>
              <a:spcBef>
                <a:spcPct val="50000"/>
              </a:spcBef>
            </a:pPr>
            <a:r>
              <a:rPr lang="ru-RU">
                <a:solidFill>
                  <a:schemeClr val="accent2"/>
                </a:solidFill>
              </a:rPr>
              <a:t>в ячейках кожи. </a:t>
            </a:r>
          </a:p>
          <a:p>
            <a:pPr eaLnBrk="0" hangingPunct="0">
              <a:spcBef>
                <a:spcPct val="50000"/>
              </a:spcBef>
            </a:pPr>
            <a:endParaRPr lang="ru-RU"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85001" name="Picture 9" descr="Безымян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33375"/>
            <a:ext cx="2592388" cy="1827213"/>
          </a:xfrm>
          <a:prstGeom prst="rect">
            <a:avLst/>
          </a:prstGeom>
          <a:noFill/>
        </p:spPr>
      </p:pic>
      <p:sp>
        <p:nvSpPr>
          <p:cNvPr id="85002" name="Rectangle 10"/>
          <p:cNvSpPr>
            <a:spLocks noChangeArrowheads="1"/>
          </p:cNvSpPr>
          <p:nvPr/>
        </p:nvSpPr>
        <p:spPr bwMode="auto">
          <a:xfrm>
            <a:off x="3059113" y="1125538"/>
            <a:ext cx="19446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Самец </a:t>
            </a:r>
          </a:p>
          <a:p>
            <a:r>
              <a:rPr lang="ru-RU">
                <a:solidFill>
                  <a:schemeClr val="accent2"/>
                </a:solidFill>
              </a:rPr>
              <a:t>жабы-повитухи </a:t>
            </a:r>
          </a:p>
          <a:p>
            <a:r>
              <a:rPr lang="ru-RU">
                <a:solidFill>
                  <a:schemeClr val="accent2"/>
                </a:solidFill>
              </a:rPr>
              <a:t>носит икру </a:t>
            </a:r>
          </a:p>
          <a:p>
            <a:r>
              <a:rPr lang="ru-RU">
                <a:solidFill>
                  <a:schemeClr val="accent2"/>
                </a:solidFill>
              </a:rPr>
              <a:t>на бедрах.</a:t>
            </a:r>
          </a:p>
        </p:txBody>
      </p:sp>
      <p:pic>
        <p:nvPicPr>
          <p:cNvPr id="85003" name="Picture 11" descr="Безымянны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4221163"/>
            <a:ext cx="1584325" cy="2336800"/>
          </a:xfrm>
          <a:prstGeom prst="rect">
            <a:avLst/>
          </a:prstGeom>
          <a:noFill/>
        </p:spPr>
      </p:pic>
      <p:sp>
        <p:nvSpPr>
          <p:cNvPr id="85004" name="Rectangle 12"/>
          <p:cNvSpPr>
            <a:spLocks noChangeArrowheads="1"/>
          </p:cNvSpPr>
          <p:nvPr/>
        </p:nvSpPr>
        <p:spPr bwMode="auto">
          <a:xfrm>
            <a:off x="6227763" y="5013325"/>
            <a:ext cx="2790825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accent2"/>
                </a:solidFill>
              </a:rPr>
              <a:t>Квакша филломедуза</a:t>
            </a:r>
          </a:p>
          <a:p>
            <a:pPr>
              <a:spcBef>
                <a:spcPct val="50000"/>
              </a:spcBef>
            </a:pPr>
            <a:r>
              <a:rPr lang="ru-RU">
                <a:solidFill>
                  <a:schemeClr val="accent2"/>
                </a:solidFill>
              </a:rPr>
              <a:t> строит для икры </a:t>
            </a:r>
          </a:p>
          <a:p>
            <a:pPr>
              <a:spcBef>
                <a:spcPct val="50000"/>
              </a:spcBef>
            </a:pPr>
            <a:r>
              <a:rPr lang="ru-RU">
                <a:solidFill>
                  <a:schemeClr val="accent2"/>
                </a:solidFill>
              </a:rPr>
              <a:t>гнездо из листьев. </a:t>
            </a:r>
          </a:p>
          <a:p>
            <a:pPr eaLnBrk="0" hangingPunct="0">
              <a:spcBef>
                <a:spcPct val="50000"/>
              </a:spcBef>
            </a:pPr>
            <a:endParaRPr lang="ru-RU"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85005" name="Picture 13" descr="н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2492375"/>
            <a:ext cx="2376487" cy="1854200"/>
          </a:xfrm>
          <a:prstGeom prst="rect">
            <a:avLst/>
          </a:prstGeom>
          <a:noFill/>
        </p:spPr>
      </p:pic>
      <p:sp>
        <p:nvSpPr>
          <p:cNvPr id="85006" name="Rectangle 14"/>
          <p:cNvSpPr>
            <a:spLocks noChangeArrowheads="1"/>
          </p:cNvSpPr>
          <p:nvPr/>
        </p:nvSpPr>
        <p:spPr bwMode="auto">
          <a:xfrm>
            <a:off x="2987675" y="3246438"/>
            <a:ext cx="16557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Самка </a:t>
            </a:r>
          </a:p>
          <a:p>
            <a:r>
              <a:rPr lang="ru-RU">
                <a:solidFill>
                  <a:schemeClr val="accent2"/>
                </a:solidFill>
              </a:rPr>
              <a:t>рыбозмея</a:t>
            </a:r>
          </a:p>
          <a:p>
            <a:r>
              <a:rPr lang="ru-RU">
                <a:solidFill>
                  <a:schemeClr val="accent2"/>
                </a:solidFill>
              </a:rPr>
              <a:t> защищает </a:t>
            </a:r>
          </a:p>
          <a:p>
            <a:r>
              <a:rPr lang="ru-RU">
                <a:solidFill>
                  <a:schemeClr val="accent2"/>
                </a:solidFill>
              </a:rPr>
              <a:t>икру в норе.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икра</a:t>
            </a:r>
          </a:p>
        </p:txBody>
      </p:sp>
      <p:pic>
        <p:nvPicPr>
          <p:cNvPr id="38920" name="Picture 8" descr="81834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82588"/>
            <a:ext cx="8280400" cy="627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1" name="WordArt 9"/>
          <p:cNvSpPr>
            <a:spLocks noChangeArrowheads="1" noChangeShapeType="1" noTextEdit="1"/>
          </p:cNvSpPr>
          <p:nvPr/>
        </p:nvSpPr>
        <p:spPr bwMode="auto">
          <a:xfrm>
            <a:off x="755650" y="3716338"/>
            <a:ext cx="2987675" cy="165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Какие условия </a:t>
            </a:r>
          </a:p>
          <a:p>
            <a:pPr algn="ctr"/>
            <a:r>
              <a:rPr lang="ru-RU" sz="3600" kern="10"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необходимы </a:t>
            </a:r>
          </a:p>
          <a:p>
            <a:pPr algn="ctr"/>
            <a:r>
              <a:rPr lang="ru-RU" sz="3600" kern="10"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для развития</a:t>
            </a:r>
          </a:p>
          <a:p>
            <a:pPr algn="ctr"/>
            <a:r>
              <a:rPr lang="ru-RU" sz="3600" kern="10"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оплодотворенной </a:t>
            </a:r>
          </a:p>
          <a:p>
            <a:pPr algn="ctr"/>
            <a:r>
              <a:rPr lang="ru-RU" sz="3600" kern="10"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икринки</a:t>
            </a:r>
          </a:p>
        </p:txBody>
      </p:sp>
      <p:sp>
        <p:nvSpPr>
          <p:cNvPr id="38922" name="WordArt 10"/>
          <p:cNvSpPr>
            <a:spLocks noChangeArrowheads="1" noChangeShapeType="1" noTextEdit="1"/>
          </p:cNvSpPr>
          <p:nvPr/>
        </p:nvSpPr>
        <p:spPr bwMode="auto">
          <a:xfrm>
            <a:off x="6659563" y="908050"/>
            <a:ext cx="1657350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chemeClr val="accent1">
                    <a:alpha val="50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???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3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900113" y="0"/>
            <a:ext cx="7273925" cy="4608513"/>
          </a:xfrm>
        </p:spPr>
        <p:txBody>
          <a:bodyPr/>
          <a:lstStyle/>
          <a:p>
            <a:r>
              <a:rPr lang="ru-RU" sz="7200">
                <a:solidFill>
                  <a:schemeClr val="folHlink"/>
                </a:solidFill>
                <a:effectLst/>
              </a:rPr>
              <a:t>Кислород</a:t>
            </a:r>
          </a:p>
          <a:p>
            <a:r>
              <a:rPr lang="ru-RU" sz="7200">
                <a:solidFill>
                  <a:schemeClr val="folHlink"/>
                </a:solidFill>
                <a:effectLst/>
              </a:rPr>
              <a:t>Питательные вещества</a:t>
            </a:r>
          </a:p>
          <a:p>
            <a:r>
              <a:rPr lang="ru-RU" sz="7200">
                <a:solidFill>
                  <a:schemeClr val="folHlink"/>
                </a:solidFill>
                <a:effectLst/>
              </a:rPr>
              <a:t>Тепло</a:t>
            </a:r>
          </a:p>
        </p:txBody>
      </p:sp>
      <p:pic>
        <p:nvPicPr>
          <p:cNvPr id="78855" name="Picture 7" descr="ъ 011"/>
          <p:cNvPicPr>
            <a:picLocks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4797425"/>
            <a:ext cx="8135938" cy="1852613"/>
          </a:xfrm>
          <a:noFill/>
          <a:ln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8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8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88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88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88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308475" y="1600200"/>
            <a:ext cx="4835525" cy="50688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4800"/>
              <a:t>Назовите стадии развития лягушки.</a:t>
            </a:r>
          </a:p>
        </p:txBody>
      </p:sp>
      <p:pic>
        <p:nvPicPr>
          <p:cNvPr id="52228" name="Picture 4" descr="Image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484313"/>
            <a:ext cx="3360737" cy="5229225"/>
          </a:xfrm>
          <a:prstGeom prst="rect">
            <a:avLst/>
          </a:prstGeom>
          <a:noFill/>
        </p:spPr>
      </p:pic>
      <p:sp>
        <p:nvSpPr>
          <p:cNvPr id="5223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Развитие земноводных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кеан">
  <a:themeElements>
    <a:clrScheme name="Океан 8">
      <a:dk1>
        <a:srgbClr val="000000"/>
      </a:dk1>
      <a:lt1>
        <a:srgbClr val="FFFFFF"/>
      </a:lt1>
      <a:dk2>
        <a:srgbClr val="FFBA2F"/>
      </a:dk2>
      <a:lt2>
        <a:srgbClr val="A50021"/>
      </a:lt2>
      <a:accent1>
        <a:srgbClr val="FF6600"/>
      </a:accent1>
      <a:accent2>
        <a:srgbClr val="CC6600"/>
      </a:accent2>
      <a:accent3>
        <a:srgbClr val="FFD9AD"/>
      </a:accent3>
      <a:accent4>
        <a:srgbClr val="DADADA"/>
      </a:accent4>
      <a:accent5>
        <a:srgbClr val="FFB8AA"/>
      </a:accent5>
      <a:accent6>
        <a:srgbClr val="B95C00"/>
      </a:accent6>
      <a:hlink>
        <a:srgbClr val="663300"/>
      </a:hlink>
      <a:folHlink>
        <a:srgbClr val="CC9900"/>
      </a:folHlink>
    </a:clrScheme>
    <a:fontScheme name="Океан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251</TotalTime>
  <Words>468</Words>
  <Application>Microsoft Office PowerPoint</Application>
  <PresentationFormat>Экран (4:3)</PresentationFormat>
  <Paragraphs>133</Paragraphs>
  <Slides>17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Tahoma</vt:lpstr>
      <vt:lpstr>Wingdings</vt:lpstr>
      <vt:lpstr>Verdana</vt:lpstr>
      <vt:lpstr>Океан</vt:lpstr>
      <vt:lpstr>Фотография Microsoft Photo Editor 3.0</vt:lpstr>
      <vt:lpstr>Слайд 1</vt:lpstr>
      <vt:lpstr>Цель урока:</vt:lpstr>
      <vt:lpstr>Влияние сезонных изменений на жизнь земноводных</vt:lpstr>
      <vt:lpstr>Сезон ВЕСНА</vt:lpstr>
      <vt:lpstr>Размножение земноводных</vt:lpstr>
      <vt:lpstr>Слайд 6</vt:lpstr>
      <vt:lpstr>Слайд 7</vt:lpstr>
      <vt:lpstr>Слайд 8</vt:lpstr>
      <vt:lpstr>Развитие земноводных</vt:lpstr>
      <vt:lpstr>Развитие земноводных</vt:lpstr>
      <vt:lpstr>головастик</vt:lpstr>
      <vt:lpstr> Задание: Сравни по рисункам развитие тритона с развитием головастика.  Установи сходства и различия</vt:lpstr>
      <vt:lpstr>Составьте название земноводных.</vt:lpstr>
      <vt:lpstr>Биологическая задача</vt:lpstr>
      <vt:lpstr>Домашнее задание </vt:lpstr>
      <vt:lpstr>Биологическая задача</vt:lpstr>
      <vt:lpstr>Слайд 17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7</cp:revision>
  <dcterms:created xsi:type="dcterms:W3CDTF">2010-02-25T20:55:41Z</dcterms:created>
  <dcterms:modified xsi:type="dcterms:W3CDTF">2011-11-24T08:10:03Z</dcterms:modified>
</cp:coreProperties>
</file>