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2" r:id="rId1"/>
  </p:sldMasterIdLst>
  <p:notesMasterIdLst>
    <p:notesMasterId r:id="rId37"/>
  </p:notesMasterIdLst>
  <p:sldIdLst>
    <p:sldId id="256" r:id="rId2"/>
    <p:sldId id="314" r:id="rId3"/>
    <p:sldId id="316" r:id="rId4"/>
    <p:sldId id="315" r:id="rId5"/>
    <p:sldId id="265" r:id="rId6"/>
    <p:sldId id="319" r:id="rId7"/>
    <p:sldId id="301" r:id="rId8"/>
    <p:sldId id="317" r:id="rId9"/>
    <p:sldId id="260" r:id="rId10"/>
    <p:sldId id="295" r:id="rId11"/>
    <p:sldId id="328" r:id="rId12"/>
    <p:sldId id="296" r:id="rId13"/>
    <p:sldId id="297" r:id="rId14"/>
    <p:sldId id="329" r:id="rId15"/>
    <p:sldId id="298" r:id="rId16"/>
    <p:sldId id="294" r:id="rId17"/>
    <p:sldId id="266" r:id="rId18"/>
    <p:sldId id="290" r:id="rId19"/>
    <p:sldId id="326" r:id="rId20"/>
    <p:sldId id="302" r:id="rId21"/>
    <p:sldId id="303" r:id="rId22"/>
    <p:sldId id="320" r:id="rId23"/>
    <p:sldId id="304" r:id="rId24"/>
    <p:sldId id="321" r:id="rId25"/>
    <p:sldId id="277" r:id="rId26"/>
    <p:sldId id="308" r:id="rId27"/>
    <p:sldId id="300" r:id="rId28"/>
    <p:sldId id="323" r:id="rId29"/>
    <p:sldId id="325" r:id="rId30"/>
    <p:sldId id="327" r:id="rId31"/>
    <p:sldId id="309" r:id="rId32"/>
    <p:sldId id="311" r:id="rId33"/>
    <p:sldId id="312" r:id="rId34"/>
    <p:sldId id="307" r:id="rId35"/>
    <p:sldId id="330" r:id="rId3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818" autoAdjust="0"/>
  </p:normalViewPr>
  <p:slideViewPr>
    <p:cSldViewPr>
      <p:cViewPr>
        <p:scale>
          <a:sx n="90" d="100"/>
          <a:sy n="90" d="100"/>
        </p:scale>
        <p:origin x="-1234" y="-29"/>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F9C9C6-D9D5-4DCE-AE32-0F2F5C7E0143}" type="datetimeFigureOut">
              <a:rPr lang="ru-RU" smtClean="0"/>
              <a:pPr/>
              <a:t>11.01.2016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AACABB-28C4-4579-856A-1A0870EFDD8C}" type="slidenum">
              <a:rPr lang="ru-RU" smtClean="0"/>
              <a:pPr/>
              <a:t>‹#›</a:t>
            </a:fld>
            <a:endParaRPr lang="ru-RU"/>
          </a:p>
        </p:txBody>
      </p:sp>
    </p:spTree>
    <p:extLst>
      <p:ext uri="{BB962C8B-B14F-4D97-AF65-F5344CB8AC3E}">
        <p14:creationId xmlns:p14="http://schemas.microsoft.com/office/powerpoint/2010/main" val="32747190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5"/>
          <p:cNvSpPr>
            <a:spLocks noGrp="1" noChangeArrowheads="1"/>
          </p:cNvSpPr>
          <p:nvPr>
            <p:ph type="sldNum" sz="quarter" idx="5"/>
          </p:nvPr>
        </p:nvSpPr>
        <p:spPr>
          <a:ln/>
        </p:spPr>
        <p:txBody>
          <a:bodyPr/>
          <a:lstStyle/>
          <a:p>
            <a:fld id="{A4A98C2D-9F86-4F88-9817-D266134C5CDC}" type="slidenum">
              <a:rPr lang="ru-RU"/>
              <a:pPr/>
              <a:t>7</a:t>
            </a:fld>
            <a:endParaRPr lang="ru-RU"/>
          </a:p>
        </p:txBody>
      </p:sp>
      <p:sp>
        <p:nvSpPr>
          <p:cNvPr id="395266" name="Rectangle 2050"/>
          <p:cNvSpPr>
            <a:spLocks noGrp="1" noRot="1" noChangeAspect="1" noChangeArrowheads="1" noTextEdit="1"/>
          </p:cNvSpPr>
          <p:nvPr>
            <p:ph type="sldImg"/>
          </p:nvPr>
        </p:nvSpPr>
        <p:spPr>
          <a:ln/>
        </p:spPr>
      </p:sp>
      <p:sp>
        <p:nvSpPr>
          <p:cNvPr id="395267" name="Rectangle 2051"/>
          <p:cNvSpPr>
            <a:spLocks noGrp="1" noChangeArrowheads="1"/>
          </p:cNvSpPr>
          <p:nvPr>
            <p:ph type="body" idx="1"/>
          </p:nvPr>
        </p:nvSpPr>
        <p:spPr/>
        <p:txBody>
          <a:bodyPr/>
          <a:lstStyle/>
          <a:p>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5"/>
          <p:cNvSpPr>
            <a:spLocks noGrp="1" noChangeArrowheads="1"/>
          </p:cNvSpPr>
          <p:nvPr>
            <p:ph type="sldNum" sz="quarter" idx="5"/>
          </p:nvPr>
        </p:nvSpPr>
        <p:spPr>
          <a:ln/>
        </p:spPr>
        <p:txBody>
          <a:bodyPr/>
          <a:lstStyle/>
          <a:p>
            <a:fld id="{508BA8F6-2A58-4D5D-8A75-CE3259EFA0B0}" type="slidenum">
              <a:rPr lang="ru-RU"/>
              <a:pPr/>
              <a:t>20</a:t>
            </a:fld>
            <a:endParaRPr lang="ru-RU"/>
          </a:p>
        </p:txBody>
      </p:sp>
      <p:sp>
        <p:nvSpPr>
          <p:cNvPr id="396290" name="Rectangle 2"/>
          <p:cNvSpPr>
            <a:spLocks noGrp="1" noRot="1" noChangeAspect="1" noChangeArrowheads="1" noTextEdit="1"/>
          </p:cNvSpPr>
          <p:nvPr>
            <p:ph type="sldImg"/>
          </p:nvPr>
        </p:nvSpPr>
        <p:spPr>
          <a:ln/>
        </p:spPr>
      </p:sp>
      <p:sp>
        <p:nvSpPr>
          <p:cNvPr id="396291" name="Rectangle 3"/>
          <p:cNvSpPr>
            <a:spLocks noGrp="1" noChangeArrowheads="1"/>
          </p:cNvSpPr>
          <p:nvPr>
            <p:ph type="body" idx="1"/>
          </p:nvPr>
        </p:nvSpPr>
        <p:spPr/>
        <p:txBody>
          <a:bodyPr/>
          <a:lstStyle/>
          <a:p>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5"/>
          <p:cNvSpPr>
            <a:spLocks noGrp="1" noChangeArrowheads="1"/>
          </p:cNvSpPr>
          <p:nvPr>
            <p:ph type="sldNum" sz="quarter" idx="5"/>
          </p:nvPr>
        </p:nvSpPr>
        <p:spPr>
          <a:ln/>
        </p:spPr>
        <p:txBody>
          <a:bodyPr/>
          <a:lstStyle/>
          <a:p>
            <a:fld id="{BF93D329-AF11-471A-9FB5-0A983D5E8494}" type="slidenum">
              <a:rPr lang="ru-RU"/>
              <a:pPr/>
              <a:t>21</a:t>
            </a:fld>
            <a:endParaRPr lang="ru-RU"/>
          </a:p>
        </p:txBody>
      </p:sp>
      <p:sp>
        <p:nvSpPr>
          <p:cNvPr id="397314" name="Rectangle 2"/>
          <p:cNvSpPr>
            <a:spLocks noGrp="1" noRot="1" noChangeAspect="1" noChangeArrowheads="1" noTextEdit="1"/>
          </p:cNvSpPr>
          <p:nvPr>
            <p:ph type="sldImg"/>
          </p:nvPr>
        </p:nvSpPr>
        <p:spPr>
          <a:ln/>
        </p:spPr>
      </p:sp>
      <p:sp>
        <p:nvSpPr>
          <p:cNvPr id="39731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5"/>
          <p:cNvSpPr>
            <a:spLocks noGrp="1" noChangeArrowheads="1"/>
          </p:cNvSpPr>
          <p:nvPr>
            <p:ph type="sldNum" sz="quarter" idx="5"/>
          </p:nvPr>
        </p:nvSpPr>
        <p:spPr>
          <a:ln/>
        </p:spPr>
        <p:txBody>
          <a:bodyPr/>
          <a:lstStyle/>
          <a:p>
            <a:fld id="{94EB01A7-85AC-49B1-A344-8A56BA2A1CA3}" type="slidenum">
              <a:rPr lang="ru-RU"/>
              <a:pPr/>
              <a:t>23</a:t>
            </a:fld>
            <a:endParaRPr lang="ru-RU"/>
          </a:p>
        </p:txBody>
      </p:sp>
      <p:sp>
        <p:nvSpPr>
          <p:cNvPr id="398338" name="Rectangle 2"/>
          <p:cNvSpPr>
            <a:spLocks noGrp="1" noRot="1" noChangeAspect="1" noChangeArrowheads="1" noTextEdit="1"/>
          </p:cNvSpPr>
          <p:nvPr>
            <p:ph type="sldImg"/>
          </p:nvPr>
        </p:nvSpPr>
        <p:spPr>
          <a:ln/>
        </p:spPr>
      </p:sp>
      <p:sp>
        <p:nvSpPr>
          <p:cNvPr id="398339" name="Rectangle 3"/>
          <p:cNvSpPr>
            <a:spLocks noGrp="1" noChangeArrowheads="1"/>
          </p:cNvSpPr>
          <p:nvPr>
            <p:ph type="body" idx="1"/>
          </p:nvPr>
        </p:nvSpPr>
        <p:spPr/>
        <p:txBody>
          <a:bodyPr/>
          <a:lstStyle/>
          <a:p>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Образ слайда 1"/>
          <p:cNvSpPr>
            <a:spLocks noGrp="1" noRot="1" noChangeAspect="1"/>
          </p:cNvSpPr>
          <p:nvPr>
            <p:ph type="sldImg"/>
          </p:nvPr>
        </p:nvSpPr>
        <p:spPr>
          <a:ln/>
        </p:spPr>
      </p:sp>
      <p:sp>
        <p:nvSpPr>
          <p:cNvPr id="27650" name="Заметки 2"/>
          <p:cNvSpPr>
            <a:spLocks noGrp="1"/>
          </p:cNvSpPr>
          <p:nvPr>
            <p:ph type="body" idx="1"/>
          </p:nvPr>
        </p:nvSpPr>
        <p:spPr>
          <a:noFill/>
          <a:ln/>
        </p:spPr>
        <p:txBody>
          <a:bodyPr/>
          <a:lstStyle/>
          <a:p>
            <a:pPr eaLnBrk="1" hangingPunct="1"/>
            <a:endParaRPr lang="ru-RU" smtClean="0"/>
          </a:p>
        </p:txBody>
      </p:sp>
      <p:sp>
        <p:nvSpPr>
          <p:cNvPr id="27651" name="Номер слайда 3"/>
          <p:cNvSpPr>
            <a:spLocks noGrp="1"/>
          </p:cNvSpPr>
          <p:nvPr>
            <p:ph type="sldNum" sz="quarter" idx="5"/>
          </p:nvPr>
        </p:nvSpPr>
        <p:spPr>
          <a:noFill/>
        </p:spPr>
        <p:txBody>
          <a:bodyPr/>
          <a:lstStyle/>
          <a:p>
            <a:fld id="{0350D5AE-21CC-4318-8E5D-CFB82FBB6B8A}" type="slidenum">
              <a:rPr lang="en-US" smtClean="0"/>
              <a:pPr/>
              <a:t>26</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647B2CFF-4453-49D2-B050-B2A83F146057}" type="datetime1">
              <a:rPr lang="ru-RU" smtClean="0"/>
              <a:pPr/>
              <a:t>11.01.2016</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1412AAB-09A8-447A-89F2-AB46E23B0D93}" type="datetime1">
              <a:rPr lang="ru-RU" smtClean="0"/>
              <a:pPr/>
              <a:t>11.01.2016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31D717D-F72A-4800-85A2-782B1BCB8EC0}" type="datetime1">
              <a:rPr lang="ru-RU" smtClean="0"/>
              <a:pPr/>
              <a:t>11.01.2016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AndTx">
  <p:cSld name="Заголовок, два объект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457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57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half" idx="3"/>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fld id="{5C0E5D5B-6484-4B0D-94C4-55032CEC9629}" type="datetime1">
              <a:rPr lang="ru-RU" smtClean="0"/>
              <a:pPr>
                <a:defRPr/>
              </a:pPr>
              <a:t>11.01.2016</a:t>
            </a:fld>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E74908EA-B820-41B5-9E84-A7E5B12832EF}"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cSld name="Заголовок, объект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fld id="{98380152-9536-4479-B974-14A262D0319A}" type="datetime1">
              <a:rPr lang="ru-RU" smtClean="0"/>
              <a:pPr>
                <a:defRPr/>
              </a:pPr>
              <a:t>11.01.2016</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CC9933EC-0D4E-4FA8-BBB3-FDB626070DF8}"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762000"/>
            <a:ext cx="79248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838200" y="2362200"/>
            <a:ext cx="3770313" cy="37242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760913" y="2362200"/>
            <a:ext cx="3770312" cy="37242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2438400" y="6248400"/>
            <a:ext cx="2130425" cy="474663"/>
          </a:xfrm>
        </p:spPr>
        <p:txBody>
          <a:bodyPr/>
          <a:lstStyle>
            <a:lvl1pPr>
              <a:defRPr/>
            </a:lvl1pPr>
          </a:lstStyle>
          <a:p>
            <a:fld id="{31B20D11-E6F8-4E56-A500-1CD67A4CF088}" type="datetime1">
              <a:rPr lang="ru-RU" smtClean="0"/>
              <a:pPr/>
              <a:t>11.01.2016</a:t>
            </a:fld>
            <a:endParaRPr lang="ru-RU"/>
          </a:p>
        </p:txBody>
      </p:sp>
      <p:sp>
        <p:nvSpPr>
          <p:cNvPr id="6" name="Нижний колонтитул 5"/>
          <p:cNvSpPr>
            <a:spLocks noGrp="1"/>
          </p:cNvSpPr>
          <p:nvPr>
            <p:ph type="ftr" sz="quarter" idx="11"/>
          </p:nvPr>
        </p:nvSpPr>
        <p:spPr>
          <a:xfrm>
            <a:off x="5791200" y="6248400"/>
            <a:ext cx="2897188" cy="474663"/>
          </a:xfrm>
        </p:spPr>
        <p:txBody>
          <a:bodyPr/>
          <a:lstStyle>
            <a:lvl1pPr>
              <a:defRPr/>
            </a:lvl1pPr>
          </a:lstStyle>
          <a:p>
            <a:endParaRPr lang="ru-RU"/>
          </a:p>
        </p:txBody>
      </p:sp>
      <p:sp>
        <p:nvSpPr>
          <p:cNvPr id="7" name="Номер слайда 6"/>
          <p:cNvSpPr>
            <a:spLocks noGrp="1"/>
          </p:cNvSpPr>
          <p:nvPr>
            <p:ph type="sldNum" sz="quarter" idx="12"/>
          </p:nvPr>
        </p:nvSpPr>
        <p:spPr>
          <a:xfrm>
            <a:off x="84138" y="6242050"/>
            <a:ext cx="587375" cy="488950"/>
          </a:xfrm>
        </p:spPr>
        <p:txBody>
          <a:bodyPr/>
          <a:lstStyle>
            <a:lvl1pPr>
              <a:defRPr/>
            </a:lvl1pPr>
          </a:lstStyle>
          <a:p>
            <a:fld id="{764D00C5-2535-4374-B4D4-DCCD4121AC70}" type="slidenum">
              <a:rPr lang="ru-RU"/>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762000"/>
            <a:ext cx="79248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838200" y="2362200"/>
            <a:ext cx="3770313" cy="37242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760913" y="2362200"/>
            <a:ext cx="3770312" cy="17859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760913" y="4300538"/>
            <a:ext cx="3770312" cy="178593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5"/>
          <p:cNvSpPr>
            <a:spLocks noGrp="1"/>
          </p:cNvSpPr>
          <p:nvPr>
            <p:ph type="dt" sz="half" idx="10"/>
          </p:nvPr>
        </p:nvSpPr>
        <p:spPr>
          <a:xfrm>
            <a:off x="2438400" y="6248400"/>
            <a:ext cx="2130425" cy="474663"/>
          </a:xfrm>
        </p:spPr>
        <p:txBody>
          <a:bodyPr/>
          <a:lstStyle>
            <a:lvl1pPr>
              <a:defRPr/>
            </a:lvl1pPr>
          </a:lstStyle>
          <a:p>
            <a:fld id="{2D37EFBC-6747-432E-935E-AC924043CB98}" type="datetime1">
              <a:rPr lang="ru-RU" smtClean="0"/>
              <a:pPr/>
              <a:t>11.01.2016</a:t>
            </a:fld>
            <a:endParaRPr lang="ru-RU"/>
          </a:p>
        </p:txBody>
      </p:sp>
      <p:sp>
        <p:nvSpPr>
          <p:cNvPr id="7" name="Нижний колонтитул 6"/>
          <p:cNvSpPr>
            <a:spLocks noGrp="1"/>
          </p:cNvSpPr>
          <p:nvPr>
            <p:ph type="ftr" sz="quarter" idx="11"/>
          </p:nvPr>
        </p:nvSpPr>
        <p:spPr>
          <a:xfrm>
            <a:off x="5791200" y="6248400"/>
            <a:ext cx="2897188" cy="474663"/>
          </a:xfrm>
        </p:spPr>
        <p:txBody>
          <a:bodyPr/>
          <a:lstStyle>
            <a:lvl1pPr>
              <a:defRPr/>
            </a:lvl1pPr>
          </a:lstStyle>
          <a:p>
            <a:endParaRPr lang="ru-RU"/>
          </a:p>
        </p:txBody>
      </p:sp>
      <p:sp>
        <p:nvSpPr>
          <p:cNvPr id="8" name="Номер слайда 7"/>
          <p:cNvSpPr>
            <a:spLocks noGrp="1"/>
          </p:cNvSpPr>
          <p:nvPr>
            <p:ph type="sldNum" sz="quarter" idx="12"/>
          </p:nvPr>
        </p:nvSpPr>
        <p:spPr>
          <a:xfrm>
            <a:off x="84138" y="6242050"/>
            <a:ext cx="587375" cy="488950"/>
          </a:xfrm>
        </p:spPr>
        <p:txBody>
          <a:bodyPr/>
          <a:lstStyle>
            <a:lvl1pPr>
              <a:defRPr/>
            </a:lvl1pPr>
          </a:lstStyle>
          <a:p>
            <a:fld id="{5A71F312-E705-4DE6-90D9-3535A8A8B047}"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793933C-4ED9-41AB-A44F-EE848185804F}" type="datetime1">
              <a:rPr lang="ru-RU" smtClean="0"/>
              <a:pPr/>
              <a:t>11.01.2016</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D0307B6A-2F67-43AB-A2A8-917E92D17990}" type="datetime1">
              <a:rPr lang="ru-RU" smtClean="0"/>
              <a:pPr/>
              <a:t>11.01.2016</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79B687BD-26B5-4395-B681-978C26149E73}" type="datetime1">
              <a:rPr lang="ru-RU" smtClean="0"/>
              <a:pPr/>
              <a:t>11.01.2016</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3522E063-C887-4D33-8E2D-3E78A5DAA52B}" type="datetime1">
              <a:rPr lang="ru-RU" smtClean="0"/>
              <a:pPr/>
              <a:t>11.01.2016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04511035-1DFD-4511-8953-0A878D133012}" type="datetime1">
              <a:rPr lang="ru-RU" smtClean="0"/>
              <a:pPr/>
              <a:t>11.01.2016</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798AF41D-35C6-442A-850D-34B3FA82CE34}" type="datetime1">
              <a:rPr lang="ru-RU" smtClean="0"/>
              <a:pPr/>
              <a:t>11.01.2016</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BB2B11DF-2CD4-4962-A40E-78D4F0757540}" type="datetime1">
              <a:rPr lang="ru-RU" smtClean="0"/>
              <a:pPr/>
              <a:t>11.01.2016</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959FF0CB-B36E-4417-927C-8D15CFD05AEC}" type="datetime1">
              <a:rPr lang="ru-RU" smtClean="0"/>
              <a:pPr/>
              <a:t>11.01.2016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DA8139BC-0B4A-4CF3-9D38-D2F86CBD8F8E}" type="datetime1">
              <a:rPr lang="ru-RU" smtClean="0"/>
              <a:pPr/>
              <a:t>11.01.2016</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Lst>
  <p:hf sldNum="0" hdr="0" ftr="0" dt="0"/>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image" Target="../media/image28.jpeg"/><Relationship Id="rId1" Type="http://schemas.openxmlformats.org/officeDocument/2006/relationships/slideLayout" Target="../slideLayouts/slideLayout13.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2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2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63.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12.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WordArt 6" descr="Бумажный пакет"/>
          <p:cNvSpPr>
            <a:spLocks noChangeArrowheads="1" noChangeShapeType="1" noTextEdit="1"/>
          </p:cNvSpPr>
          <p:nvPr/>
        </p:nvSpPr>
        <p:spPr bwMode="auto">
          <a:xfrm>
            <a:off x="1357290" y="1142984"/>
            <a:ext cx="6286544" cy="1793881"/>
          </a:xfrm>
          <a:prstGeom prst="rect">
            <a:avLst/>
          </a:prstGeom>
        </p:spPr>
        <p:txBody>
          <a:bodyPr wrap="none" fromWordArt="1">
            <a:prstTxWarp prst="textPlain">
              <a:avLst>
                <a:gd name="adj" fmla="val 50239"/>
              </a:avLst>
            </a:prstTxWarp>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2400" b="1" kern="1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a:cs typeface="Times New Roman"/>
              </a:rPr>
              <a:t>Волшебные</a:t>
            </a:r>
            <a:r>
              <a:rPr lang="ru-RU" sz="2400" b="1" kern="1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a:cs typeface="Times New Roman"/>
              </a:rPr>
              <a:t>  </a:t>
            </a:r>
            <a:r>
              <a:rPr lang="ru-RU" sz="2400" b="1" kern="1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a:cs typeface="Times New Roman"/>
              </a:rPr>
              <a:t>свойства</a:t>
            </a:r>
            <a:r>
              <a:rPr lang="ru-RU" sz="2400" b="1" kern="1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a:cs typeface="Times New Roman"/>
              </a:rPr>
              <a:t>  </a:t>
            </a:r>
            <a:endParaRPr lang="en-US" sz="2400" b="1" kern="1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a:cs typeface="Times New Roman"/>
            </a:endParaRPr>
          </a:p>
          <a:p>
            <a:pPr algn="ctr"/>
            <a:r>
              <a:rPr lang="ru-RU" sz="2400" b="1" kern="1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a:cs typeface="Times New Roman"/>
              </a:rPr>
              <a:t>бумаги</a:t>
            </a:r>
            <a:endParaRPr lang="ru-RU" sz="24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a:cs typeface="Times New Roman"/>
            </a:endParaRPr>
          </a:p>
        </p:txBody>
      </p:sp>
      <p:pic>
        <p:nvPicPr>
          <p:cNvPr id="1026" name="Picture 2" descr="C:\Documents and Settings\Admin\Мои документы\Мои рисунки\обложка.JPG"/>
          <p:cNvPicPr>
            <a:picLocks noChangeAspect="1" noChangeArrowheads="1"/>
          </p:cNvPicPr>
          <p:nvPr/>
        </p:nvPicPr>
        <p:blipFill>
          <a:blip r:embed="rId2" cstate="print"/>
          <a:srcRect/>
          <a:stretch>
            <a:fillRect/>
          </a:stretch>
        </p:blipFill>
        <p:spPr bwMode="auto">
          <a:xfrm>
            <a:off x="500034" y="3357562"/>
            <a:ext cx="3364200" cy="3121017"/>
          </a:xfrm>
          <a:prstGeom prst="rect">
            <a:avLst/>
          </a:prstGeom>
          <a:noFill/>
          <a:ln w="38100">
            <a:solidFill>
              <a:srgbClr val="0070C0"/>
            </a:solidFill>
          </a:ln>
        </p:spPr>
      </p:pic>
      <p:pic>
        <p:nvPicPr>
          <p:cNvPr id="7" name="Picture 2" descr="C:\Documents and Settings\Admin\Рабочий стол\dscf4141.jpg"/>
          <p:cNvPicPr>
            <a:picLocks noChangeAspect="1" noChangeArrowheads="1"/>
          </p:cNvPicPr>
          <p:nvPr/>
        </p:nvPicPr>
        <p:blipFill>
          <a:blip r:embed="rId3" cstate="print"/>
          <a:srcRect/>
          <a:stretch>
            <a:fillRect/>
          </a:stretch>
        </p:blipFill>
        <p:spPr bwMode="auto">
          <a:xfrm>
            <a:off x="5072066" y="3357562"/>
            <a:ext cx="3686201" cy="3071834"/>
          </a:xfrm>
          <a:prstGeom prst="rect">
            <a:avLst/>
          </a:prstGeom>
          <a:noFill/>
          <a:ln w="38100">
            <a:solidFill>
              <a:srgbClr val="0070C0"/>
            </a:solidFill>
          </a:ln>
        </p:spPr>
      </p:pic>
      <p:sp>
        <p:nvSpPr>
          <p:cNvPr id="9" name="Прямоугольник 8"/>
          <p:cNvSpPr/>
          <p:nvPr/>
        </p:nvSpPr>
        <p:spPr>
          <a:xfrm>
            <a:off x="2643174" y="214290"/>
            <a:ext cx="3279232" cy="923330"/>
          </a:xfrm>
          <a:prstGeom prst="rect">
            <a:avLst/>
          </a:prstGeom>
          <a:noFill/>
        </p:spPr>
        <p:txBody>
          <a:bodyPr wrap="none" lIns="91440" tIns="45720" rIns="91440" bIns="45720">
            <a:spAutoFit/>
          </a:bodyPr>
          <a:lstStyle/>
          <a:p>
            <a:pPr algn="ctr"/>
            <a:r>
              <a:rPr lang="ru-RU"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ПРОЕКТ </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Oval 2"/>
          <p:cNvSpPr>
            <a:spLocks noChangeArrowheads="1"/>
          </p:cNvSpPr>
          <p:nvPr/>
        </p:nvSpPr>
        <p:spPr bwMode="gray">
          <a:xfrm rot="20258418" flipV="1">
            <a:off x="6261100" y="2224088"/>
            <a:ext cx="2490788" cy="936625"/>
          </a:xfrm>
          <a:prstGeom prst="ellipse">
            <a:avLst/>
          </a:prstGeom>
          <a:solidFill>
            <a:schemeClr val="accent1">
              <a:alpha val="41176"/>
            </a:schemeClr>
          </a:solidFill>
          <a:ln w="9525" algn="ctr">
            <a:noFill/>
            <a:round/>
            <a:headEnd/>
            <a:tailEnd/>
          </a:ln>
        </p:spPr>
        <p:txBody>
          <a:bodyPr wrap="none" anchor="ctr"/>
          <a:lstStyle/>
          <a:p>
            <a:endParaRPr lang="ru-RU"/>
          </a:p>
        </p:txBody>
      </p:sp>
      <p:sp>
        <p:nvSpPr>
          <p:cNvPr id="19458" name="Oval 3"/>
          <p:cNvSpPr>
            <a:spLocks noChangeArrowheads="1"/>
          </p:cNvSpPr>
          <p:nvPr/>
        </p:nvSpPr>
        <p:spPr bwMode="gray">
          <a:xfrm flipV="1">
            <a:off x="5940425" y="1341438"/>
            <a:ext cx="1081088" cy="1008062"/>
          </a:xfrm>
          <a:prstGeom prst="ellipse">
            <a:avLst/>
          </a:prstGeom>
          <a:solidFill>
            <a:schemeClr val="hlink">
              <a:alpha val="32941"/>
            </a:schemeClr>
          </a:solidFill>
          <a:ln w="9525" algn="ctr">
            <a:noFill/>
            <a:round/>
            <a:headEnd/>
            <a:tailEnd/>
          </a:ln>
        </p:spPr>
        <p:txBody>
          <a:bodyPr wrap="none" anchor="ctr"/>
          <a:lstStyle/>
          <a:p>
            <a:endParaRPr lang="ru-RU"/>
          </a:p>
        </p:txBody>
      </p:sp>
      <p:sp>
        <p:nvSpPr>
          <p:cNvPr id="97284" name="Rectangle 4"/>
          <p:cNvSpPr>
            <a:spLocks noGrp="1" noChangeArrowheads="1"/>
          </p:cNvSpPr>
          <p:nvPr>
            <p:ph type="title"/>
          </p:nvPr>
        </p:nvSpPr>
        <p:spPr>
          <a:xfrm>
            <a:off x="395288" y="404813"/>
            <a:ext cx="7764462" cy="927100"/>
          </a:xfrm>
        </p:spPr>
        <p:txBody>
          <a:bodyPr/>
          <a:lstStyle/>
          <a:p>
            <a:pPr eaLnBrk="1" hangingPunct="1">
              <a:defRPr/>
            </a:pPr>
            <a:r>
              <a:rPr lang="ru-RU" sz="3200" i="1" dirty="0">
                <a:effectLst>
                  <a:outerShdw blurRad="38100" dist="38100" dir="2700000" algn="tl">
                    <a:srgbClr val="C0C0C0"/>
                  </a:outerShdw>
                </a:effectLst>
                <a:latin typeface="Algerian" pitchFamily="82" charset="0"/>
              </a:rPr>
              <a:t>Когда-то бумагу </a:t>
            </a:r>
            <a:r>
              <a:rPr lang="ru-RU" sz="3200" i="1" dirty="0" smtClean="0">
                <a:effectLst>
                  <a:outerShdw blurRad="38100" dist="38100" dir="2700000" algn="tl">
                    <a:srgbClr val="C0C0C0"/>
                  </a:outerShdw>
                </a:effectLst>
                <a:latin typeface="Algerian" pitchFamily="82" charset="0"/>
              </a:rPr>
              <a:t> так делали </a:t>
            </a:r>
            <a:r>
              <a:rPr lang="ru-RU" sz="3200" i="1" dirty="0">
                <a:effectLst>
                  <a:outerShdw blurRad="38100" dist="38100" dir="2700000" algn="tl">
                    <a:srgbClr val="C0C0C0"/>
                  </a:outerShdw>
                </a:effectLst>
                <a:latin typeface="Algerian" pitchFamily="82" charset="0"/>
              </a:rPr>
              <a:t>…</a:t>
            </a:r>
            <a:endParaRPr lang="en-US" sz="3200" i="1" dirty="0">
              <a:effectLst>
                <a:outerShdw blurRad="38100" dist="38100" dir="2700000" algn="tl">
                  <a:srgbClr val="C0C0C0"/>
                </a:outerShdw>
              </a:effectLst>
              <a:latin typeface="Algerian" pitchFamily="82" charset="0"/>
            </a:endParaRPr>
          </a:p>
        </p:txBody>
      </p:sp>
      <p:sp>
        <p:nvSpPr>
          <p:cNvPr id="19460" name="AutoShape 5"/>
          <p:cNvSpPr>
            <a:spLocks noChangeArrowheads="1"/>
          </p:cNvSpPr>
          <p:nvPr/>
        </p:nvSpPr>
        <p:spPr bwMode="auto">
          <a:xfrm>
            <a:off x="1187450" y="1196975"/>
            <a:ext cx="6553200" cy="866775"/>
          </a:xfrm>
          <a:prstGeom prst="roundRect">
            <a:avLst>
              <a:gd name="adj" fmla="val 16667"/>
            </a:avLst>
          </a:prstGeom>
          <a:noFill/>
          <a:ln w="19050" cap="rnd">
            <a:noFill/>
            <a:prstDash val="sysDot"/>
            <a:round/>
            <a:headEnd/>
            <a:tailEnd/>
          </a:ln>
        </p:spPr>
        <p:txBody>
          <a:bodyPr wrap="none" anchor="ctr"/>
          <a:lstStyle/>
          <a:p>
            <a:pPr algn="ctr"/>
            <a:endParaRPr lang="ru-RU">
              <a:solidFill>
                <a:srgbClr val="000000"/>
              </a:solidFill>
            </a:endParaRPr>
          </a:p>
        </p:txBody>
      </p:sp>
      <p:pic>
        <p:nvPicPr>
          <p:cNvPr id="19461" name="Picture 9" descr="ВАРЯТ КОРУ 2"/>
          <p:cNvPicPr>
            <a:picLocks noChangeAspect="1" noChangeArrowheads="1"/>
          </p:cNvPicPr>
          <p:nvPr/>
        </p:nvPicPr>
        <p:blipFill>
          <a:blip r:embed="rId2" cstate="print"/>
          <a:srcRect/>
          <a:stretch>
            <a:fillRect/>
          </a:stretch>
        </p:blipFill>
        <p:spPr bwMode="auto">
          <a:xfrm>
            <a:off x="4929190" y="3429000"/>
            <a:ext cx="4000528" cy="3071834"/>
          </a:xfrm>
          <a:prstGeom prst="rect">
            <a:avLst/>
          </a:prstGeom>
          <a:noFill/>
          <a:ln w="9525">
            <a:noFill/>
            <a:miter lim="800000"/>
            <a:headEnd/>
            <a:tailEnd/>
          </a:ln>
        </p:spPr>
      </p:pic>
      <p:sp>
        <p:nvSpPr>
          <p:cNvPr id="19462" name="Oval 10"/>
          <p:cNvSpPr>
            <a:spLocks noChangeArrowheads="1"/>
          </p:cNvSpPr>
          <p:nvPr/>
        </p:nvSpPr>
        <p:spPr bwMode="gray">
          <a:xfrm rot="21437772" flipV="1">
            <a:off x="3132138" y="4724400"/>
            <a:ext cx="1800225" cy="1366838"/>
          </a:xfrm>
          <a:prstGeom prst="ellipse">
            <a:avLst/>
          </a:prstGeom>
          <a:solidFill>
            <a:srgbClr val="FF99CC">
              <a:alpha val="41176"/>
            </a:srgbClr>
          </a:solidFill>
          <a:ln w="9525" algn="ctr">
            <a:noFill/>
            <a:round/>
            <a:headEnd/>
            <a:tailEnd/>
          </a:ln>
        </p:spPr>
        <p:txBody>
          <a:bodyPr wrap="none" anchor="ctr"/>
          <a:lstStyle/>
          <a:p>
            <a:endParaRPr lang="ru-RU"/>
          </a:p>
        </p:txBody>
      </p:sp>
      <p:pic>
        <p:nvPicPr>
          <p:cNvPr id="19463" name="Picture 11" descr="ВАРЯТ КОРУ 1"/>
          <p:cNvPicPr>
            <a:picLocks noChangeAspect="1" noChangeArrowheads="1"/>
          </p:cNvPicPr>
          <p:nvPr/>
        </p:nvPicPr>
        <p:blipFill>
          <a:blip r:embed="rId3" cstate="print"/>
          <a:srcRect/>
          <a:stretch>
            <a:fillRect/>
          </a:stretch>
        </p:blipFill>
        <p:spPr bwMode="auto">
          <a:xfrm>
            <a:off x="468313" y="1376365"/>
            <a:ext cx="4103687" cy="3158910"/>
          </a:xfrm>
          <a:prstGeom prst="rect">
            <a:avLst/>
          </a:prstGeom>
          <a:noFill/>
          <a:ln w="9525">
            <a:noFill/>
            <a:miter lim="800000"/>
            <a:headEnd/>
            <a:tailEnd/>
          </a:ln>
        </p:spPr>
      </p:pic>
      <p:sp>
        <p:nvSpPr>
          <p:cNvPr id="9" name="Прямоугольник 8"/>
          <p:cNvSpPr/>
          <p:nvPr/>
        </p:nvSpPr>
        <p:spPr>
          <a:xfrm>
            <a:off x="4857752" y="1285860"/>
            <a:ext cx="4143404" cy="2031325"/>
          </a:xfrm>
          <a:prstGeom prst="rect">
            <a:avLst/>
          </a:prstGeom>
        </p:spPr>
        <p:txBody>
          <a:bodyPr wrap="square">
            <a:spAutoFit/>
          </a:bodyPr>
          <a:lstStyle/>
          <a:p>
            <a:r>
              <a:rPr lang="ru-RU" dirty="0" smtClean="0"/>
              <a:t>Древние египтяне около 4000 лет назад брали стебли папируса, снимали кожицу и распрямляли ее. Потом полоски папируса  спрессовывали так, чтобы они склеивались. Высушенный лист папируса представлял собой хороший материал для письма.</a:t>
            </a:r>
            <a:endParaRPr lang="ru-RU" dirty="0"/>
          </a:p>
        </p:txBody>
      </p:sp>
    </p:spTree>
  </p:cSld>
  <p:clrMapOvr>
    <a:masterClrMapping/>
  </p:clrMapOvr>
  <p:transition spd="med"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71670" y="357166"/>
            <a:ext cx="4572000" cy="646331"/>
          </a:xfrm>
          <a:prstGeom prst="rect">
            <a:avLst/>
          </a:prstGeom>
        </p:spPr>
        <p:txBody>
          <a:bodyPr>
            <a:spAutoFit/>
          </a:bodyPr>
          <a:lstStyle/>
          <a:p>
            <a:r>
              <a:rPr lang="ru-RU" dirty="0" smtClean="0"/>
              <a:t>Первый изготовитель бумаги </a:t>
            </a:r>
            <a:br>
              <a:rPr lang="ru-RU" dirty="0" smtClean="0"/>
            </a:br>
            <a:r>
              <a:rPr lang="ru-RU" dirty="0" err="1" smtClean="0"/>
              <a:t>Цай</a:t>
            </a:r>
            <a:r>
              <a:rPr lang="ru-RU" dirty="0" smtClean="0"/>
              <a:t> Лунь – 105 г. н.э.</a:t>
            </a:r>
            <a:endParaRPr lang="ru-RU" dirty="0"/>
          </a:p>
        </p:txBody>
      </p:sp>
      <p:pic>
        <p:nvPicPr>
          <p:cNvPr id="3" name="Picture 2" descr="C:\Documents and Settings\Наташа\Рабочий стол\слайды о китае\img072.jpg"/>
          <p:cNvPicPr>
            <a:picLocks noChangeAspect="1" noChangeArrowheads="1"/>
          </p:cNvPicPr>
          <p:nvPr/>
        </p:nvPicPr>
        <p:blipFill>
          <a:blip r:embed="rId2"/>
          <a:srcRect/>
          <a:stretch>
            <a:fillRect/>
          </a:stretch>
        </p:blipFill>
        <p:spPr>
          <a:xfrm>
            <a:off x="214313" y="1571625"/>
            <a:ext cx="4281487" cy="3714750"/>
          </a:xfrm>
          <a:prstGeom prst="rect">
            <a:avLst/>
          </a:prstGeom>
        </p:spPr>
      </p:pic>
      <p:sp>
        <p:nvSpPr>
          <p:cNvPr id="4" name="TextBox 3"/>
          <p:cNvSpPr txBox="1"/>
          <p:nvPr/>
        </p:nvSpPr>
        <p:spPr>
          <a:xfrm>
            <a:off x="5143504" y="1428736"/>
            <a:ext cx="3429000" cy="1508125"/>
          </a:xfrm>
          <a:prstGeom prst="rect">
            <a:avLst/>
          </a:prstGeom>
          <a:noFill/>
        </p:spPr>
        <p:txBody>
          <a:bodyPr>
            <a:spAutoFit/>
          </a:bodyPr>
          <a:lstStyle/>
          <a:p>
            <a:pPr fontAlgn="auto">
              <a:spcBef>
                <a:spcPts val="0"/>
              </a:spcBef>
              <a:spcAft>
                <a:spcPts val="0"/>
              </a:spcAft>
              <a:defRPr/>
            </a:pPr>
            <a:r>
              <a:rPr lang="ru-RU" sz="2000" dirty="0">
                <a:solidFill>
                  <a:srgbClr val="FF0000"/>
                </a:solidFill>
                <a:latin typeface="+mn-lt"/>
              </a:rPr>
              <a:t>Сырье для получения бумаги</a:t>
            </a:r>
            <a:r>
              <a:rPr lang="ru-RU" sz="2000" dirty="0">
                <a:solidFill>
                  <a:schemeClr val="accent6">
                    <a:lumMod val="40000"/>
                    <a:lumOff val="60000"/>
                  </a:schemeClr>
                </a:solidFill>
                <a:latin typeface="+mn-lt"/>
              </a:rPr>
              <a:t>:</a:t>
            </a:r>
          </a:p>
          <a:p>
            <a:pPr fontAlgn="auto">
              <a:spcBef>
                <a:spcPts val="0"/>
              </a:spcBef>
              <a:spcAft>
                <a:spcPts val="0"/>
              </a:spcAft>
              <a:buFontTx/>
              <a:buChar char="-"/>
              <a:defRPr/>
            </a:pPr>
            <a:r>
              <a:rPr lang="ru-RU" dirty="0">
                <a:latin typeface="+mn-lt"/>
              </a:rPr>
              <a:t> коконы шелкопряда;</a:t>
            </a:r>
          </a:p>
          <a:p>
            <a:pPr fontAlgn="auto">
              <a:spcBef>
                <a:spcPts val="0"/>
              </a:spcBef>
              <a:spcAft>
                <a:spcPts val="0"/>
              </a:spcAft>
              <a:buFontTx/>
              <a:buChar char="-"/>
              <a:defRPr/>
            </a:pPr>
            <a:r>
              <a:rPr lang="ru-RU" dirty="0">
                <a:latin typeface="+mn-lt"/>
              </a:rPr>
              <a:t> тростник и бамбук;</a:t>
            </a:r>
          </a:p>
          <a:p>
            <a:pPr fontAlgn="auto">
              <a:spcBef>
                <a:spcPts val="0"/>
              </a:spcBef>
              <a:spcAft>
                <a:spcPts val="0"/>
              </a:spcAft>
              <a:buFontTx/>
              <a:buChar char="-"/>
              <a:defRPr/>
            </a:pPr>
            <a:r>
              <a:rPr lang="ru-RU" dirty="0">
                <a:latin typeface="+mn-lt"/>
              </a:rPr>
              <a:t> старые рыболовные сети;</a:t>
            </a:r>
          </a:p>
          <a:p>
            <a:pPr fontAlgn="auto">
              <a:spcBef>
                <a:spcPts val="0"/>
              </a:spcBef>
              <a:spcAft>
                <a:spcPts val="0"/>
              </a:spcAft>
              <a:buFontTx/>
              <a:buChar char="-"/>
              <a:defRPr/>
            </a:pPr>
            <a:r>
              <a:rPr lang="ru-RU" dirty="0">
                <a:latin typeface="+mn-lt"/>
              </a:rPr>
              <a:t> волокна тутового дерева.</a:t>
            </a:r>
          </a:p>
        </p:txBody>
      </p:sp>
      <p:pic>
        <p:nvPicPr>
          <p:cNvPr id="5" name="Picture 3" descr="C:\Documents and Settings\Наташа\Рабочий стол\слайды о китае\Копия img072.jpg"/>
          <p:cNvPicPr>
            <a:picLocks noChangeAspect="1" noChangeArrowheads="1"/>
          </p:cNvPicPr>
          <p:nvPr/>
        </p:nvPicPr>
        <p:blipFill>
          <a:blip r:embed="rId3"/>
          <a:srcRect/>
          <a:stretch>
            <a:fillRect/>
          </a:stretch>
        </p:blipFill>
        <p:spPr>
          <a:xfrm>
            <a:off x="5072066" y="3786190"/>
            <a:ext cx="3786182" cy="2217621"/>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Oval 2"/>
          <p:cNvSpPr>
            <a:spLocks noChangeArrowheads="1"/>
          </p:cNvSpPr>
          <p:nvPr/>
        </p:nvSpPr>
        <p:spPr bwMode="gray">
          <a:xfrm flipV="1">
            <a:off x="7164388" y="2205038"/>
            <a:ext cx="863600" cy="792162"/>
          </a:xfrm>
          <a:prstGeom prst="ellipse">
            <a:avLst/>
          </a:prstGeom>
          <a:solidFill>
            <a:schemeClr val="accent1">
              <a:alpha val="38823"/>
            </a:schemeClr>
          </a:solidFill>
          <a:ln w="9525" algn="ctr">
            <a:noFill/>
            <a:round/>
            <a:headEnd/>
            <a:tailEnd/>
          </a:ln>
        </p:spPr>
        <p:txBody>
          <a:bodyPr wrap="none" anchor="ctr"/>
          <a:lstStyle/>
          <a:p>
            <a:endParaRPr lang="ru-RU"/>
          </a:p>
        </p:txBody>
      </p:sp>
      <p:sp>
        <p:nvSpPr>
          <p:cNvPr id="20482" name="Oval 3"/>
          <p:cNvSpPr>
            <a:spLocks noChangeArrowheads="1"/>
          </p:cNvSpPr>
          <p:nvPr/>
        </p:nvSpPr>
        <p:spPr bwMode="gray">
          <a:xfrm rot="4270034" flipV="1">
            <a:off x="1564482" y="3194843"/>
            <a:ext cx="3136900" cy="2163763"/>
          </a:xfrm>
          <a:prstGeom prst="ellipse">
            <a:avLst/>
          </a:prstGeom>
          <a:solidFill>
            <a:schemeClr val="hlink">
              <a:alpha val="32156"/>
            </a:schemeClr>
          </a:solidFill>
          <a:ln w="9525" algn="ctr">
            <a:noFill/>
            <a:round/>
            <a:headEnd/>
            <a:tailEnd/>
          </a:ln>
        </p:spPr>
        <p:txBody>
          <a:bodyPr wrap="none" anchor="ctr"/>
          <a:lstStyle/>
          <a:p>
            <a:endParaRPr lang="ru-RU"/>
          </a:p>
        </p:txBody>
      </p:sp>
      <p:sp>
        <p:nvSpPr>
          <p:cNvPr id="103428" name="Rectangle 4"/>
          <p:cNvSpPr>
            <a:spLocks noGrp="1" noChangeArrowheads="1"/>
          </p:cNvSpPr>
          <p:nvPr>
            <p:ph type="title"/>
          </p:nvPr>
        </p:nvSpPr>
        <p:spPr>
          <a:xfrm>
            <a:off x="250825" y="549275"/>
            <a:ext cx="7764463" cy="927100"/>
          </a:xfrm>
        </p:spPr>
        <p:txBody>
          <a:bodyPr>
            <a:normAutofit fontScale="90000"/>
          </a:bodyPr>
          <a:lstStyle/>
          <a:p>
            <a:pPr eaLnBrk="1" hangingPunct="1">
              <a:defRPr/>
            </a:pPr>
            <a:r>
              <a:rPr lang="ru-RU" sz="3200" i="1">
                <a:effectLst>
                  <a:outerShdw blurRad="38100" dist="38100" dir="2700000" algn="tl">
                    <a:srgbClr val="C0C0C0"/>
                  </a:outerShdw>
                </a:effectLst>
                <a:latin typeface="Algerian" pitchFamily="82" charset="0"/>
              </a:rPr>
              <a:t>из вываренной коры тутового дерева.</a:t>
            </a:r>
            <a:endParaRPr lang="en-US" sz="3200" i="1">
              <a:effectLst>
                <a:outerShdw blurRad="38100" dist="38100" dir="2700000" algn="tl">
                  <a:srgbClr val="C0C0C0"/>
                </a:outerShdw>
              </a:effectLst>
              <a:latin typeface="Algerian" pitchFamily="82" charset="0"/>
            </a:endParaRPr>
          </a:p>
        </p:txBody>
      </p:sp>
      <p:sp>
        <p:nvSpPr>
          <p:cNvPr id="20484" name="AutoShape 5"/>
          <p:cNvSpPr>
            <a:spLocks noChangeArrowheads="1"/>
          </p:cNvSpPr>
          <p:nvPr/>
        </p:nvSpPr>
        <p:spPr bwMode="auto">
          <a:xfrm>
            <a:off x="1273175" y="1303338"/>
            <a:ext cx="6553200" cy="866775"/>
          </a:xfrm>
          <a:prstGeom prst="roundRect">
            <a:avLst>
              <a:gd name="adj" fmla="val 16667"/>
            </a:avLst>
          </a:prstGeom>
          <a:noFill/>
          <a:ln w="19050" cap="rnd">
            <a:noFill/>
            <a:prstDash val="sysDot"/>
            <a:round/>
            <a:headEnd/>
            <a:tailEnd/>
          </a:ln>
        </p:spPr>
        <p:txBody>
          <a:bodyPr wrap="none" anchor="ctr"/>
          <a:lstStyle/>
          <a:p>
            <a:pPr algn="ctr"/>
            <a:endParaRPr lang="ru-RU">
              <a:solidFill>
                <a:srgbClr val="000000"/>
              </a:solidFill>
            </a:endParaRPr>
          </a:p>
        </p:txBody>
      </p:sp>
      <p:sp>
        <p:nvSpPr>
          <p:cNvPr id="20485" name="Oval 6"/>
          <p:cNvSpPr>
            <a:spLocks noChangeArrowheads="1"/>
          </p:cNvSpPr>
          <p:nvPr/>
        </p:nvSpPr>
        <p:spPr bwMode="gray">
          <a:xfrm flipV="1">
            <a:off x="4716463" y="1628775"/>
            <a:ext cx="1762125" cy="1655763"/>
          </a:xfrm>
          <a:prstGeom prst="ellipse">
            <a:avLst/>
          </a:prstGeom>
          <a:solidFill>
            <a:srgbClr val="FF99CC">
              <a:alpha val="45097"/>
            </a:srgbClr>
          </a:solidFill>
          <a:ln w="9525" algn="ctr">
            <a:noFill/>
            <a:round/>
            <a:headEnd/>
            <a:tailEnd/>
          </a:ln>
        </p:spPr>
        <p:txBody>
          <a:bodyPr wrap="none" anchor="ctr"/>
          <a:lstStyle/>
          <a:p>
            <a:endParaRPr lang="ru-RU"/>
          </a:p>
        </p:txBody>
      </p:sp>
      <p:pic>
        <p:nvPicPr>
          <p:cNvPr id="20486" name="Picture 8" descr="ВАРЯТ КОРУ 5 изм бел"/>
          <p:cNvPicPr>
            <a:picLocks noChangeAspect="1" noChangeArrowheads="1"/>
          </p:cNvPicPr>
          <p:nvPr/>
        </p:nvPicPr>
        <p:blipFill>
          <a:blip r:embed="rId2" cstate="print"/>
          <a:srcRect/>
          <a:stretch>
            <a:fillRect/>
          </a:stretch>
        </p:blipFill>
        <p:spPr bwMode="auto">
          <a:xfrm>
            <a:off x="468313" y="1557338"/>
            <a:ext cx="3817935" cy="2728918"/>
          </a:xfrm>
          <a:prstGeom prst="rect">
            <a:avLst/>
          </a:prstGeom>
          <a:noFill/>
          <a:ln w="9525">
            <a:noFill/>
            <a:miter lim="800000"/>
            <a:headEnd/>
            <a:tailEnd/>
          </a:ln>
        </p:spPr>
      </p:pic>
      <p:pic>
        <p:nvPicPr>
          <p:cNvPr id="20487" name="Picture 10" descr="ВАРЯТ КОРУ 4 ярк 1"/>
          <p:cNvPicPr>
            <a:picLocks noChangeAspect="1" noChangeArrowheads="1"/>
          </p:cNvPicPr>
          <p:nvPr/>
        </p:nvPicPr>
        <p:blipFill>
          <a:blip r:embed="rId3" cstate="print"/>
          <a:srcRect/>
          <a:stretch>
            <a:fillRect/>
          </a:stretch>
        </p:blipFill>
        <p:spPr bwMode="auto">
          <a:xfrm>
            <a:off x="4786314" y="1214422"/>
            <a:ext cx="4357686" cy="3291237"/>
          </a:xfrm>
          <a:prstGeom prst="rect">
            <a:avLst/>
          </a:prstGeom>
          <a:noFill/>
          <a:ln w="9525">
            <a:noFill/>
            <a:miter lim="800000"/>
            <a:headEnd/>
            <a:tailEnd/>
          </a:ln>
        </p:spPr>
      </p:pic>
      <p:sp>
        <p:nvSpPr>
          <p:cNvPr id="9" name="Прямоугольник 8"/>
          <p:cNvSpPr/>
          <p:nvPr/>
        </p:nvSpPr>
        <p:spPr>
          <a:xfrm>
            <a:off x="285720" y="4643446"/>
            <a:ext cx="8429684" cy="1477328"/>
          </a:xfrm>
          <a:prstGeom prst="rect">
            <a:avLst/>
          </a:prstGeom>
        </p:spPr>
        <p:txBody>
          <a:bodyPr wrap="square">
            <a:spAutoFit/>
          </a:bodyPr>
          <a:lstStyle/>
          <a:p>
            <a:r>
              <a:rPr lang="ru-RU" dirty="0" smtClean="0"/>
              <a:t>Но это еще не была бумага. Китайцы научились толочь кору в воде, чтобы отделить волокна, потом они выливали эту смесь на подносы, на дне которых находились длинные узкие полоски бамбука. Когда вода стекала, мягкие листы клали сушиться на ровную поверхность. Для этой цели использовали бамбук и старые тряпки. </a:t>
            </a:r>
            <a:endParaRPr lang="ru-RU" dirty="0"/>
          </a:p>
        </p:txBody>
      </p:sp>
    </p:spTree>
  </p:cSld>
  <p:clrMapOvr>
    <a:masterClrMapping/>
  </p:clrMapOvr>
  <p:transition spd="med"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Oval 2"/>
          <p:cNvSpPr>
            <a:spLocks noChangeArrowheads="1"/>
          </p:cNvSpPr>
          <p:nvPr/>
        </p:nvSpPr>
        <p:spPr bwMode="gray">
          <a:xfrm flipV="1">
            <a:off x="684213" y="2133600"/>
            <a:ext cx="1008062" cy="1009650"/>
          </a:xfrm>
          <a:prstGeom prst="ellipse">
            <a:avLst/>
          </a:prstGeom>
          <a:solidFill>
            <a:srgbClr val="FF99CC">
              <a:alpha val="38823"/>
            </a:srgbClr>
          </a:solidFill>
          <a:ln w="9525" algn="ctr">
            <a:noFill/>
            <a:round/>
            <a:headEnd/>
            <a:tailEnd/>
          </a:ln>
        </p:spPr>
        <p:txBody>
          <a:bodyPr wrap="none" anchor="ctr"/>
          <a:lstStyle/>
          <a:p>
            <a:endParaRPr lang="ru-RU"/>
          </a:p>
        </p:txBody>
      </p:sp>
      <p:sp>
        <p:nvSpPr>
          <p:cNvPr id="21506" name="Oval 3"/>
          <p:cNvSpPr>
            <a:spLocks noChangeArrowheads="1"/>
          </p:cNvSpPr>
          <p:nvPr/>
        </p:nvSpPr>
        <p:spPr bwMode="gray">
          <a:xfrm rot="2516223" flipV="1">
            <a:off x="250825" y="4365625"/>
            <a:ext cx="3044825" cy="1925638"/>
          </a:xfrm>
          <a:prstGeom prst="ellipse">
            <a:avLst/>
          </a:prstGeom>
          <a:solidFill>
            <a:schemeClr val="hlink">
              <a:alpha val="50195"/>
            </a:schemeClr>
          </a:solidFill>
          <a:ln w="9525" algn="ctr">
            <a:noFill/>
            <a:round/>
            <a:headEnd/>
            <a:tailEnd/>
          </a:ln>
        </p:spPr>
        <p:txBody>
          <a:bodyPr wrap="none" anchor="ctr"/>
          <a:lstStyle/>
          <a:p>
            <a:endParaRPr lang="ru-RU"/>
          </a:p>
        </p:txBody>
      </p:sp>
      <p:sp>
        <p:nvSpPr>
          <p:cNvPr id="101380" name="Rectangle 4"/>
          <p:cNvSpPr>
            <a:spLocks noGrp="1" noChangeArrowheads="1"/>
          </p:cNvSpPr>
          <p:nvPr>
            <p:ph type="title"/>
          </p:nvPr>
        </p:nvSpPr>
        <p:spPr>
          <a:xfrm>
            <a:off x="250825" y="549275"/>
            <a:ext cx="8713788" cy="927100"/>
          </a:xfrm>
        </p:spPr>
        <p:txBody>
          <a:bodyPr>
            <a:normAutofit fontScale="90000"/>
          </a:bodyPr>
          <a:lstStyle/>
          <a:p>
            <a:pPr eaLnBrk="1" hangingPunct="1">
              <a:defRPr/>
            </a:pPr>
            <a:r>
              <a:rPr lang="ru-RU" sz="3200" i="1" dirty="0">
                <a:effectLst>
                  <a:outerShdw blurRad="38100" dist="38100" dir="2700000" algn="tl">
                    <a:srgbClr val="C0C0C0"/>
                  </a:outerShdw>
                </a:effectLst>
                <a:latin typeface="Algerian" pitchFamily="82" charset="0"/>
              </a:rPr>
              <a:t>Со временем технология изготовления бумаги усложнилась.</a:t>
            </a:r>
            <a:endParaRPr lang="en-US" sz="3200" i="1" dirty="0">
              <a:effectLst>
                <a:outerShdw blurRad="38100" dist="38100" dir="2700000" algn="tl">
                  <a:srgbClr val="C0C0C0"/>
                </a:outerShdw>
              </a:effectLst>
              <a:latin typeface="Algerian" pitchFamily="82" charset="0"/>
            </a:endParaRPr>
          </a:p>
        </p:txBody>
      </p:sp>
      <p:sp>
        <p:nvSpPr>
          <p:cNvPr id="21508" name="AutoShape 5"/>
          <p:cNvSpPr>
            <a:spLocks noChangeArrowheads="1"/>
          </p:cNvSpPr>
          <p:nvPr/>
        </p:nvSpPr>
        <p:spPr bwMode="auto">
          <a:xfrm>
            <a:off x="1273175" y="1303338"/>
            <a:ext cx="6553200" cy="866775"/>
          </a:xfrm>
          <a:prstGeom prst="roundRect">
            <a:avLst>
              <a:gd name="adj" fmla="val 16667"/>
            </a:avLst>
          </a:prstGeom>
          <a:noFill/>
          <a:ln w="19050" cap="rnd">
            <a:noFill/>
            <a:prstDash val="sysDot"/>
            <a:round/>
            <a:headEnd/>
            <a:tailEnd/>
          </a:ln>
        </p:spPr>
        <p:txBody>
          <a:bodyPr wrap="none" anchor="ctr"/>
          <a:lstStyle/>
          <a:p>
            <a:pPr algn="ctr"/>
            <a:endParaRPr lang="ru-RU">
              <a:solidFill>
                <a:srgbClr val="000000"/>
              </a:solidFill>
            </a:endParaRPr>
          </a:p>
        </p:txBody>
      </p:sp>
      <p:sp>
        <p:nvSpPr>
          <p:cNvPr id="21509" name="Oval 8"/>
          <p:cNvSpPr>
            <a:spLocks noChangeArrowheads="1"/>
          </p:cNvSpPr>
          <p:nvPr/>
        </p:nvSpPr>
        <p:spPr bwMode="gray">
          <a:xfrm flipV="1">
            <a:off x="7164388" y="4941888"/>
            <a:ext cx="1728787" cy="1727200"/>
          </a:xfrm>
          <a:prstGeom prst="ellipse">
            <a:avLst/>
          </a:prstGeom>
          <a:solidFill>
            <a:schemeClr val="accent1">
              <a:alpha val="38823"/>
            </a:schemeClr>
          </a:solidFill>
          <a:ln w="9525" algn="ctr">
            <a:noFill/>
            <a:round/>
            <a:headEnd/>
            <a:tailEnd/>
          </a:ln>
        </p:spPr>
        <p:txBody>
          <a:bodyPr wrap="none" anchor="ctr"/>
          <a:lstStyle/>
          <a:p>
            <a:endParaRPr lang="ru-RU"/>
          </a:p>
        </p:txBody>
      </p:sp>
      <p:pic>
        <p:nvPicPr>
          <p:cNvPr id="21510" name="Picture 9" descr="цех бумажный ТА"/>
          <p:cNvPicPr>
            <a:picLocks noChangeAspect="1" noChangeArrowheads="1"/>
          </p:cNvPicPr>
          <p:nvPr/>
        </p:nvPicPr>
        <p:blipFill>
          <a:blip r:embed="rId2" cstate="print"/>
          <a:srcRect/>
          <a:stretch>
            <a:fillRect/>
          </a:stretch>
        </p:blipFill>
        <p:spPr bwMode="auto">
          <a:xfrm>
            <a:off x="500034" y="1533525"/>
            <a:ext cx="4714908" cy="4681557"/>
          </a:xfrm>
          <a:prstGeom prst="rect">
            <a:avLst/>
          </a:prstGeom>
          <a:noFill/>
          <a:ln w="9525">
            <a:noFill/>
            <a:miter lim="800000"/>
            <a:headEnd/>
            <a:tailEnd/>
          </a:ln>
        </p:spPr>
      </p:pic>
      <p:sp>
        <p:nvSpPr>
          <p:cNvPr id="8" name="Прямоугольник 7"/>
          <p:cNvSpPr/>
          <p:nvPr/>
        </p:nvSpPr>
        <p:spPr>
          <a:xfrm>
            <a:off x="5286380" y="2714620"/>
            <a:ext cx="3429024" cy="1200329"/>
          </a:xfrm>
          <a:prstGeom prst="rect">
            <a:avLst/>
          </a:prstGeom>
        </p:spPr>
        <p:txBody>
          <a:bodyPr wrap="square">
            <a:spAutoFit/>
          </a:bodyPr>
          <a:lstStyle/>
          <a:p>
            <a:r>
              <a:rPr lang="ru-RU" sz="2400" dirty="0" smtClean="0"/>
              <a:t>Первая бумажная фабрика в Европе появилась в Германии</a:t>
            </a:r>
            <a:endParaRPr lang="ru-RU" sz="2400" dirty="0"/>
          </a:p>
        </p:txBody>
      </p:sp>
    </p:spTree>
  </p:cSld>
  <p:clrMapOvr>
    <a:masterClrMapping/>
  </p:clrMapOvr>
  <p:transition spd="med"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00430" y="500042"/>
            <a:ext cx="2500330" cy="369332"/>
          </a:xfrm>
          <a:prstGeom prst="rect">
            <a:avLst/>
          </a:prstGeom>
        </p:spPr>
        <p:txBody>
          <a:bodyPr wrap="square">
            <a:spAutoFit/>
          </a:bodyPr>
          <a:lstStyle/>
          <a:p>
            <a:r>
              <a:rPr lang="ru-RU" dirty="0" smtClean="0"/>
              <a:t>Виды бумаги</a:t>
            </a:r>
            <a:endParaRPr lang="ru-RU" dirty="0"/>
          </a:p>
        </p:txBody>
      </p:sp>
      <p:sp>
        <p:nvSpPr>
          <p:cNvPr id="3" name="Прямоугольник 2"/>
          <p:cNvSpPr/>
          <p:nvPr/>
        </p:nvSpPr>
        <p:spPr>
          <a:xfrm>
            <a:off x="1071538" y="1214422"/>
            <a:ext cx="6143668" cy="4832092"/>
          </a:xfrm>
          <a:prstGeom prst="rect">
            <a:avLst/>
          </a:prstGeom>
        </p:spPr>
        <p:txBody>
          <a:bodyPr wrap="square">
            <a:spAutoFit/>
          </a:bodyPr>
          <a:lstStyle/>
          <a:p>
            <a:pPr marL="548640" indent="-411480">
              <a:buClr>
                <a:schemeClr val="tx1">
                  <a:shade val="95000"/>
                </a:schemeClr>
              </a:buClr>
              <a:buFont typeface="Wingdings 2"/>
              <a:buChar char=""/>
              <a:defRPr/>
            </a:pPr>
            <a:r>
              <a:rPr lang="ru-RU" sz="2800" dirty="0" smtClean="0">
                <a:latin typeface="Times New Roman" pitchFamily="18" charset="0"/>
                <a:cs typeface="Times New Roman" pitchFamily="18" charset="0"/>
              </a:rPr>
              <a:t> для печати;</a:t>
            </a:r>
          </a:p>
          <a:p>
            <a:pPr marL="548640" indent="-411480">
              <a:buClr>
                <a:schemeClr val="tx1">
                  <a:shade val="95000"/>
                </a:schemeClr>
              </a:buClr>
              <a:buFont typeface="Wingdings 2"/>
              <a:buChar char=""/>
              <a:defRPr/>
            </a:pPr>
            <a:r>
              <a:rPr lang="ru-RU" sz="2800" dirty="0" smtClean="0">
                <a:latin typeface="Times New Roman" pitchFamily="18" charset="0"/>
                <a:cs typeface="Times New Roman" pitchFamily="18" charset="0"/>
              </a:rPr>
              <a:t>для письма;</a:t>
            </a:r>
          </a:p>
          <a:p>
            <a:pPr marL="548640" indent="-411480">
              <a:buClr>
                <a:schemeClr val="tx1">
                  <a:shade val="95000"/>
                </a:schemeClr>
              </a:buClr>
              <a:buFont typeface="Wingdings 2"/>
              <a:buChar char=""/>
              <a:defRPr/>
            </a:pPr>
            <a:r>
              <a:rPr lang="ru-RU" sz="2800" dirty="0" err="1" smtClean="0">
                <a:latin typeface="Times New Roman" pitchFamily="18" charset="0"/>
                <a:cs typeface="Times New Roman" pitchFamily="18" charset="0"/>
              </a:rPr>
              <a:t>чертежно</a:t>
            </a:r>
            <a:r>
              <a:rPr lang="ru-RU" sz="2800" dirty="0" smtClean="0">
                <a:latin typeface="Times New Roman" pitchFamily="18" charset="0"/>
                <a:cs typeface="Times New Roman" pitchFamily="18" charset="0"/>
              </a:rPr>
              <a:t> –рисовальная;</a:t>
            </a:r>
          </a:p>
          <a:p>
            <a:pPr marL="548640" indent="-411480">
              <a:buClr>
                <a:schemeClr val="tx1">
                  <a:shade val="95000"/>
                </a:schemeClr>
              </a:buClr>
              <a:buFont typeface="Wingdings 2"/>
              <a:buChar char=""/>
              <a:defRPr/>
            </a:pPr>
            <a:r>
              <a:rPr lang="ru-RU" sz="2800" dirty="0" smtClean="0">
                <a:latin typeface="Times New Roman" pitchFamily="18" charset="0"/>
                <a:cs typeface="Times New Roman" pitchFamily="18" charset="0"/>
              </a:rPr>
              <a:t>электроизоляционная;</a:t>
            </a:r>
          </a:p>
          <a:p>
            <a:pPr marL="548640" indent="-411480">
              <a:buClr>
                <a:schemeClr val="tx1">
                  <a:shade val="95000"/>
                </a:schemeClr>
              </a:buClr>
              <a:buFont typeface="Wingdings 2"/>
              <a:buChar char=""/>
              <a:defRPr/>
            </a:pPr>
            <a:r>
              <a:rPr lang="ru-RU" sz="2800" dirty="0" smtClean="0">
                <a:latin typeface="Times New Roman" pitchFamily="18" charset="0"/>
                <a:cs typeface="Times New Roman" pitchFamily="18" charset="0"/>
              </a:rPr>
              <a:t>папиросная;</a:t>
            </a:r>
          </a:p>
          <a:p>
            <a:pPr marL="548640" indent="-411480">
              <a:buClr>
                <a:schemeClr val="tx1">
                  <a:shade val="95000"/>
                </a:schemeClr>
              </a:buClr>
              <a:buFont typeface="Wingdings 2"/>
              <a:buChar char=""/>
              <a:defRPr/>
            </a:pPr>
            <a:r>
              <a:rPr lang="ru-RU" sz="2800" dirty="0" smtClean="0">
                <a:latin typeface="Times New Roman" pitchFamily="18" charset="0"/>
                <a:cs typeface="Times New Roman" pitchFamily="18" charset="0"/>
              </a:rPr>
              <a:t>впитывающая;</a:t>
            </a:r>
          </a:p>
          <a:p>
            <a:pPr marL="548640" indent="-411480">
              <a:buClr>
                <a:schemeClr val="tx1">
                  <a:shade val="95000"/>
                </a:schemeClr>
              </a:buClr>
              <a:buFont typeface="Wingdings 2"/>
              <a:buChar char=""/>
              <a:defRPr/>
            </a:pPr>
            <a:r>
              <a:rPr lang="ru-RU" sz="2800" dirty="0" smtClean="0">
                <a:latin typeface="Times New Roman" pitchFamily="18" charset="0"/>
                <a:cs typeface="Times New Roman" pitchFamily="18" charset="0"/>
              </a:rPr>
              <a:t>бумага для аппаратов;</a:t>
            </a:r>
          </a:p>
          <a:p>
            <a:pPr marL="548640" indent="-411480">
              <a:buClr>
                <a:schemeClr val="tx1">
                  <a:shade val="95000"/>
                </a:schemeClr>
              </a:buClr>
              <a:buFont typeface="Wingdings 2"/>
              <a:buChar char=""/>
              <a:defRPr/>
            </a:pPr>
            <a:r>
              <a:rPr lang="ru-RU" sz="2800" dirty="0" smtClean="0">
                <a:latin typeface="Times New Roman" pitchFamily="18" charset="0"/>
                <a:cs typeface="Times New Roman" pitchFamily="18" charset="0"/>
              </a:rPr>
              <a:t>светочувствительная;</a:t>
            </a:r>
          </a:p>
          <a:p>
            <a:pPr marL="548640" indent="-411480">
              <a:buClr>
                <a:schemeClr val="tx1">
                  <a:shade val="95000"/>
                </a:schemeClr>
              </a:buClr>
              <a:buFont typeface="Wingdings 2"/>
              <a:buChar char=""/>
              <a:defRPr/>
            </a:pPr>
            <a:r>
              <a:rPr lang="ru-RU" sz="2800" dirty="0" smtClean="0">
                <a:latin typeface="Times New Roman" pitchFamily="18" charset="0"/>
                <a:cs typeface="Times New Roman" pitchFamily="18" charset="0"/>
              </a:rPr>
              <a:t>переводная;</a:t>
            </a:r>
          </a:p>
          <a:p>
            <a:pPr marL="548640" indent="-411480">
              <a:buClr>
                <a:schemeClr val="tx1">
                  <a:shade val="95000"/>
                </a:schemeClr>
              </a:buClr>
              <a:buFont typeface="Wingdings 2"/>
              <a:buChar char=""/>
              <a:defRPr/>
            </a:pPr>
            <a:r>
              <a:rPr lang="ru-RU" sz="2800" dirty="0" smtClean="0">
                <a:latin typeface="Times New Roman" pitchFamily="18" charset="0"/>
                <a:cs typeface="Times New Roman" pitchFamily="18" charset="0"/>
              </a:rPr>
              <a:t>промышленно техническая;</a:t>
            </a:r>
          </a:p>
          <a:p>
            <a:pPr marL="548640" indent="-411480">
              <a:buClr>
                <a:schemeClr val="tx1">
                  <a:shade val="95000"/>
                </a:schemeClr>
              </a:buClr>
              <a:buFont typeface="Wingdings 2"/>
              <a:buChar char=""/>
              <a:defRPr/>
            </a:pPr>
            <a:r>
              <a:rPr lang="ru-RU" sz="2800" dirty="0" smtClean="0">
                <a:latin typeface="Times New Roman" pitchFamily="18" charset="0"/>
                <a:cs typeface="Times New Roman" pitchFamily="18" charset="0"/>
              </a:rPr>
              <a:t>оберточная</a:t>
            </a:r>
          </a:p>
        </p:txBody>
      </p:sp>
      <p:pic>
        <p:nvPicPr>
          <p:cNvPr id="4" name="Picture 3" descr="C:\Documents and Settings\Наташа\Рабочий стол\Экскурсия 01_02_08\SSL22552.JPG"/>
          <p:cNvPicPr>
            <a:picLocks noChangeAspect="1" noChangeArrowheads="1"/>
          </p:cNvPicPr>
          <p:nvPr/>
        </p:nvPicPr>
        <p:blipFill>
          <a:blip r:embed="rId2"/>
          <a:srcRect/>
          <a:stretch>
            <a:fillRect/>
          </a:stretch>
        </p:blipFill>
        <p:spPr>
          <a:xfrm>
            <a:off x="5572132" y="1785926"/>
            <a:ext cx="3357586" cy="342902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Oval 2"/>
          <p:cNvSpPr>
            <a:spLocks noChangeArrowheads="1"/>
          </p:cNvSpPr>
          <p:nvPr/>
        </p:nvSpPr>
        <p:spPr bwMode="gray">
          <a:xfrm flipV="1">
            <a:off x="684213" y="2133600"/>
            <a:ext cx="1008062" cy="1009650"/>
          </a:xfrm>
          <a:prstGeom prst="ellipse">
            <a:avLst/>
          </a:prstGeom>
          <a:solidFill>
            <a:srgbClr val="FF99CC">
              <a:alpha val="38823"/>
            </a:srgbClr>
          </a:solidFill>
          <a:ln w="9525" algn="ctr">
            <a:noFill/>
            <a:round/>
            <a:headEnd/>
            <a:tailEnd/>
          </a:ln>
        </p:spPr>
        <p:txBody>
          <a:bodyPr wrap="none" anchor="ctr"/>
          <a:lstStyle/>
          <a:p>
            <a:endParaRPr lang="ru-RU"/>
          </a:p>
        </p:txBody>
      </p:sp>
      <p:sp>
        <p:nvSpPr>
          <p:cNvPr id="22530" name="Oval 3"/>
          <p:cNvSpPr>
            <a:spLocks noChangeArrowheads="1"/>
          </p:cNvSpPr>
          <p:nvPr/>
        </p:nvSpPr>
        <p:spPr bwMode="gray">
          <a:xfrm rot="2516223" flipV="1">
            <a:off x="250825" y="4365625"/>
            <a:ext cx="3044825" cy="1925638"/>
          </a:xfrm>
          <a:prstGeom prst="ellipse">
            <a:avLst/>
          </a:prstGeom>
          <a:solidFill>
            <a:schemeClr val="hlink">
              <a:alpha val="50195"/>
            </a:schemeClr>
          </a:solidFill>
          <a:ln w="9525" algn="ctr">
            <a:noFill/>
            <a:round/>
            <a:headEnd/>
            <a:tailEnd/>
          </a:ln>
        </p:spPr>
        <p:txBody>
          <a:bodyPr wrap="none" anchor="ctr"/>
          <a:lstStyle/>
          <a:p>
            <a:endParaRPr lang="ru-RU"/>
          </a:p>
        </p:txBody>
      </p:sp>
      <p:sp>
        <p:nvSpPr>
          <p:cNvPr id="104452" name="Rectangle 4"/>
          <p:cNvSpPr>
            <a:spLocks noGrp="1" noChangeArrowheads="1"/>
          </p:cNvSpPr>
          <p:nvPr>
            <p:ph type="title"/>
          </p:nvPr>
        </p:nvSpPr>
        <p:spPr>
          <a:xfrm>
            <a:off x="250825" y="285729"/>
            <a:ext cx="8713788" cy="785817"/>
          </a:xfrm>
        </p:spPr>
        <p:txBody>
          <a:bodyPr>
            <a:normAutofit fontScale="90000"/>
          </a:bodyPr>
          <a:lstStyle/>
          <a:p>
            <a:pPr eaLnBrk="1" hangingPunct="1">
              <a:defRPr/>
            </a:pPr>
            <a:r>
              <a:rPr lang="ru-RU" sz="3200" i="1" dirty="0">
                <a:effectLst>
                  <a:outerShdw blurRad="38100" dist="38100" dir="2700000" algn="tl">
                    <a:srgbClr val="C0C0C0"/>
                  </a:outerShdw>
                </a:effectLst>
                <a:latin typeface="Algerian" pitchFamily="82" charset="0"/>
              </a:rPr>
              <a:t>Нам стало интересно, много ли бумаги вокруг нас</a:t>
            </a:r>
            <a:endParaRPr lang="en-US" sz="3200" i="1" dirty="0">
              <a:effectLst>
                <a:outerShdw blurRad="38100" dist="38100" dir="2700000" algn="tl">
                  <a:srgbClr val="C0C0C0"/>
                </a:outerShdw>
              </a:effectLst>
              <a:latin typeface="Algerian" pitchFamily="82" charset="0"/>
            </a:endParaRPr>
          </a:p>
        </p:txBody>
      </p:sp>
      <p:sp>
        <p:nvSpPr>
          <p:cNvPr id="22532" name="AutoShape 5"/>
          <p:cNvSpPr>
            <a:spLocks noChangeArrowheads="1"/>
          </p:cNvSpPr>
          <p:nvPr/>
        </p:nvSpPr>
        <p:spPr bwMode="auto">
          <a:xfrm>
            <a:off x="1273175" y="1303338"/>
            <a:ext cx="6553200" cy="866775"/>
          </a:xfrm>
          <a:prstGeom prst="roundRect">
            <a:avLst>
              <a:gd name="adj" fmla="val 16667"/>
            </a:avLst>
          </a:prstGeom>
          <a:noFill/>
          <a:ln w="19050" cap="rnd">
            <a:noFill/>
            <a:prstDash val="sysDot"/>
            <a:round/>
            <a:headEnd/>
            <a:tailEnd/>
          </a:ln>
        </p:spPr>
        <p:txBody>
          <a:bodyPr wrap="none" anchor="ctr"/>
          <a:lstStyle/>
          <a:p>
            <a:pPr algn="ctr"/>
            <a:endParaRPr lang="ru-RU">
              <a:solidFill>
                <a:srgbClr val="000000"/>
              </a:solidFill>
            </a:endParaRPr>
          </a:p>
        </p:txBody>
      </p:sp>
      <p:sp>
        <p:nvSpPr>
          <p:cNvPr id="22533" name="Oval 6"/>
          <p:cNvSpPr>
            <a:spLocks noChangeArrowheads="1"/>
          </p:cNvSpPr>
          <p:nvPr/>
        </p:nvSpPr>
        <p:spPr bwMode="gray">
          <a:xfrm flipV="1">
            <a:off x="7164388" y="4941888"/>
            <a:ext cx="1728787" cy="1727200"/>
          </a:xfrm>
          <a:prstGeom prst="ellipse">
            <a:avLst/>
          </a:prstGeom>
          <a:solidFill>
            <a:schemeClr val="accent1">
              <a:alpha val="38823"/>
            </a:schemeClr>
          </a:solidFill>
          <a:ln w="9525" algn="ctr">
            <a:noFill/>
            <a:round/>
            <a:headEnd/>
            <a:tailEnd/>
          </a:ln>
        </p:spPr>
        <p:txBody>
          <a:bodyPr wrap="none" anchor="ctr"/>
          <a:lstStyle/>
          <a:p>
            <a:endParaRPr lang="ru-RU"/>
          </a:p>
        </p:txBody>
      </p:sp>
      <p:pic>
        <p:nvPicPr>
          <p:cNvPr id="22537" name="Picture 11" descr="package"/>
          <p:cNvPicPr>
            <a:picLocks noChangeAspect="1" noChangeArrowheads="1"/>
          </p:cNvPicPr>
          <p:nvPr/>
        </p:nvPicPr>
        <p:blipFill>
          <a:blip r:embed="rId2" cstate="print"/>
          <a:srcRect/>
          <a:stretch>
            <a:fillRect/>
          </a:stretch>
        </p:blipFill>
        <p:spPr bwMode="auto">
          <a:xfrm>
            <a:off x="214282" y="4456430"/>
            <a:ext cx="2857521" cy="2058670"/>
          </a:xfrm>
          <a:prstGeom prst="rect">
            <a:avLst/>
          </a:prstGeom>
          <a:noFill/>
          <a:ln w="9525">
            <a:noFill/>
            <a:miter lim="800000"/>
            <a:headEnd/>
            <a:tailEnd/>
          </a:ln>
        </p:spPr>
      </p:pic>
      <p:pic>
        <p:nvPicPr>
          <p:cNvPr id="22538" name="Picture 12" descr="post-14642-1158794758"/>
          <p:cNvPicPr>
            <a:picLocks noChangeAspect="1" noChangeArrowheads="1"/>
          </p:cNvPicPr>
          <p:nvPr/>
        </p:nvPicPr>
        <p:blipFill>
          <a:blip r:embed="rId3" cstate="print"/>
          <a:srcRect/>
          <a:stretch>
            <a:fillRect/>
          </a:stretch>
        </p:blipFill>
        <p:spPr bwMode="auto">
          <a:xfrm>
            <a:off x="3214678" y="4357694"/>
            <a:ext cx="2286016" cy="2166931"/>
          </a:xfrm>
          <a:prstGeom prst="rect">
            <a:avLst/>
          </a:prstGeom>
          <a:noFill/>
          <a:ln w="9525">
            <a:noFill/>
            <a:miter lim="800000"/>
            <a:headEnd/>
            <a:tailEnd/>
          </a:ln>
        </p:spPr>
      </p:pic>
      <p:pic>
        <p:nvPicPr>
          <p:cNvPr id="13" name="Рисунок 12" descr="G:\DCIM\102BBKDC\BKDC5168.JPG"/>
          <p:cNvPicPr/>
          <p:nvPr/>
        </p:nvPicPr>
        <p:blipFill>
          <a:blip r:embed="rId4" cstate="print"/>
          <a:srcRect/>
          <a:stretch>
            <a:fillRect/>
          </a:stretch>
        </p:blipFill>
        <p:spPr bwMode="auto">
          <a:xfrm>
            <a:off x="357158" y="1357298"/>
            <a:ext cx="4143404" cy="2871470"/>
          </a:xfrm>
          <a:prstGeom prst="rect">
            <a:avLst/>
          </a:prstGeom>
          <a:noFill/>
          <a:ln w="9525">
            <a:noFill/>
            <a:miter lim="800000"/>
            <a:headEnd/>
            <a:tailEnd/>
          </a:ln>
        </p:spPr>
      </p:pic>
      <p:pic>
        <p:nvPicPr>
          <p:cNvPr id="14" name="Рисунок 13" descr="G:\DCIM\102BBKDC\BKDC5166.JPG"/>
          <p:cNvPicPr/>
          <p:nvPr/>
        </p:nvPicPr>
        <p:blipFill>
          <a:blip r:embed="rId5" cstate="print"/>
          <a:srcRect/>
          <a:stretch>
            <a:fillRect/>
          </a:stretch>
        </p:blipFill>
        <p:spPr bwMode="auto">
          <a:xfrm>
            <a:off x="4918087" y="1071546"/>
            <a:ext cx="4225913" cy="2786082"/>
          </a:xfrm>
          <a:prstGeom prst="rect">
            <a:avLst/>
          </a:prstGeom>
          <a:noFill/>
          <a:ln w="9525">
            <a:noFill/>
            <a:miter lim="800000"/>
            <a:headEnd/>
            <a:tailEnd/>
          </a:ln>
        </p:spPr>
      </p:pic>
      <p:pic>
        <p:nvPicPr>
          <p:cNvPr id="11" name="Рисунок 10" descr="G:\DCIM\102BBKDC\BKDC5172.JPG"/>
          <p:cNvPicPr/>
          <p:nvPr/>
        </p:nvPicPr>
        <p:blipFill>
          <a:blip r:embed="rId6" cstate="print"/>
          <a:srcRect/>
          <a:stretch>
            <a:fillRect/>
          </a:stretch>
        </p:blipFill>
        <p:spPr bwMode="auto">
          <a:xfrm>
            <a:off x="5572132" y="4071942"/>
            <a:ext cx="3429024" cy="2571744"/>
          </a:xfrm>
          <a:prstGeom prst="rect">
            <a:avLst/>
          </a:prstGeom>
          <a:noFill/>
          <a:ln w="9525">
            <a:noFill/>
            <a:miter lim="800000"/>
            <a:headEnd/>
            <a:tailEnd/>
          </a:ln>
        </p:spPr>
      </p:pic>
    </p:spTree>
  </p:cSld>
  <p:clrMapOvr>
    <a:masterClrMapping/>
  </p:clrMapOvr>
  <p:transition spd="med"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G:\DCIM\102BBKDC\BKDC5165.JPG"/>
          <p:cNvPicPr/>
          <p:nvPr/>
        </p:nvPicPr>
        <p:blipFill>
          <a:blip r:embed="rId2" cstate="print"/>
          <a:srcRect/>
          <a:stretch>
            <a:fillRect/>
          </a:stretch>
        </p:blipFill>
        <p:spPr bwMode="auto">
          <a:xfrm>
            <a:off x="857224" y="3286124"/>
            <a:ext cx="3071834" cy="3314048"/>
          </a:xfrm>
          <a:prstGeom prst="rect">
            <a:avLst/>
          </a:prstGeom>
          <a:noFill/>
          <a:ln w="9525">
            <a:noFill/>
            <a:miter lim="800000"/>
            <a:headEnd/>
            <a:tailEnd/>
          </a:ln>
        </p:spPr>
      </p:pic>
      <p:pic>
        <p:nvPicPr>
          <p:cNvPr id="6" name="Рисунок 5" descr="G:\DCIM\102BBKDC\BKDC5167.JPG"/>
          <p:cNvPicPr/>
          <p:nvPr/>
        </p:nvPicPr>
        <p:blipFill>
          <a:blip r:embed="rId3" cstate="print"/>
          <a:srcRect/>
          <a:stretch>
            <a:fillRect/>
          </a:stretch>
        </p:blipFill>
        <p:spPr bwMode="auto">
          <a:xfrm>
            <a:off x="500034" y="714356"/>
            <a:ext cx="3428992" cy="2514304"/>
          </a:xfrm>
          <a:prstGeom prst="rect">
            <a:avLst/>
          </a:prstGeom>
          <a:noFill/>
          <a:ln w="9525">
            <a:noFill/>
            <a:miter lim="800000"/>
            <a:headEnd/>
            <a:tailEnd/>
          </a:ln>
        </p:spPr>
      </p:pic>
      <p:pic>
        <p:nvPicPr>
          <p:cNvPr id="7" name="Рисунок 6" descr="G:\DCIM\102BBKDC\BKDC5164.JPG"/>
          <p:cNvPicPr/>
          <p:nvPr/>
        </p:nvPicPr>
        <p:blipFill>
          <a:blip r:embed="rId4" cstate="print"/>
          <a:srcRect/>
          <a:stretch>
            <a:fillRect/>
          </a:stretch>
        </p:blipFill>
        <p:spPr bwMode="auto">
          <a:xfrm>
            <a:off x="4357686" y="571480"/>
            <a:ext cx="3970345" cy="2585718"/>
          </a:xfrm>
          <a:prstGeom prst="rect">
            <a:avLst/>
          </a:prstGeom>
          <a:noFill/>
          <a:ln w="9525">
            <a:noFill/>
            <a:miter lim="800000"/>
            <a:headEnd/>
            <a:tailEnd/>
          </a:ln>
        </p:spPr>
      </p:pic>
      <p:pic>
        <p:nvPicPr>
          <p:cNvPr id="8" name="Рисунок 7" descr="G:\DCIM\102BBKDC\BKDC5169.JPG"/>
          <p:cNvPicPr/>
          <p:nvPr/>
        </p:nvPicPr>
        <p:blipFill>
          <a:blip r:embed="rId5" cstate="print"/>
          <a:srcRect/>
          <a:stretch>
            <a:fillRect/>
          </a:stretch>
        </p:blipFill>
        <p:spPr bwMode="auto">
          <a:xfrm>
            <a:off x="4857752" y="3357562"/>
            <a:ext cx="3286148" cy="32147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9" name="Picture 15" descr="0005"/>
          <p:cNvPicPr>
            <a:picLocks noChangeAspect="1" noChangeArrowheads="1"/>
          </p:cNvPicPr>
          <p:nvPr/>
        </p:nvPicPr>
        <p:blipFill>
          <a:blip r:embed="rId2" cstate="print"/>
          <a:srcRect/>
          <a:stretch>
            <a:fillRect/>
          </a:stretch>
        </p:blipFill>
        <p:spPr bwMode="auto">
          <a:xfrm>
            <a:off x="6786578" y="1214422"/>
            <a:ext cx="2233612" cy="3176587"/>
          </a:xfrm>
          <a:prstGeom prst="rect">
            <a:avLst/>
          </a:prstGeom>
          <a:noFill/>
          <a:ln w="9525">
            <a:noFill/>
            <a:miter lim="800000"/>
            <a:headEnd/>
            <a:tailEnd/>
          </a:ln>
        </p:spPr>
      </p:pic>
      <p:pic>
        <p:nvPicPr>
          <p:cNvPr id="21515" name="Picture 11" descr="002"/>
          <p:cNvPicPr>
            <a:picLocks noChangeAspect="1" noChangeArrowheads="1"/>
          </p:cNvPicPr>
          <p:nvPr/>
        </p:nvPicPr>
        <p:blipFill>
          <a:blip r:embed="rId3" cstate="print"/>
          <a:srcRect/>
          <a:stretch>
            <a:fillRect/>
          </a:stretch>
        </p:blipFill>
        <p:spPr bwMode="auto">
          <a:xfrm>
            <a:off x="214282" y="214290"/>
            <a:ext cx="2686050" cy="1762125"/>
          </a:xfrm>
          <a:prstGeom prst="rect">
            <a:avLst/>
          </a:prstGeom>
          <a:noFill/>
          <a:ln w="9525">
            <a:noFill/>
            <a:miter lim="800000"/>
            <a:headEnd/>
            <a:tailEnd/>
          </a:ln>
        </p:spPr>
      </p:pic>
      <p:pic>
        <p:nvPicPr>
          <p:cNvPr id="21514" name="Picture 10" descr="Рисунок 001"/>
          <p:cNvPicPr>
            <a:picLocks noChangeAspect="1" noChangeArrowheads="1"/>
          </p:cNvPicPr>
          <p:nvPr/>
        </p:nvPicPr>
        <p:blipFill>
          <a:blip r:embed="rId4" cstate="print"/>
          <a:srcRect/>
          <a:stretch>
            <a:fillRect/>
          </a:stretch>
        </p:blipFill>
        <p:spPr bwMode="auto">
          <a:xfrm rot="20236999">
            <a:off x="609564" y="1090353"/>
            <a:ext cx="2690002" cy="3697297"/>
          </a:xfrm>
          <a:prstGeom prst="rect">
            <a:avLst/>
          </a:prstGeom>
          <a:noFill/>
          <a:ln w="9525">
            <a:noFill/>
            <a:miter lim="800000"/>
            <a:headEnd/>
            <a:tailEnd/>
          </a:ln>
        </p:spPr>
      </p:pic>
      <p:sp>
        <p:nvSpPr>
          <p:cNvPr id="6150" name="Rectangle 6"/>
          <p:cNvSpPr>
            <a:spLocks noGrp="1" noChangeArrowheads="1"/>
          </p:cNvSpPr>
          <p:nvPr>
            <p:ph type="body" sz="half" idx="2"/>
          </p:nvPr>
        </p:nvSpPr>
        <p:spPr>
          <a:xfrm>
            <a:off x="3000364" y="142852"/>
            <a:ext cx="6143636" cy="928693"/>
          </a:xfrm>
        </p:spPr>
        <p:txBody>
          <a:bodyPr>
            <a:noAutofit/>
          </a:bodyPr>
          <a:lstStyle/>
          <a:p>
            <a:pPr algn="ctr" eaLnBrk="1" hangingPunct="1">
              <a:buFontTx/>
              <a:buNone/>
            </a:pPr>
            <a:r>
              <a:rPr lang="ru-RU" sz="28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Подобрали образцы </a:t>
            </a:r>
          </a:p>
          <a:p>
            <a:pPr algn="ctr" eaLnBrk="1" hangingPunct="1">
              <a:buFontTx/>
              <a:buNone/>
            </a:pPr>
            <a:r>
              <a:rPr lang="ru-RU" sz="28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разнообразных видов бумаг</a:t>
            </a:r>
          </a:p>
        </p:txBody>
      </p:sp>
      <p:pic>
        <p:nvPicPr>
          <p:cNvPr id="21511" name="Picture 7" descr="0001"/>
          <p:cNvPicPr>
            <a:picLocks noChangeAspect="1" noChangeArrowheads="1"/>
          </p:cNvPicPr>
          <p:nvPr/>
        </p:nvPicPr>
        <p:blipFill>
          <a:blip r:embed="rId5" cstate="print"/>
          <a:srcRect/>
          <a:stretch>
            <a:fillRect/>
          </a:stretch>
        </p:blipFill>
        <p:spPr bwMode="auto">
          <a:xfrm>
            <a:off x="0" y="4598773"/>
            <a:ext cx="1769968" cy="2259227"/>
          </a:xfrm>
          <a:prstGeom prst="rect">
            <a:avLst/>
          </a:prstGeom>
          <a:noFill/>
          <a:ln w="9525">
            <a:noFill/>
            <a:miter lim="800000"/>
            <a:headEnd/>
            <a:tailEnd/>
          </a:ln>
        </p:spPr>
      </p:pic>
      <p:pic>
        <p:nvPicPr>
          <p:cNvPr id="21513" name="Picture 9" descr="Рисунок"/>
          <p:cNvPicPr>
            <a:picLocks noChangeAspect="1" noChangeArrowheads="1"/>
          </p:cNvPicPr>
          <p:nvPr/>
        </p:nvPicPr>
        <p:blipFill>
          <a:blip r:embed="rId6" cstate="print"/>
          <a:srcRect/>
          <a:stretch>
            <a:fillRect/>
          </a:stretch>
        </p:blipFill>
        <p:spPr bwMode="auto">
          <a:xfrm rot="-1468054">
            <a:off x="608530" y="2130499"/>
            <a:ext cx="3138503" cy="3619002"/>
          </a:xfrm>
          <a:prstGeom prst="rect">
            <a:avLst/>
          </a:prstGeom>
          <a:noFill/>
          <a:ln w="9525">
            <a:noFill/>
            <a:miter lim="800000"/>
            <a:headEnd/>
            <a:tailEnd/>
          </a:ln>
        </p:spPr>
      </p:pic>
      <p:pic>
        <p:nvPicPr>
          <p:cNvPr id="21516" name="Picture 12" descr="0004"/>
          <p:cNvPicPr>
            <a:picLocks noChangeAspect="1" noChangeArrowheads="1"/>
          </p:cNvPicPr>
          <p:nvPr/>
        </p:nvPicPr>
        <p:blipFill>
          <a:blip r:embed="rId7" cstate="print"/>
          <a:srcRect/>
          <a:stretch>
            <a:fillRect/>
          </a:stretch>
        </p:blipFill>
        <p:spPr bwMode="auto">
          <a:xfrm>
            <a:off x="5143504" y="3214686"/>
            <a:ext cx="3237858" cy="1500198"/>
          </a:xfrm>
          <a:prstGeom prst="rect">
            <a:avLst/>
          </a:prstGeom>
          <a:noFill/>
          <a:ln w="9525">
            <a:noFill/>
            <a:miter lim="800000"/>
            <a:headEnd/>
            <a:tailEnd/>
          </a:ln>
        </p:spPr>
      </p:pic>
      <p:pic>
        <p:nvPicPr>
          <p:cNvPr id="21518" name="Picture 14" descr="Без имени-1"/>
          <p:cNvPicPr>
            <a:picLocks noChangeAspect="1" noChangeArrowheads="1"/>
          </p:cNvPicPr>
          <p:nvPr/>
        </p:nvPicPr>
        <p:blipFill>
          <a:blip r:embed="rId8" cstate="print"/>
          <a:srcRect/>
          <a:stretch>
            <a:fillRect/>
          </a:stretch>
        </p:blipFill>
        <p:spPr bwMode="auto">
          <a:xfrm>
            <a:off x="3214678" y="1071546"/>
            <a:ext cx="3368371" cy="2357454"/>
          </a:xfrm>
          <a:prstGeom prst="rect">
            <a:avLst/>
          </a:prstGeom>
          <a:noFill/>
          <a:ln w="9525">
            <a:noFill/>
            <a:miter lim="800000"/>
            <a:headEnd/>
            <a:tailEnd/>
          </a:ln>
        </p:spPr>
      </p:pic>
      <p:sp>
        <p:nvSpPr>
          <p:cNvPr id="10" name="Прямоугольник 9"/>
          <p:cNvSpPr/>
          <p:nvPr/>
        </p:nvSpPr>
        <p:spPr>
          <a:xfrm>
            <a:off x="2786050" y="4429132"/>
            <a:ext cx="6215074" cy="2246769"/>
          </a:xfrm>
          <a:prstGeom prst="rect">
            <a:avLst/>
          </a:prstGeom>
        </p:spPr>
        <p:txBody>
          <a:bodyPr wrap="square">
            <a:spAutoFit/>
          </a:bodyPr>
          <a:lstStyle/>
          <a:p>
            <a:pPr marL="609600" indent="-609600" algn="just">
              <a:buNone/>
            </a:pPr>
            <a:r>
              <a:rPr lang="ru-RU" sz="1400" b="1" dirty="0" smtClean="0">
                <a:latin typeface="Times New Roman" pitchFamily="18" charset="0"/>
                <a:cs typeface="Times New Roman" pitchFamily="18" charset="0"/>
              </a:rPr>
              <a:t>По нашим наблюдениям выяснили, что с бумагой встречаемся постоянно, на каждом шагу- когда открываем книгу или тетрадь, читаем газеты, журналы, покупаем в магазине подарки, продукты, пишем письма, делаем игрушки и собираем макулатуру. Деньги, учебники, открытки, репродукции картин, фотоснимки, настольные игры печатают на бумаге. Бумажными обоями оклеивают стены домов. На бумаге инженеры создают чертежи будущих машин, архитекторы- будущих домов и зданий. Подарки упаковывают в бумагу.</a:t>
            </a:r>
          </a:p>
          <a:p>
            <a:pPr marL="609600" indent="-609600" algn="just">
              <a:buFontTx/>
              <a:buNone/>
            </a:pPr>
            <a:r>
              <a:rPr lang="ru-RU" sz="1400" b="1" dirty="0" smtClean="0">
                <a:latin typeface="Times New Roman" pitchFamily="18" charset="0"/>
                <a:cs typeface="Times New Roman" pitchFamily="18" charset="0"/>
              </a:rPr>
              <a:t>	</a:t>
            </a:r>
            <a:endParaRPr lang="ru-RU" sz="14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1511"/>
                                        </p:tgtEl>
                                        <p:attrNameLst>
                                          <p:attrName>style.visibility</p:attrName>
                                        </p:attrNameLst>
                                      </p:cBhvr>
                                      <p:to>
                                        <p:strVal val="visible"/>
                                      </p:to>
                                    </p:set>
                                    <p:animEffect transition="in" filter="fade">
                                      <p:cBhvr>
                                        <p:cTn id="7" dur="770" decel="100000"/>
                                        <p:tgtEl>
                                          <p:spTgt spid="21511"/>
                                        </p:tgtEl>
                                      </p:cBhvr>
                                    </p:animEffect>
                                    <p:animScale>
                                      <p:cBhvr>
                                        <p:cTn id="8" dur="770" decel="100000"/>
                                        <p:tgtEl>
                                          <p:spTgt spid="21511"/>
                                        </p:tgtEl>
                                      </p:cBhvr>
                                      <p:from x="10000" y="10000"/>
                                      <p:to x="200000" y="450000"/>
                                    </p:animScale>
                                    <p:animScale>
                                      <p:cBhvr>
                                        <p:cTn id="9" dur="1230" accel="100000" fill="hold">
                                          <p:stCondLst>
                                            <p:cond delay="770"/>
                                          </p:stCondLst>
                                        </p:cTn>
                                        <p:tgtEl>
                                          <p:spTgt spid="21511"/>
                                        </p:tgtEl>
                                      </p:cBhvr>
                                      <p:from x="200000" y="450000"/>
                                      <p:to x="100000" y="100000"/>
                                    </p:animScale>
                                    <p:set>
                                      <p:cBhvr>
                                        <p:cTn id="10" dur="770" fill="hold"/>
                                        <p:tgtEl>
                                          <p:spTgt spid="21511"/>
                                        </p:tgtEl>
                                        <p:attrNameLst>
                                          <p:attrName>ppt_x</p:attrName>
                                        </p:attrNameLst>
                                      </p:cBhvr>
                                      <p:to>
                                        <p:strVal val="(0.5)"/>
                                      </p:to>
                                    </p:set>
                                    <p:anim from="(0.5)" to="(#ppt_x)" calcmode="lin" valueType="num">
                                      <p:cBhvr>
                                        <p:cTn id="11" dur="1230" accel="100000" fill="hold">
                                          <p:stCondLst>
                                            <p:cond delay="770"/>
                                          </p:stCondLst>
                                        </p:cTn>
                                        <p:tgtEl>
                                          <p:spTgt spid="21511"/>
                                        </p:tgtEl>
                                        <p:attrNameLst>
                                          <p:attrName>ppt_x</p:attrName>
                                        </p:attrNameLst>
                                      </p:cBhvr>
                                    </p:anim>
                                    <p:set>
                                      <p:cBhvr>
                                        <p:cTn id="12" dur="770" fill="hold"/>
                                        <p:tgtEl>
                                          <p:spTgt spid="21511"/>
                                        </p:tgtEl>
                                        <p:attrNameLst>
                                          <p:attrName>ppt_y</p:attrName>
                                        </p:attrNameLst>
                                      </p:cBhvr>
                                      <p:to>
                                        <p:strVal val="(#ppt_y+0.4)"/>
                                      </p:to>
                                    </p:set>
                                    <p:anim from="(#ppt_y+0.4)" to="(#ppt_y)" calcmode="lin" valueType="num">
                                      <p:cBhvr>
                                        <p:cTn id="13" dur="1230" accel="100000" fill="hold">
                                          <p:stCondLst>
                                            <p:cond delay="770"/>
                                          </p:stCondLst>
                                        </p:cTn>
                                        <p:tgtEl>
                                          <p:spTgt spid="21511"/>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1513"/>
                                        </p:tgtEl>
                                        <p:attrNameLst>
                                          <p:attrName>style.visibility</p:attrName>
                                        </p:attrNameLst>
                                      </p:cBhvr>
                                      <p:to>
                                        <p:strVal val="visible"/>
                                      </p:to>
                                    </p:set>
                                    <p:anim calcmode="lin" valueType="num">
                                      <p:cBhvr additive="base">
                                        <p:cTn id="18" dur="1000" fill="hold"/>
                                        <p:tgtEl>
                                          <p:spTgt spid="21513"/>
                                        </p:tgtEl>
                                        <p:attrNameLst>
                                          <p:attrName>ppt_x</p:attrName>
                                        </p:attrNameLst>
                                      </p:cBhvr>
                                      <p:tavLst>
                                        <p:tav tm="0">
                                          <p:val>
                                            <p:strVal val="#ppt_x"/>
                                          </p:val>
                                        </p:tav>
                                        <p:tav tm="100000">
                                          <p:val>
                                            <p:strVal val="#ppt_x"/>
                                          </p:val>
                                        </p:tav>
                                      </p:tavLst>
                                    </p:anim>
                                    <p:anim calcmode="lin" valueType="num">
                                      <p:cBhvr additive="base">
                                        <p:cTn id="19" dur="1000" fill="hold"/>
                                        <p:tgtEl>
                                          <p:spTgt spid="2151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21514"/>
                                        </p:tgtEl>
                                        <p:attrNameLst>
                                          <p:attrName>style.visibility</p:attrName>
                                        </p:attrNameLst>
                                      </p:cBhvr>
                                      <p:to>
                                        <p:strVal val="visible"/>
                                      </p:to>
                                    </p:set>
                                    <p:anim calcmode="lin" valueType="num">
                                      <p:cBhvr additive="base">
                                        <p:cTn id="24" dur="1000" fill="hold"/>
                                        <p:tgtEl>
                                          <p:spTgt spid="21514"/>
                                        </p:tgtEl>
                                        <p:attrNameLst>
                                          <p:attrName>ppt_x</p:attrName>
                                        </p:attrNameLst>
                                      </p:cBhvr>
                                      <p:tavLst>
                                        <p:tav tm="0">
                                          <p:val>
                                            <p:strVal val="1+#ppt_w/2"/>
                                          </p:val>
                                        </p:tav>
                                        <p:tav tm="100000">
                                          <p:val>
                                            <p:strVal val="#ppt_x"/>
                                          </p:val>
                                        </p:tav>
                                      </p:tavLst>
                                    </p:anim>
                                    <p:anim calcmode="lin" valueType="num">
                                      <p:cBhvr additive="base">
                                        <p:cTn id="25" dur="1000" fill="hold"/>
                                        <p:tgtEl>
                                          <p:spTgt spid="21514"/>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nodeType="clickEffect">
                                  <p:stCondLst>
                                    <p:cond delay="0"/>
                                  </p:stCondLst>
                                  <p:childTnLst>
                                    <p:set>
                                      <p:cBhvr>
                                        <p:cTn id="29" dur="1" fill="hold">
                                          <p:stCondLst>
                                            <p:cond delay="0"/>
                                          </p:stCondLst>
                                        </p:cTn>
                                        <p:tgtEl>
                                          <p:spTgt spid="21515"/>
                                        </p:tgtEl>
                                        <p:attrNameLst>
                                          <p:attrName>style.visibility</p:attrName>
                                        </p:attrNameLst>
                                      </p:cBhvr>
                                      <p:to>
                                        <p:strVal val="visible"/>
                                      </p:to>
                                    </p:set>
                                    <p:anim calcmode="lin" valueType="num">
                                      <p:cBhvr additive="base">
                                        <p:cTn id="30" dur="500" fill="hold"/>
                                        <p:tgtEl>
                                          <p:spTgt spid="21515"/>
                                        </p:tgtEl>
                                        <p:attrNameLst>
                                          <p:attrName>ppt_x</p:attrName>
                                        </p:attrNameLst>
                                      </p:cBhvr>
                                      <p:tavLst>
                                        <p:tav tm="0">
                                          <p:val>
                                            <p:strVal val="#ppt_x"/>
                                          </p:val>
                                        </p:tav>
                                        <p:tav tm="100000">
                                          <p:val>
                                            <p:strVal val="#ppt_x"/>
                                          </p:val>
                                        </p:tav>
                                      </p:tavLst>
                                    </p:anim>
                                    <p:anim calcmode="lin" valueType="num">
                                      <p:cBhvr additive="base">
                                        <p:cTn id="31" dur="500" fill="hold"/>
                                        <p:tgtEl>
                                          <p:spTgt spid="21515"/>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1516"/>
                                        </p:tgtEl>
                                        <p:attrNameLst>
                                          <p:attrName>style.visibility</p:attrName>
                                        </p:attrNameLst>
                                      </p:cBhvr>
                                      <p:to>
                                        <p:strVal val="visible"/>
                                      </p:to>
                                    </p:set>
                                    <p:anim calcmode="lin" valueType="num">
                                      <p:cBhvr additive="base">
                                        <p:cTn id="36" dur="1000" fill="hold"/>
                                        <p:tgtEl>
                                          <p:spTgt spid="21516"/>
                                        </p:tgtEl>
                                        <p:attrNameLst>
                                          <p:attrName>ppt_x</p:attrName>
                                        </p:attrNameLst>
                                      </p:cBhvr>
                                      <p:tavLst>
                                        <p:tav tm="0">
                                          <p:val>
                                            <p:strVal val="#ppt_x"/>
                                          </p:val>
                                        </p:tav>
                                        <p:tav tm="100000">
                                          <p:val>
                                            <p:strVal val="#ppt_x"/>
                                          </p:val>
                                        </p:tav>
                                      </p:tavLst>
                                    </p:anim>
                                    <p:anim calcmode="lin" valueType="num">
                                      <p:cBhvr additive="base">
                                        <p:cTn id="37" dur="1000" fill="hold"/>
                                        <p:tgtEl>
                                          <p:spTgt spid="2151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0" presetClass="path" presetSubtype="0" accel="50000" decel="50000" fill="hold" nodeType="clickEffect">
                                  <p:stCondLst>
                                    <p:cond delay="0"/>
                                  </p:stCondLst>
                                  <p:childTnLst>
                                    <p:animMotion origin="layout" path="M 0.6809 0.47607 C 0.39566 0.24809 0.11059 0.02035 0.01424 0.0259 C -0.08212 0.03145 0.03854 0.50243 0.10313 0.51006 C 0.16771 0.51769 0.41892 0.15723 0.40156 0.07237 C 0.3842 -0.01248 0.0658 0.01249 -0.00156 0.00046 " pathEditMode="relative" rAng="0" ptsTypes="aaaaA">
                                      <p:cBhvr>
                                        <p:cTn id="41" dur="3000" fill="hold"/>
                                        <p:tgtEl>
                                          <p:spTgt spid="21518"/>
                                        </p:tgtEl>
                                        <p:attrNameLst>
                                          <p:attrName>ppt_x</p:attrName>
                                          <p:attrName>ppt_y</p:attrName>
                                        </p:attrNameLst>
                                      </p:cBhvr>
                                      <p:rCtr x="-38200" y="-22400"/>
                                    </p:animMotion>
                                  </p:childTnLst>
                                </p:cTn>
                              </p:par>
                            </p:childTnLst>
                          </p:cTn>
                        </p:par>
                      </p:childTnLst>
                    </p:cTn>
                  </p:par>
                  <p:par>
                    <p:cTn id="42" fill="hold">
                      <p:stCondLst>
                        <p:cond delay="indefinite"/>
                      </p:stCondLst>
                      <p:childTnLst>
                        <p:par>
                          <p:cTn id="43" fill="hold">
                            <p:stCondLst>
                              <p:cond delay="0"/>
                            </p:stCondLst>
                            <p:childTnLst>
                              <p:par>
                                <p:cTn id="44" presetID="0" presetClass="path" presetSubtype="0" accel="50000" decel="50000" fill="hold" nodeType="clickEffect">
                                  <p:stCondLst>
                                    <p:cond delay="0"/>
                                  </p:stCondLst>
                                  <p:childTnLst>
                                    <p:animMotion origin="layout" path="M -0.90156 0.41225 C -0.65763 0.30358 -0.41371 0.19514 -0.37447 0.06775 C -0.33541 -0.05965 -0.59809 -0.3563 -0.66666 -0.35283 C -0.73524 -0.34936 -0.8967 0.03006 -0.78559 0.08879 C -0.67447 0.14751 -0.1302 0.01364 8.33333E-6 -4.50867E-6 " pathEditMode="relative" ptsTypes="aaaaA">
                                      <p:cBhvr>
                                        <p:cTn id="45" dur="2000" fill="hold"/>
                                        <p:tgtEl>
                                          <p:spTgt spid="2151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032"/>
          <p:cNvPicPr>
            <a:picLocks noChangeAspect="1" noChangeArrowheads="1"/>
          </p:cNvPicPr>
          <p:nvPr/>
        </p:nvPicPr>
        <p:blipFill>
          <a:blip r:embed="rId2" cstate="print"/>
          <a:srcRect/>
          <a:stretch>
            <a:fillRect/>
          </a:stretch>
        </p:blipFill>
        <p:spPr bwMode="auto">
          <a:xfrm>
            <a:off x="0" y="0"/>
            <a:ext cx="9097224" cy="63579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14282" y="1142984"/>
            <a:ext cx="8572560" cy="2585323"/>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А теперь мы решили провести опыты с бумагой</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785786" y="2214554"/>
            <a:ext cx="8358214" cy="2308324"/>
          </a:xfrm>
          <a:prstGeom prst="rect">
            <a:avLst/>
          </a:prstGeom>
        </p:spPr>
        <p:txBody>
          <a:bodyPr wrap="square">
            <a:spAutoFit/>
          </a:bodyPr>
          <a:lstStyle/>
          <a:p>
            <a:pPr algn="ctr"/>
            <a:r>
              <a:rPr lang="ru-RU" sz="4800" b="1" dirty="0" smtClean="0">
                <a:solidFill>
                  <a:srgbClr val="002060"/>
                </a:solidFill>
                <a:latin typeface="Times New Roman" pitchFamily="18" charset="0"/>
                <a:cs typeface="Times New Roman" pitchFamily="18" charset="0"/>
              </a:rPr>
              <a:t>Изучение бумаги как материала</a:t>
            </a:r>
          </a:p>
          <a:p>
            <a:endParaRPr lang="ru-RU" sz="4800" b="1" dirty="0" smtClean="0">
              <a:solidFill>
                <a:srgbClr val="002060"/>
              </a:solidFill>
              <a:latin typeface="Times New Roman" pitchFamily="18" charset="0"/>
              <a:cs typeface="Times New Roman" pitchFamily="18" charset="0"/>
            </a:endParaRPr>
          </a:p>
        </p:txBody>
      </p:sp>
      <p:sp>
        <p:nvSpPr>
          <p:cNvPr id="6" name="Прямоугольник 5"/>
          <p:cNvSpPr/>
          <p:nvPr/>
        </p:nvSpPr>
        <p:spPr>
          <a:xfrm>
            <a:off x="3071802" y="0"/>
            <a:ext cx="2348720" cy="1323439"/>
          </a:xfrm>
          <a:prstGeom prst="rect">
            <a:avLst/>
          </a:prstGeom>
          <a:noFill/>
        </p:spPr>
        <p:txBody>
          <a:bodyPr wrap="none" lIns="91440" tIns="45720" rIns="91440" bIns="45720">
            <a:spAutoFit/>
          </a:bodyPr>
          <a:lstStyle/>
          <a:p>
            <a:pPr algn="ctr"/>
            <a:r>
              <a:rPr lang="ru-RU" sz="8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цел</a:t>
            </a:r>
            <a:r>
              <a:rPr lang="ru-RU" sz="8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ь</a:t>
            </a:r>
            <a:endParaRPr lang="ru-RU" sz="8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70" name="AutoShape 6"/>
          <p:cNvSpPr>
            <a:spLocks noGrp="1" noChangeArrowheads="1"/>
          </p:cNvSpPr>
          <p:nvPr>
            <p:ph type="title"/>
          </p:nvPr>
        </p:nvSpPr>
        <p:spPr>
          <a:xfrm>
            <a:off x="714348" y="142852"/>
            <a:ext cx="3524248" cy="1143000"/>
          </a:xfrm>
        </p:spPr>
        <p:txBody>
          <a:bodyPr/>
          <a:lstStyle/>
          <a:p>
            <a:r>
              <a:rPr lang="ru-RU" dirty="0"/>
              <a:t>Опыт № 1</a:t>
            </a:r>
          </a:p>
        </p:txBody>
      </p:sp>
      <p:sp>
        <p:nvSpPr>
          <p:cNvPr id="292871" name="Rectangle 7"/>
          <p:cNvSpPr>
            <a:spLocks noGrp="1" noChangeArrowheads="1"/>
          </p:cNvSpPr>
          <p:nvPr>
            <p:ph type="body" sz="half" idx="1"/>
          </p:nvPr>
        </p:nvSpPr>
        <p:spPr>
          <a:xfrm>
            <a:off x="571472" y="1714488"/>
            <a:ext cx="2786082" cy="3500462"/>
          </a:xfrm>
        </p:spPr>
        <p:txBody>
          <a:bodyPr>
            <a:normAutofit/>
          </a:bodyPr>
          <a:lstStyle/>
          <a:p>
            <a:pPr>
              <a:buFont typeface="Wingdings" pitchFamily="2" charset="2"/>
              <a:buNone/>
            </a:pPr>
            <a:r>
              <a:rPr lang="ru-RU" sz="3600" dirty="0">
                <a:latin typeface="Times New Roman" pitchFamily="18" charset="0"/>
                <a:cs typeface="Times New Roman" pitchFamily="18" charset="0"/>
              </a:rPr>
              <a:t>Прозрачна</a:t>
            </a:r>
          </a:p>
          <a:p>
            <a:pPr>
              <a:buFont typeface="Wingdings" pitchFamily="2" charset="2"/>
              <a:buNone/>
            </a:pPr>
            <a:r>
              <a:rPr lang="ru-RU" sz="3600" dirty="0">
                <a:latin typeface="Times New Roman" pitchFamily="18" charset="0"/>
                <a:cs typeface="Times New Roman" pitchFamily="18" charset="0"/>
              </a:rPr>
              <a:t> </a:t>
            </a:r>
            <a:r>
              <a:rPr lang="ru-RU" sz="3600" dirty="0" smtClean="0">
                <a:latin typeface="Times New Roman" pitchFamily="18" charset="0"/>
                <a:cs typeface="Times New Roman" pitchFamily="18" charset="0"/>
              </a:rPr>
              <a:t>      ли </a:t>
            </a:r>
            <a:endParaRPr lang="ru-RU" sz="3600" dirty="0">
              <a:latin typeface="Times New Roman" pitchFamily="18" charset="0"/>
              <a:cs typeface="Times New Roman" pitchFamily="18" charset="0"/>
            </a:endParaRPr>
          </a:p>
          <a:p>
            <a:pPr>
              <a:buFont typeface="Wingdings" pitchFamily="2" charset="2"/>
              <a:buNone/>
            </a:pPr>
            <a:r>
              <a:rPr lang="ru-RU" sz="3600" dirty="0">
                <a:latin typeface="Times New Roman" pitchFamily="18" charset="0"/>
                <a:cs typeface="Times New Roman" pitchFamily="18" charset="0"/>
              </a:rPr>
              <a:t>бумага?</a:t>
            </a:r>
          </a:p>
        </p:txBody>
      </p:sp>
      <p:sp>
        <p:nvSpPr>
          <p:cNvPr id="292874" name="Text Box 10"/>
          <p:cNvSpPr txBox="1">
            <a:spLocks noChangeArrowheads="1"/>
          </p:cNvSpPr>
          <p:nvPr/>
        </p:nvSpPr>
        <p:spPr bwMode="auto">
          <a:xfrm>
            <a:off x="285720" y="5286388"/>
            <a:ext cx="6929486" cy="1061829"/>
          </a:xfrm>
          <a:prstGeom prst="rect">
            <a:avLst/>
          </a:prstGeom>
          <a:noFill/>
          <a:ln w="9525">
            <a:noFill/>
            <a:miter lim="800000"/>
            <a:headEnd/>
            <a:tailEnd/>
          </a:ln>
          <a:effectLst/>
        </p:spPr>
        <p:txBody>
          <a:bodyPr wrap="square">
            <a:spAutoFit/>
          </a:bodyPr>
          <a:lstStyle/>
          <a:p>
            <a:pPr eaLnBrk="0" hangingPunct="0">
              <a:spcBef>
                <a:spcPct val="50000"/>
              </a:spcBef>
            </a:pPr>
            <a:r>
              <a:rPr lang="ru-RU" dirty="0"/>
              <a:t>В результате наших опытов мы увидели, что бумага </a:t>
            </a:r>
            <a:r>
              <a:rPr lang="ru-RU" dirty="0" smtClean="0"/>
              <a:t>непрозрачна Чем </a:t>
            </a:r>
            <a:r>
              <a:rPr lang="ru-RU" dirty="0"/>
              <a:t>толще бумага, тем меньше света она пропускает</a:t>
            </a:r>
            <a:r>
              <a:rPr lang="ru-RU" dirty="0" smtClean="0"/>
              <a:t>.</a:t>
            </a:r>
          </a:p>
          <a:p>
            <a:pPr eaLnBrk="0" hangingPunct="0">
              <a:spcBef>
                <a:spcPct val="50000"/>
              </a:spcBef>
            </a:pPr>
            <a:r>
              <a:rPr lang="ru-RU" b="1" dirty="0" smtClean="0"/>
              <a:t>Свойство бумаги</a:t>
            </a:r>
            <a:r>
              <a:rPr lang="ru-RU" dirty="0" smtClean="0"/>
              <a:t>: непрозрачность</a:t>
            </a:r>
            <a:endParaRPr lang="ru-RU" dirty="0"/>
          </a:p>
        </p:txBody>
      </p:sp>
      <p:pic>
        <p:nvPicPr>
          <p:cNvPr id="11" name="Рисунок 10" descr="I:\DCIM\102BBKDC\BKDC6013.JPG"/>
          <p:cNvPicPr/>
          <p:nvPr/>
        </p:nvPicPr>
        <p:blipFill>
          <a:blip r:embed="rId3" cstate="print"/>
          <a:srcRect/>
          <a:stretch>
            <a:fillRect/>
          </a:stretch>
        </p:blipFill>
        <p:spPr bwMode="auto">
          <a:xfrm>
            <a:off x="3929058" y="1285860"/>
            <a:ext cx="4714908" cy="3857652"/>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2000"/>
                                  </p:stCondLst>
                                  <p:childTnLst>
                                    <p:set>
                                      <p:cBhvr>
                                        <p:cTn id="6" dur="1" fill="hold">
                                          <p:stCondLst>
                                            <p:cond delay="0"/>
                                          </p:stCondLst>
                                        </p:cTn>
                                        <p:tgtEl>
                                          <p:spTgt spid="292871">
                                            <p:txEl>
                                              <p:pRg st="0" end="0"/>
                                            </p:txEl>
                                          </p:spTgt>
                                        </p:tgtEl>
                                        <p:attrNameLst>
                                          <p:attrName>style.visibility</p:attrName>
                                        </p:attrNameLst>
                                      </p:cBhvr>
                                      <p:to>
                                        <p:strVal val="visible"/>
                                      </p:to>
                                    </p:set>
                                    <p:anim calcmode="lin" valueType="num">
                                      <p:cBhvr additive="base">
                                        <p:cTn id="7" dur="1000" fill="hold"/>
                                        <p:tgtEl>
                                          <p:spTgt spid="292871">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92871">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7" presetClass="entr" presetSubtype="4" fill="hold" grpId="0" nodeType="afterEffect">
                                  <p:stCondLst>
                                    <p:cond delay="0"/>
                                  </p:stCondLst>
                                  <p:childTnLst>
                                    <p:set>
                                      <p:cBhvr>
                                        <p:cTn id="11" dur="1" fill="hold">
                                          <p:stCondLst>
                                            <p:cond delay="0"/>
                                          </p:stCondLst>
                                        </p:cTn>
                                        <p:tgtEl>
                                          <p:spTgt spid="292871">
                                            <p:txEl>
                                              <p:pRg st="1" end="1"/>
                                            </p:txEl>
                                          </p:spTgt>
                                        </p:tgtEl>
                                        <p:attrNameLst>
                                          <p:attrName>style.visibility</p:attrName>
                                        </p:attrNameLst>
                                      </p:cBhvr>
                                      <p:to>
                                        <p:strVal val="visible"/>
                                      </p:to>
                                    </p:set>
                                    <p:anim calcmode="lin" valueType="num">
                                      <p:cBhvr additive="base">
                                        <p:cTn id="12" dur="1000" fill="hold"/>
                                        <p:tgtEl>
                                          <p:spTgt spid="292871">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292871">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4000"/>
                            </p:stCondLst>
                            <p:childTnLst>
                              <p:par>
                                <p:cTn id="15" presetID="7" presetClass="entr" presetSubtype="4" fill="hold" grpId="0" nodeType="afterEffect">
                                  <p:stCondLst>
                                    <p:cond delay="0"/>
                                  </p:stCondLst>
                                  <p:childTnLst>
                                    <p:set>
                                      <p:cBhvr>
                                        <p:cTn id="16" dur="1" fill="hold">
                                          <p:stCondLst>
                                            <p:cond delay="0"/>
                                          </p:stCondLst>
                                        </p:cTn>
                                        <p:tgtEl>
                                          <p:spTgt spid="292871">
                                            <p:txEl>
                                              <p:pRg st="2" end="2"/>
                                            </p:txEl>
                                          </p:spTgt>
                                        </p:tgtEl>
                                        <p:attrNameLst>
                                          <p:attrName>style.visibility</p:attrName>
                                        </p:attrNameLst>
                                      </p:cBhvr>
                                      <p:to>
                                        <p:strVal val="visible"/>
                                      </p:to>
                                    </p:set>
                                    <p:anim calcmode="lin" valueType="num">
                                      <p:cBhvr additive="base">
                                        <p:cTn id="17" dur="1000" fill="hold"/>
                                        <p:tgtEl>
                                          <p:spTgt spid="292871">
                                            <p:txEl>
                                              <p:pRg st="2" end="2"/>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292871">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5000"/>
                            </p:stCondLst>
                            <p:childTnLst>
                              <p:par>
                                <p:cTn id="20" presetID="7" presetClass="entr" presetSubtype="4" fill="hold" grpId="0" nodeType="afterEffect">
                                  <p:stCondLst>
                                    <p:cond delay="0"/>
                                  </p:stCondLst>
                                  <p:childTnLst>
                                    <p:set>
                                      <p:cBhvr>
                                        <p:cTn id="21" dur="1" fill="hold">
                                          <p:stCondLst>
                                            <p:cond delay="0"/>
                                          </p:stCondLst>
                                        </p:cTn>
                                        <p:tgtEl>
                                          <p:spTgt spid="292874"/>
                                        </p:tgtEl>
                                        <p:attrNameLst>
                                          <p:attrName>style.visibility</p:attrName>
                                        </p:attrNameLst>
                                      </p:cBhvr>
                                      <p:to>
                                        <p:strVal val="visible"/>
                                      </p:to>
                                    </p:set>
                                    <p:anim calcmode="lin" valueType="num">
                                      <p:cBhvr additive="base">
                                        <p:cTn id="22" dur="5000" fill="hold"/>
                                        <p:tgtEl>
                                          <p:spTgt spid="292874"/>
                                        </p:tgtEl>
                                        <p:attrNameLst>
                                          <p:attrName>ppt_x</p:attrName>
                                        </p:attrNameLst>
                                      </p:cBhvr>
                                      <p:tavLst>
                                        <p:tav tm="0">
                                          <p:val>
                                            <p:strVal val="#ppt_x"/>
                                          </p:val>
                                        </p:tav>
                                        <p:tav tm="100000">
                                          <p:val>
                                            <p:strVal val="#ppt_x"/>
                                          </p:val>
                                        </p:tav>
                                      </p:tavLst>
                                    </p:anim>
                                    <p:anim calcmode="lin" valueType="num">
                                      <p:cBhvr additive="base">
                                        <p:cTn id="23" dur="5000" fill="hold"/>
                                        <p:tgtEl>
                                          <p:spTgt spid="2928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2871" grpId="0" build="p"/>
      <p:bldP spid="29287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75" name="AutoShape 11"/>
          <p:cNvSpPr>
            <a:spLocks noGrp="1" noChangeArrowheads="1"/>
          </p:cNvSpPr>
          <p:nvPr>
            <p:ph type="title"/>
          </p:nvPr>
        </p:nvSpPr>
        <p:spPr>
          <a:xfrm>
            <a:off x="642910" y="214290"/>
            <a:ext cx="3167058" cy="1143000"/>
          </a:xfrm>
        </p:spPr>
        <p:txBody>
          <a:bodyPr/>
          <a:lstStyle/>
          <a:p>
            <a:r>
              <a:rPr lang="ru-RU" dirty="0"/>
              <a:t>Опыт № 2</a:t>
            </a:r>
          </a:p>
        </p:txBody>
      </p:sp>
      <p:sp>
        <p:nvSpPr>
          <p:cNvPr id="344076" name="Rectangle 12"/>
          <p:cNvSpPr>
            <a:spLocks noGrp="1" noChangeArrowheads="1"/>
          </p:cNvSpPr>
          <p:nvPr>
            <p:ph type="body" sz="half" idx="1"/>
          </p:nvPr>
        </p:nvSpPr>
        <p:spPr>
          <a:xfrm>
            <a:off x="3428992" y="1285860"/>
            <a:ext cx="2357454" cy="3429024"/>
          </a:xfrm>
        </p:spPr>
        <p:txBody>
          <a:bodyPr>
            <a:normAutofit/>
          </a:bodyPr>
          <a:lstStyle/>
          <a:p>
            <a:pPr>
              <a:buFont typeface="Wingdings" pitchFamily="2" charset="2"/>
              <a:buNone/>
            </a:pPr>
            <a:r>
              <a:rPr lang="ru-RU" sz="4000" dirty="0" smtClean="0"/>
              <a:t>Разрывание бумаги</a:t>
            </a:r>
            <a:endParaRPr lang="ru-RU" sz="4000" dirty="0"/>
          </a:p>
        </p:txBody>
      </p:sp>
      <p:sp>
        <p:nvSpPr>
          <p:cNvPr id="344082" name="Text Box 18"/>
          <p:cNvSpPr txBox="1">
            <a:spLocks noChangeArrowheads="1"/>
          </p:cNvSpPr>
          <p:nvPr/>
        </p:nvSpPr>
        <p:spPr bwMode="auto">
          <a:xfrm>
            <a:off x="500034" y="5500702"/>
            <a:ext cx="8001000" cy="1200329"/>
          </a:xfrm>
          <a:prstGeom prst="rect">
            <a:avLst/>
          </a:prstGeom>
          <a:noFill/>
          <a:ln w="9525">
            <a:noFill/>
            <a:miter lim="800000"/>
            <a:headEnd/>
            <a:tailEnd/>
          </a:ln>
          <a:effectLst/>
        </p:spPr>
        <p:txBody>
          <a:bodyPr>
            <a:spAutoFit/>
          </a:bodyPr>
          <a:lstStyle/>
          <a:p>
            <a:pPr eaLnBrk="0" hangingPunct="0">
              <a:spcBef>
                <a:spcPct val="50000"/>
              </a:spcBef>
            </a:pPr>
            <a:r>
              <a:rPr lang="ru-RU" dirty="0" smtClean="0"/>
              <a:t> Тонкая </a:t>
            </a:r>
            <a:r>
              <a:rPr lang="ru-RU" dirty="0"/>
              <a:t>бумага легко </a:t>
            </a:r>
            <a:r>
              <a:rPr lang="ru-RU" dirty="0" smtClean="0"/>
              <a:t> рвётся  </a:t>
            </a:r>
            <a:r>
              <a:rPr lang="ru-RU" dirty="0"/>
              <a:t>во всех направлениях. </a:t>
            </a:r>
          </a:p>
          <a:p>
            <a:pPr eaLnBrk="0" hangingPunct="0">
              <a:spcBef>
                <a:spcPct val="50000"/>
              </a:spcBef>
            </a:pPr>
            <a:r>
              <a:rPr lang="ru-RU" dirty="0"/>
              <a:t>Толстая бумага рвется с небольшим усилием</a:t>
            </a:r>
            <a:r>
              <a:rPr lang="ru-RU" dirty="0" smtClean="0"/>
              <a:t>. </a:t>
            </a:r>
          </a:p>
          <a:p>
            <a:pPr eaLnBrk="0" hangingPunct="0">
              <a:spcBef>
                <a:spcPct val="50000"/>
              </a:spcBef>
            </a:pPr>
            <a:r>
              <a:rPr lang="ru-RU" b="1" dirty="0" smtClean="0"/>
              <a:t>Вывод</a:t>
            </a:r>
            <a:r>
              <a:rPr lang="en-US" b="1" dirty="0" smtClean="0"/>
              <a:t>:</a:t>
            </a:r>
            <a:r>
              <a:rPr lang="en-US" dirty="0" smtClean="0"/>
              <a:t> </a:t>
            </a:r>
            <a:r>
              <a:rPr lang="ru-RU" dirty="0" smtClean="0"/>
              <a:t>бумага непрочная </a:t>
            </a:r>
            <a:endParaRPr lang="ru-RU" dirty="0"/>
          </a:p>
        </p:txBody>
      </p:sp>
      <p:pic>
        <p:nvPicPr>
          <p:cNvPr id="1026" name="Picture 2" descr="C:\Documents and Settings\Admin\Рабочий стол\Новая папка\BKDC5190.JPG"/>
          <p:cNvPicPr>
            <a:picLocks noChangeAspect="1" noChangeArrowheads="1"/>
          </p:cNvPicPr>
          <p:nvPr/>
        </p:nvPicPr>
        <p:blipFill>
          <a:blip r:embed="rId3" cstate="print"/>
          <a:srcRect/>
          <a:stretch>
            <a:fillRect/>
          </a:stretch>
        </p:blipFill>
        <p:spPr bwMode="auto">
          <a:xfrm>
            <a:off x="47863428" y="-42434196"/>
            <a:ext cx="34747200" cy="26060401"/>
          </a:xfrm>
          <a:prstGeom prst="rect">
            <a:avLst/>
          </a:prstGeom>
          <a:noFill/>
        </p:spPr>
      </p:pic>
      <p:pic>
        <p:nvPicPr>
          <p:cNvPr id="1027" name="Picture 3" descr="C:\Documents and Settings\Admin\Рабочий стол\Новая папка\BKDC5190.JPG"/>
          <p:cNvPicPr>
            <a:picLocks noChangeAspect="1" noChangeArrowheads="1"/>
          </p:cNvPicPr>
          <p:nvPr/>
        </p:nvPicPr>
        <p:blipFill>
          <a:blip r:embed="rId4" cstate="print"/>
          <a:srcRect/>
          <a:stretch>
            <a:fillRect/>
          </a:stretch>
        </p:blipFill>
        <p:spPr bwMode="auto">
          <a:xfrm>
            <a:off x="1" y="-42577071"/>
            <a:ext cx="3714743" cy="5625271"/>
          </a:xfrm>
          <a:prstGeom prst="rect">
            <a:avLst/>
          </a:prstGeom>
          <a:noFill/>
        </p:spPr>
      </p:pic>
      <p:pic>
        <p:nvPicPr>
          <p:cNvPr id="13" name="Рисунок 12" descr="BKDC5190.JPG"/>
          <p:cNvPicPr>
            <a:picLocks noChangeAspect="1"/>
          </p:cNvPicPr>
          <p:nvPr/>
        </p:nvPicPr>
        <p:blipFill>
          <a:blip r:embed="rId5" cstate="print"/>
          <a:stretch>
            <a:fillRect/>
          </a:stretch>
        </p:blipFill>
        <p:spPr>
          <a:xfrm>
            <a:off x="5857884" y="2071678"/>
            <a:ext cx="3088950" cy="3286148"/>
          </a:xfrm>
          <a:prstGeom prst="rect">
            <a:avLst/>
          </a:prstGeom>
        </p:spPr>
      </p:pic>
      <p:sp>
        <p:nvSpPr>
          <p:cNvPr id="8" name="Прямоугольник 7"/>
          <p:cNvSpPr/>
          <p:nvPr/>
        </p:nvSpPr>
        <p:spPr>
          <a:xfrm>
            <a:off x="571472" y="4929198"/>
            <a:ext cx="4572000" cy="369332"/>
          </a:xfrm>
          <a:prstGeom prst="rect">
            <a:avLst/>
          </a:prstGeom>
        </p:spPr>
        <p:txBody>
          <a:bodyPr>
            <a:spAutoFit/>
          </a:bodyPr>
          <a:lstStyle/>
          <a:p>
            <a:r>
              <a:rPr lang="ru-RU" dirty="0" smtClean="0"/>
              <a:t>Мы рвали бумагу вдоль и поперёк </a:t>
            </a:r>
            <a:endParaRPr lang="ru-RU" u="sng" dirty="0"/>
          </a:p>
        </p:txBody>
      </p:sp>
      <p:pic>
        <p:nvPicPr>
          <p:cNvPr id="9" name="Рисунок 8" descr="C:\Documents and Settings\Admin\Рабочий стол\Новая папка\BKDC3946.JPG"/>
          <p:cNvPicPr/>
          <p:nvPr/>
        </p:nvPicPr>
        <p:blipFill>
          <a:blip r:embed="rId6" cstate="print"/>
          <a:srcRect/>
          <a:stretch>
            <a:fillRect/>
          </a:stretch>
        </p:blipFill>
        <p:spPr bwMode="auto">
          <a:xfrm>
            <a:off x="214282" y="1285860"/>
            <a:ext cx="3214710" cy="3357586"/>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2000"/>
                                  </p:stCondLst>
                                  <p:childTnLst>
                                    <p:set>
                                      <p:cBhvr>
                                        <p:cTn id="6" dur="1" fill="hold">
                                          <p:stCondLst>
                                            <p:cond delay="0"/>
                                          </p:stCondLst>
                                        </p:cTn>
                                        <p:tgtEl>
                                          <p:spTgt spid="344076">
                                            <p:txEl>
                                              <p:pRg st="0" end="0"/>
                                            </p:txEl>
                                          </p:spTgt>
                                        </p:tgtEl>
                                        <p:attrNameLst>
                                          <p:attrName>style.visibility</p:attrName>
                                        </p:attrNameLst>
                                      </p:cBhvr>
                                      <p:to>
                                        <p:strVal val="visible"/>
                                      </p:to>
                                    </p:set>
                                    <p:animEffect transition="in" filter="fade">
                                      <p:cBhvr>
                                        <p:cTn id="7" dur="1000"/>
                                        <p:tgtEl>
                                          <p:spTgt spid="344076">
                                            <p:txEl>
                                              <p:pRg st="0" end="0"/>
                                            </p:txEl>
                                          </p:spTgt>
                                        </p:tgtEl>
                                      </p:cBhvr>
                                    </p:animEffect>
                                    <p:anim calcmode="lin" valueType="num">
                                      <p:cBhvr>
                                        <p:cTn id="8" dur="1000" fill="hold"/>
                                        <p:tgtEl>
                                          <p:spTgt spid="344076">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44076">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44076">
                                            <p:txEl>
                                              <p:pRg st="0" end="0"/>
                                            </p:txEl>
                                          </p:spTgt>
                                        </p:tgtEl>
                                        <p:attrNameLst>
                                          <p:attrName>ppt_y</p:attrName>
                                        </p:attrNameLst>
                                      </p:cBhvr>
                                      <p:tavLst>
                                        <p:tav tm="0">
                                          <p:val>
                                            <p:strVal val="#ppt_y-.03"/>
                                          </p:val>
                                        </p:tav>
                                        <p:tav tm="100000">
                                          <p:val>
                                            <p:strVal val="#ppt_y"/>
                                          </p:val>
                                        </p:tav>
                                      </p:tavLst>
                                    </p:anim>
                                  </p:childTnLst>
                                </p:cTn>
                              </p:par>
                            </p:childTnLst>
                          </p:cTn>
                        </p:par>
                        <p:par>
                          <p:cTn id="11" fill="hold">
                            <p:stCondLst>
                              <p:cond delay="3000"/>
                            </p:stCondLst>
                            <p:childTnLst>
                              <p:par>
                                <p:cTn id="12" presetID="7" presetClass="entr" presetSubtype="4" fill="hold" grpId="0" nodeType="afterEffect">
                                  <p:stCondLst>
                                    <p:cond delay="0"/>
                                  </p:stCondLst>
                                  <p:childTnLst>
                                    <p:set>
                                      <p:cBhvr>
                                        <p:cTn id="13" dur="1" fill="hold">
                                          <p:stCondLst>
                                            <p:cond delay="0"/>
                                          </p:stCondLst>
                                        </p:cTn>
                                        <p:tgtEl>
                                          <p:spTgt spid="344082"/>
                                        </p:tgtEl>
                                        <p:attrNameLst>
                                          <p:attrName>style.visibility</p:attrName>
                                        </p:attrNameLst>
                                      </p:cBhvr>
                                      <p:to>
                                        <p:strVal val="visible"/>
                                      </p:to>
                                    </p:set>
                                    <p:anim calcmode="lin" valueType="num">
                                      <p:cBhvr additive="base">
                                        <p:cTn id="14" dur="5000" fill="hold"/>
                                        <p:tgtEl>
                                          <p:spTgt spid="344082"/>
                                        </p:tgtEl>
                                        <p:attrNameLst>
                                          <p:attrName>ppt_x</p:attrName>
                                        </p:attrNameLst>
                                      </p:cBhvr>
                                      <p:tavLst>
                                        <p:tav tm="0">
                                          <p:val>
                                            <p:strVal val="#ppt_x"/>
                                          </p:val>
                                        </p:tav>
                                        <p:tav tm="100000">
                                          <p:val>
                                            <p:strVal val="#ppt_x"/>
                                          </p:val>
                                        </p:tav>
                                      </p:tavLst>
                                    </p:anim>
                                    <p:anim calcmode="lin" valueType="num">
                                      <p:cBhvr additive="base">
                                        <p:cTn id="15" dur="5000" fill="hold"/>
                                        <p:tgtEl>
                                          <p:spTgt spid="3440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408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214290"/>
            <a:ext cx="8501122" cy="523220"/>
          </a:xfrm>
          <a:prstGeom prst="rect">
            <a:avLst/>
          </a:prstGeom>
          <a:noFill/>
        </p:spPr>
        <p:txBody>
          <a:bodyPr wrap="square" rtlCol="0">
            <a:spAutoFit/>
          </a:bodyPr>
          <a:lstStyle/>
          <a:p>
            <a:r>
              <a:rPr lang="ru-RU"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ОПЫТ 3       Бумага- материал, который легко мнётся</a:t>
            </a:r>
            <a:endParaRPr lang="ru-RU"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TextBox 4"/>
          <p:cNvSpPr txBox="1"/>
          <p:nvPr/>
        </p:nvSpPr>
        <p:spPr>
          <a:xfrm>
            <a:off x="428596" y="4857760"/>
            <a:ext cx="8072494" cy="1477328"/>
          </a:xfrm>
          <a:prstGeom prst="rect">
            <a:avLst/>
          </a:prstGeom>
          <a:noFill/>
        </p:spPr>
        <p:txBody>
          <a:bodyPr wrap="square" rtlCol="0">
            <a:spAutoFit/>
          </a:bodyPr>
          <a:lstStyle/>
          <a:p>
            <a:r>
              <a:rPr lang="ru-RU" dirty="0" smtClean="0"/>
              <a:t>Взяли лист бумаги, сложили его пополам так, чтобы получилось 2 прямоугольника. Разрезали по линии сгиба. Одну из половинок листа комкали, превращая в шарик. Затем распрямили скомканную бумагу, стараясь придать ей первоначальный вид. Но этого сделать не удалось.</a:t>
            </a:r>
          </a:p>
          <a:p>
            <a:r>
              <a:rPr lang="ru-RU" b="1" u="sng" dirty="0" smtClean="0"/>
              <a:t>Вывод</a:t>
            </a:r>
            <a:r>
              <a:rPr lang="ru-RU" b="1" dirty="0" smtClean="0"/>
              <a:t>:</a:t>
            </a:r>
            <a:r>
              <a:rPr lang="ru-RU" dirty="0" smtClean="0"/>
              <a:t> бумага не принимает свой прежний вид, после того как её скомкали</a:t>
            </a:r>
            <a:endParaRPr lang="ru-RU" dirty="0"/>
          </a:p>
        </p:txBody>
      </p:sp>
      <p:pic>
        <p:nvPicPr>
          <p:cNvPr id="6" name="Рисунок 5" descr="BKDC5195.JPG"/>
          <p:cNvPicPr>
            <a:picLocks noChangeAspect="1"/>
          </p:cNvPicPr>
          <p:nvPr/>
        </p:nvPicPr>
        <p:blipFill>
          <a:blip r:embed="rId2" cstate="print"/>
          <a:stretch>
            <a:fillRect/>
          </a:stretch>
        </p:blipFill>
        <p:spPr>
          <a:xfrm>
            <a:off x="214282" y="928670"/>
            <a:ext cx="4071966" cy="3786214"/>
          </a:xfrm>
          <a:prstGeom prst="rect">
            <a:avLst/>
          </a:prstGeom>
        </p:spPr>
      </p:pic>
      <p:pic>
        <p:nvPicPr>
          <p:cNvPr id="7" name="Рисунок 6" descr="BKDC5745.JPG"/>
          <p:cNvPicPr>
            <a:picLocks noChangeAspect="1"/>
          </p:cNvPicPr>
          <p:nvPr/>
        </p:nvPicPr>
        <p:blipFill>
          <a:blip r:embed="rId3" cstate="print"/>
          <a:stretch>
            <a:fillRect/>
          </a:stretch>
        </p:blipFill>
        <p:spPr>
          <a:xfrm>
            <a:off x="4643438" y="1071546"/>
            <a:ext cx="4286280" cy="3500462"/>
          </a:xfrm>
          <a:prstGeom prst="rect">
            <a:avLst/>
          </a:prstGeom>
        </p:spPr>
      </p:pic>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4" name="AutoShape 6"/>
          <p:cNvSpPr>
            <a:spLocks noGrp="1" noChangeArrowheads="1"/>
          </p:cNvSpPr>
          <p:nvPr>
            <p:ph type="title"/>
          </p:nvPr>
        </p:nvSpPr>
        <p:spPr>
          <a:xfrm>
            <a:off x="857224" y="142852"/>
            <a:ext cx="2666992" cy="1143000"/>
          </a:xfrm>
        </p:spPr>
        <p:txBody>
          <a:bodyPr/>
          <a:lstStyle/>
          <a:p>
            <a:r>
              <a:rPr lang="ru-RU" dirty="0"/>
              <a:t>Опыт № </a:t>
            </a:r>
            <a:r>
              <a:rPr lang="ru-RU" dirty="0" smtClean="0"/>
              <a:t>4</a:t>
            </a:r>
            <a:endParaRPr lang="ru-RU" dirty="0"/>
          </a:p>
        </p:txBody>
      </p:sp>
      <p:sp>
        <p:nvSpPr>
          <p:cNvPr id="345095" name="Rectangle 7"/>
          <p:cNvSpPr>
            <a:spLocks noGrp="1" noChangeArrowheads="1"/>
          </p:cNvSpPr>
          <p:nvPr>
            <p:ph type="body" sz="half" idx="1"/>
          </p:nvPr>
        </p:nvSpPr>
        <p:spPr>
          <a:xfrm>
            <a:off x="642910" y="1714488"/>
            <a:ext cx="1947850" cy="2709874"/>
          </a:xfrm>
        </p:spPr>
        <p:txBody>
          <a:bodyPr>
            <a:normAutofit/>
          </a:bodyPr>
          <a:lstStyle/>
          <a:p>
            <a:pPr>
              <a:buFont typeface="Wingdings" pitchFamily="2" charset="2"/>
              <a:buNone/>
            </a:pPr>
            <a:r>
              <a:rPr lang="ru-RU" sz="2800" dirty="0"/>
              <a:t>Трудно</a:t>
            </a:r>
          </a:p>
          <a:p>
            <a:pPr>
              <a:buFont typeface="Wingdings" pitchFamily="2" charset="2"/>
              <a:buNone/>
            </a:pPr>
            <a:r>
              <a:rPr lang="ru-RU" sz="2800" dirty="0"/>
              <a:t> ли</a:t>
            </a:r>
          </a:p>
          <a:p>
            <a:pPr>
              <a:buFont typeface="Wingdings" pitchFamily="2" charset="2"/>
              <a:buNone/>
            </a:pPr>
            <a:r>
              <a:rPr lang="ru-RU" sz="2800" dirty="0"/>
              <a:t> разрезать </a:t>
            </a:r>
          </a:p>
          <a:p>
            <a:pPr>
              <a:buFont typeface="Wingdings" pitchFamily="2" charset="2"/>
              <a:buNone/>
            </a:pPr>
            <a:r>
              <a:rPr lang="ru-RU" sz="2800" dirty="0"/>
              <a:t>бумагу?</a:t>
            </a:r>
          </a:p>
        </p:txBody>
      </p:sp>
      <p:sp>
        <p:nvSpPr>
          <p:cNvPr id="345102" name="Text Box 14"/>
          <p:cNvSpPr txBox="1">
            <a:spLocks noChangeArrowheads="1"/>
          </p:cNvSpPr>
          <p:nvPr/>
        </p:nvSpPr>
        <p:spPr bwMode="auto">
          <a:xfrm>
            <a:off x="785786" y="4929198"/>
            <a:ext cx="7772400" cy="1200329"/>
          </a:xfrm>
          <a:prstGeom prst="rect">
            <a:avLst/>
          </a:prstGeom>
          <a:noFill/>
          <a:ln w="9525">
            <a:noFill/>
            <a:miter lim="800000"/>
            <a:headEnd/>
            <a:tailEnd/>
          </a:ln>
          <a:effectLst/>
        </p:spPr>
        <p:txBody>
          <a:bodyPr>
            <a:spAutoFit/>
          </a:bodyPr>
          <a:lstStyle/>
          <a:p>
            <a:pPr eaLnBrk="0" hangingPunct="0">
              <a:spcBef>
                <a:spcPct val="50000"/>
              </a:spcBef>
            </a:pPr>
            <a:r>
              <a:rPr lang="ru-RU" dirty="0"/>
              <a:t>Любая бумага легко режется ножницами. </a:t>
            </a:r>
          </a:p>
          <a:p>
            <a:pPr eaLnBrk="0" hangingPunct="0">
              <a:spcBef>
                <a:spcPct val="50000"/>
              </a:spcBef>
            </a:pPr>
            <a:r>
              <a:rPr lang="ru-RU" dirty="0"/>
              <a:t>Мы без усилий смогли разрезать лист и вырезать кружок</a:t>
            </a:r>
            <a:r>
              <a:rPr lang="ru-RU" dirty="0" smtClean="0"/>
              <a:t>.</a:t>
            </a:r>
          </a:p>
          <a:p>
            <a:pPr eaLnBrk="0" hangingPunct="0">
              <a:spcBef>
                <a:spcPct val="50000"/>
              </a:spcBef>
            </a:pPr>
            <a:r>
              <a:rPr lang="ru-RU" b="1" dirty="0" smtClean="0"/>
              <a:t>Вывод</a:t>
            </a:r>
            <a:r>
              <a:rPr lang="en-US" dirty="0" smtClean="0"/>
              <a:t>:  </a:t>
            </a:r>
            <a:r>
              <a:rPr lang="ru-RU" dirty="0" smtClean="0"/>
              <a:t>бумага тонкий материал.</a:t>
            </a:r>
            <a:endParaRPr lang="ru-RU" dirty="0"/>
          </a:p>
        </p:txBody>
      </p:sp>
      <p:pic>
        <p:nvPicPr>
          <p:cNvPr id="6" name="Рисунок 5" descr="C:\Users\Сергей\Desktop\BKDC5850.JPG"/>
          <p:cNvPicPr/>
          <p:nvPr/>
        </p:nvPicPr>
        <p:blipFill>
          <a:blip r:embed="rId3" cstate="print"/>
          <a:srcRect/>
          <a:stretch>
            <a:fillRect/>
          </a:stretch>
        </p:blipFill>
        <p:spPr bwMode="auto">
          <a:xfrm>
            <a:off x="3714744" y="571480"/>
            <a:ext cx="5143536" cy="4143404"/>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2000"/>
                                  </p:stCondLst>
                                  <p:childTnLst>
                                    <p:set>
                                      <p:cBhvr>
                                        <p:cTn id="6" dur="1" fill="hold">
                                          <p:stCondLst>
                                            <p:cond delay="0"/>
                                          </p:stCondLst>
                                        </p:cTn>
                                        <p:tgtEl>
                                          <p:spTgt spid="345095">
                                            <p:txEl>
                                              <p:pRg st="0" end="0"/>
                                            </p:txEl>
                                          </p:spTgt>
                                        </p:tgtEl>
                                        <p:attrNameLst>
                                          <p:attrName>style.visibility</p:attrName>
                                        </p:attrNameLst>
                                      </p:cBhvr>
                                      <p:to>
                                        <p:strVal val="visible"/>
                                      </p:to>
                                    </p:set>
                                    <p:animEffect transition="in" filter="fade">
                                      <p:cBhvr>
                                        <p:cTn id="7" dur="1000"/>
                                        <p:tgtEl>
                                          <p:spTgt spid="345095">
                                            <p:txEl>
                                              <p:pRg st="0" end="0"/>
                                            </p:txEl>
                                          </p:spTgt>
                                        </p:tgtEl>
                                      </p:cBhvr>
                                    </p:animEffect>
                                    <p:anim calcmode="lin" valueType="num">
                                      <p:cBhvr>
                                        <p:cTn id="8" dur="1000" fill="hold"/>
                                        <p:tgtEl>
                                          <p:spTgt spid="34509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4509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45095">
                                            <p:txEl>
                                              <p:pRg st="0" end="0"/>
                                            </p:txEl>
                                          </p:spTgt>
                                        </p:tgtEl>
                                        <p:attrNameLst>
                                          <p:attrName>ppt_y</p:attrName>
                                        </p:attrNameLst>
                                      </p:cBhvr>
                                      <p:tavLst>
                                        <p:tav tm="0">
                                          <p:val>
                                            <p:strVal val="#ppt_y-.03"/>
                                          </p:val>
                                        </p:tav>
                                        <p:tav tm="100000">
                                          <p:val>
                                            <p:strVal val="#ppt_y"/>
                                          </p:val>
                                        </p:tav>
                                      </p:tavLst>
                                    </p:anim>
                                  </p:childTnLst>
                                </p:cTn>
                              </p:par>
                            </p:childTnLst>
                          </p:cTn>
                        </p:par>
                        <p:par>
                          <p:cTn id="11" fill="hold">
                            <p:stCondLst>
                              <p:cond delay="3000"/>
                            </p:stCondLst>
                            <p:childTnLst>
                              <p:par>
                                <p:cTn id="12" presetID="37" presetClass="entr" presetSubtype="0" fill="hold" nodeType="afterEffect">
                                  <p:stCondLst>
                                    <p:cond delay="0"/>
                                  </p:stCondLst>
                                  <p:childTnLst>
                                    <p:set>
                                      <p:cBhvr>
                                        <p:cTn id="13" dur="1" fill="hold">
                                          <p:stCondLst>
                                            <p:cond delay="0"/>
                                          </p:stCondLst>
                                        </p:cTn>
                                        <p:tgtEl>
                                          <p:spTgt spid="345095">
                                            <p:txEl>
                                              <p:pRg st="1" end="1"/>
                                            </p:txEl>
                                          </p:spTgt>
                                        </p:tgtEl>
                                        <p:attrNameLst>
                                          <p:attrName>style.visibility</p:attrName>
                                        </p:attrNameLst>
                                      </p:cBhvr>
                                      <p:to>
                                        <p:strVal val="visible"/>
                                      </p:to>
                                    </p:set>
                                    <p:animEffect transition="in" filter="fade">
                                      <p:cBhvr>
                                        <p:cTn id="14" dur="1000"/>
                                        <p:tgtEl>
                                          <p:spTgt spid="345095">
                                            <p:txEl>
                                              <p:pRg st="1" end="1"/>
                                            </p:txEl>
                                          </p:spTgt>
                                        </p:tgtEl>
                                      </p:cBhvr>
                                    </p:animEffect>
                                    <p:anim calcmode="lin" valueType="num">
                                      <p:cBhvr>
                                        <p:cTn id="15" dur="1000" fill="hold"/>
                                        <p:tgtEl>
                                          <p:spTgt spid="345095">
                                            <p:txEl>
                                              <p:pRg st="1" end="1"/>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345095">
                                            <p:txEl>
                                              <p:pRg st="1" end="1"/>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45095">
                                            <p:txEl>
                                              <p:pRg st="1" end="1"/>
                                            </p:txEl>
                                          </p:spTgt>
                                        </p:tgtEl>
                                        <p:attrNameLst>
                                          <p:attrName>ppt_y</p:attrName>
                                        </p:attrNameLst>
                                      </p:cBhvr>
                                      <p:tavLst>
                                        <p:tav tm="0">
                                          <p:val>
                                            <p:strVal val="#ppt_y-.03"/>
                                          </p:val>
                                        </p:tav>
                                        <p:tav tm="100000">
                                          <p:val>
                                            <p:strVal val="#ppt_y"/>
                                          </p:val>
                                        </p:tav>
                                      </p:tavLst>
                                    </p:anim>
                                  </p:childTnLst>
                                </p:cTn>
                              </p:par>
                            </p:childTnLst>
                          </p:cTn>
                        </p:par>
                        <p:par>
                          <p:cTn id="18" fill="hold">
                            <p:stCondLst>
                              <p:cond delay="4000"/>
                            </p:stCondLst>
                            <p:childTnLst>
                              <p:par>
                                <p:cTn id="19" presetID="37" presetClass="entr" presetSubtype="0" fill="hold" nodeType="afterEffect">
                                  <p:stCondLst>
                                    <p:cond delay="0"/>
                                  </p:stCondLst>
                                  <p:childTnLst>
                                    <p:set>
                                      <p:cBhvr>
                                        <p:cTn id="20" dur="1" fill="hold">
                                          <p:stCondLst>
                                            <p:cond delay="0"/>
                                          </p:stCondLst>
                                        </p:cTn>
                                        <p:tgtEl>
                                          <p:spTgt spid="345095">
                                            <p:txEl>
                                              <p:pRg st="2" end="2"/>
                                            </p:txEl>
                                          </p:spTgt>
                                        </p:tgtEl>
                                        <p:attrNameLst>
                                          <p:attrName>style.visibility</p:attrName>
                                        </p:attrNameLst>
                                      </p:cBhvr>
                                      <p:to>
                                        <p:strVal val="visible"/>
                                      </p:to>
                                    </p:set>
                                    <p:animEffect transition="in" filter="fade">
                                      <p:cBhvr>
                                        <p:cTn id="21" dur="1000"/>
                                        <p:tgtEl>
                                          <p:spTgt spid="345095">
                                            <p:txEl>
                                              <p:pRg st="2" end="2"/>
                                            </p:txEl>
                                          </p:spTgt>
                                        </p:tgtEl>
                                      </p:cBhvr>
                                    </p:animEffect>
                                    <p:anim calcmode="lin" valueType="num">
                                      <p:cBhvr>
                                        <p:cTn id="22" dur="1000" fill="hold"/>
                                        <p:tgtEl>
                                          <p:spTgt spid="345095">
                                            <p:txEl>
                                              <p:pRg st="2" end="2"/>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345095">
                                            <p:txEl>
                                              <p:pRg st="2" end="2"/>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345095">
                                            <p:txEl>
                                              <p:pRg st="2" end="2"/>
                                            </p:txEl>
                                          </p:spTgt>
                                        </p:tgtEl>
                                        <p:attrNameLst>
                                          <p:attrName>ppt_y</p:attrName>
                                        </p:attrNameLst>
                                      </p:cBhvr>
                                      <p:tavLst>
                                        <p:tav tm="0">
                                          <p:val>
                                            <p:strVal val="#ppt_y-.03"/>
                                          </p:val>
                                        </p:tav>
                                        <p:tav tm="100000">
                                          <p:val>
                                            <p:strVal val="#ppt_y"/>
                                          </p:val>
                                        </p:tav>
                                      </p:tavLst>
                                    </p:anim>
                                  </p:childTnLst>
                                </p:cTn>
                              </p:par>
                            </p:childTnLst>
                          </p:cTn>
                        </p:par>
                        <p:par>
                          <p:cTn id="25" fill="hold">
                            <p:stCondLst>
                              <p:cond delay="5000"/>
                            </p:stCondLst>
                            <p:childTnLst>
                              <p:par>
                                <p:cTn id="26" presetID="37" presetClass="entr" presetSubtype="0" fill="hold" nodeType="afterEffect">
                                  <p:stCondLst>
                                    <p:cond delay="0"/>
                                  </p:stCondLst>
                                  <p:childTnLst>
                                    <p:set>
                                      <p:cBhvr>
                                        <p:cTn id="27" dur="1" fill="hold">
                                          <p:stCondLst>
                                            <p:cond delay="0"/>
                                          </p:stCondLst>
                                        </p:cTn>
                                        <p:tgtEl>
                                          <p:spTgt spid="345095">
                                            <p:txEl>
                                              <p:pRg st="3" end="3"/>
                                            </p:txEl>
                                          </p:spTgt>
                                        </p:tgtEl>
                                        <p:attrNameLst>
                                          <p:attrName>style.visibility</p:attrName>
                                        </p:attrNameLst>
                                      </p:cBhvr>
                                      <p:to>
                                        <p:strVal val="visible"/>
                                      </p:to>
                                    </p:set>
                                    <p:animEffect transition="in" filter="fade">
                                      <p:cBhvr>
                                        <p:cTn id="28" dur="1000"/>
                                        <p:tgtEl>
                                          <p:spTgt spid="345095">
                                            <p:txEl>
                                              <p:pRg st="3" end="3"/>
                                            </p:txEl>
                                          </p:spTgt>
                                        </p:tgtEl>
                                      </p:cBhvr>
                                    </p:animEffect>
                                    <p:anim calcmode="lin" valueType="num">
                                      <p:cBhvr>
                                        <p:cTn id="29" dur="1000" fill="hold"/>
                                        <p:tgtEl>
                                          <p:spTgt spid="345095">
                                            <p:txEl>
                                              <p:pRg st="3" end="3"/>
                                            </p:txEl>
                                          </p:spTgt>
                                        </p:tgtEl>
                                        <p:attrNameLst>
                                          <p:attrName>ppt_x</p:attrName>
                                        </p:attrNameLst>
                                      </p:cBhvr>
                                      <p:tavLst>
                                        <p:tav tm="0">
                                          <p:val>
                                            <p:strVal val="#ppt_x"/>
                                          </p:val>
                                        </p:tav>
                                        <p:tav tm="100000">
                                          <p:val>
                                            <p:strVal val="#ppt_x"/>
                                          </p:val>
                                        </p:tav>
                                      </p:tavLst>
                                    </p:anim>
                                    <p:anim calcmode="lin" valueType="num">
                                      <p:cBhvr>
                                        <p:cTn id="30" dur="900" decel="100000" fill="hold"/>
                                        <p:tgtEl>
                                          <p:spTgt spid="345095">
                                            <p:txEl>
                                              <p:pRg st="3" end="3"/>
                                            </p:txEl>
                                          </p:spTgt>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345095">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7" presetClass="entr" presetSubtype="4" fill="hold" grpId="0" nodeType="clickEffect">
                                  <p:stCondLst>
                                    <p:cond delay="0"/>
                                  </p:stCondLst>
                                  <p:childTnLst>
                                    <p:set>
                                      <p:cBhvr>
                                        <p:cTn id="35" dur="1" fill="hold">
                                          <p:stCondLst>
                                            <p:cond delay="0"/>
                                          </p:stCondLst>
                                        </p:cTn>
                                        <p:tgtEl>
                                          <p:spTgt spid="345102"/>
                                        </p:tgtEl>
                                        <p:attrNameLst>
                                          <p:attrName>style.visibility</p:attrName>
                                        </p:attrNameLst>
                                      </p:cBhvr>
                                      <p:to>
                                        <p:strVal val="visible"/>
                                      </p:to>
                                    </p:set>
                                    <p:anim calcmode="lin" valueType="num">
                                      <p:cBhvr additive="base">
                                        <p:cTn id="36" dur="5000" fill="hold"/>
                                        <p:tgtEl>
                                          <p:spTgt spid="345102"/>
                                        </p:tgtEl>
                                        <p:attrNameLst>
                                          <p:attrName>ppt_x</p:attrName>
                                        </p:attrNameLst>
                                      </p:cBhvr>
                                      <p:tavLst>
                                        <p:tav tm="0">
                                          <p:val>
                                            <p:strVal val="#ppt_x"/>
                                          </p:val>
                                        </p:tav>
                                        <p:tav tm="100000">
                                          <p:val>
                                            <p:strVal val="#ppt_x"/>
                                          </p:val>
                                        </p:tav>
                                      </p:tavLst>
                                    </p:anim>
                                    <p:anim calcmode="lin" valueType="num">
                                      <p:cBhvr additive="base">
                                        <p:cTn id="37" dur="5000" fill="hold"/>
                                        <p:tgtEl>
                                          <p:spTgt spid="345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10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285852" y="357166"/>
            <a:ext cx="6621904" cy="1200329"/>
          </a:xfrm>
          <a:prstGeom prst="rect">
            <a:avLst/>
          </a:prstGeom>
          <a:noFill/>
        </p:spPr>
        <p:txBody>
          <a:bodyPr wrap="square" lIns="91440" tIns="45720" rIns="91440" bIns="45720">
            <a:spAutoFit/>
          </a:bodyPr>
          <a:lstStyle/>
          <a:p>
            <a:pPr algn="ctr"/>
            <a:r>
              <a:rPr lang="ru-RU"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ОПЫТ 5</a:t>
            </a:r>
          </a:p>
          <a:p>
            <a:pPr algn="ctr"/>
            <a:r>
              <a:rPr lang="ru-RU"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Бумага- волокнистый материал</a:t>
            </a:r>
            <a:endParaRPr lang="ru-RU"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4" name="Рисунок 3" descr="BKDC5194.JPG"/>
          <p:cNvPicPr>
            <a:picLocks noChangeAspect="1"/>
          </p:cNvPicPr>
          <p:nvPr/>
        </p:nvPicPr>
        <p:blipFill>
          <a:blip r:embed="rId2" cstate="print"/>
          <a:stretch>
            <a:fillRect/>
          </a:stretch>
        </p:blipFill>
        <p:spPr>
          <a:xfrm>
            <a:off x="3929058" y="1928802"/>
            <a:ext cx="5000628" cy="3750471"/>
          </a:xfrm>
          <a:prstGeom prst="rect">
            <a:avLst/>
          </a:prstGeom>
        </p:spPr>
      </p:pic>
      <p:sp>
        <p:nvSpPr>
          <p:cNvPr id="7" name="TextBox 6"/>
          <p:cNvSpPr txBox="1"/>
          <p:nvPr/>
        </p:nvSpPr>
        <p:spPr>
          <a:xfrm>
            <a:off x="500034" y="1643050"/>
            <a:ext cx="3286148" cy="4524315"/>
          </a:xfrm>
          <a:prstGeom prst="rect">
            <a:avLst/>
          </a:prstGeom>
          <a:noFill/>
        </p:spPr>
        <p:txBody>
          <a:bodyPr wrap="square" rtlCol="0">
            <a:spAutoFit/>
          </a:bodyPr>
          <a:lstStyle/>
          <a:p>
            <a:r>
              <a:rPr lang="ru-RU" dirty="0" smtClean="0"/>
              <a:t>Рассматривали внимательно кромку бумаги по линии разрыва и отметили,  что края получились мохнатые, ворсистые. Образовалась бахрома, так как волокна разрываются и ломаются. Эти волокна хорошо видны по линии разрыва</a:t>
            </a:r>
            <a:r>
              <a:rPr lang="en-US" dirty="0" smtClean="0"/>
              <a:t>;</a:t>
            </a:r>
            <a:r>
              <a:rPr lang="ru-RU" dirty="0" smtClean="0"/>
              <a:t> при рассматривании бумаги через лупу, можно установить, что волокна беспорядочно перепутаны и спрессованы, склеены.</a:t>
            </a:r>
          </a:p>
          <a:p>
            <a:r>
              <a:rPr lang="ru-RU" b="1" u="sng" dirty="0" smtClean="0"/>
              <a:t>Вывод</a:t>
            </a:r>
            <a:r>
              <a:rPr lang="ru-RU" b="1" dirty="0" smtClean="0"/>
              <a:t>:</a:t>
            </a:r>
            <a:r>
              <a:rPr lang="ru-RU" dirty="0" smtClean="0"/>
              <a:t> бумага состоит из волокон</a:t>
            </a:r>
            <a:endParaRPr lang="ru-RU" dirty="0"/>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357158" y="714356"/>
            <a:ext cx="8643998" cy="642942"/>
          </a:xfrm>
        </p:spPr>
        <p:txBody>
          <a:bodyPr>
            <a:normAutofit fontScale="90000"/>
          </a:bodyPr>
          <a:lstStyle/>
          <a:p>
            <a:pPr algn="ctr"/>
            <a:r>
              <a:rPr lang="ru-RU" sz="4000" b="1" cap="none"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rPr>
              <a:t>Влияние увлажнения на прочность бумаги</a:t>
            </a:r>
            <a:br>
              <a:rPr lang="ru-RU" sz="4000" b="1" cap="none"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rPr>
            </a:br>
            <a:r>
              <a:rPr lang="ru-RU"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ОПЫТ 6</a:t>
            </a:r>
            <a:br>
              <a:rPr lang="ru-RU"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endParaRPr lang="ru-RU" sz="4000" dirty="0" smtClean="0">
              <a:solidFill>
                <a:srgbClr val="0033CC"/>
              </a:solidFill>
              <a:latin typeface="Arial Black" pitchFamily="34" charset="0"/>
            </a:endParaRPr>
          </a:p>
        </p:txBody>
      </p:sp>
      <p:pic>
        <p:nvPicPr>
          <p:cNvPr id="6" name="Рисунок 5" descr="BKDC5202.JPG"/>
          <p:cNvPicPr>
            <a:picLocks noChangeAspect="1"/>
          </p:cNvPicPr>
          <p:nvPr/>
        </p:nvPicPr>
        <p:blipFill>
          <a:blip r:embed="rId2" cstate="print"/>
          <a:stretch>
            <a:fillRect/>
          </a:stretch>
        </p:blipFill>
        <p:spPr>
          <a:xfrm>
            <a:off x="4357686" y="1571612"/>
            <a:ext cx="4429124" cy="3482579"/>
          </a:xfrm>
          <a:prstGeom prst="rect">
            <a:avLst/>
          </a:prstGeom>
        </p:spPr>
      </p:pic>
      <p:pic>
        <p:nvPicPr>
          <p:cNvPr id="7" name="Рисунок 6" descr="BKDC5199.JPG"/>
          <p:cNvPicPr>
            <a:picLocks noChangeAspect="1"/>
          </p:cNvPicPr>
          <p:nvPr/>
        </p:nvPicPr>
        <p:blipFill>
          <a:blip r:embed="rId3" cstate="print"/>
          <a:stretch>
            <a:fillRect/>
          </a:stretch>
        </p:blipFill>
        <p:spPr>
          <a:xfrm>
            <a:off x="214282" y="1714488"/>
            <a:ext cx="3857620" cy="3321843"/>
          </a:xfrm>
          <a:prstGeom prst="rect">
            <a:avLst/>
          </a:prstGeom>
        </p:spPr>
      </p:pic>
      <p:sp>
        <p:nvSpPr>
          <p:cNvPr id="9" name="Прямоугольник 8"/>
          <p:cNvSpPr/>
          <p:nvPr/>
        </p:nvSpPr>
        <p:spPr>
          <a:xfrm>
            <a:off x="857224" y="4919008"/>
            <a:ext cx="8001056" cy="1938992"/>
          </a:xfrm>
          <a:prstGeom prst="rect">
            <a:avLst/>
          </a:prstGeom>
        </p:spPr>
        <p:txBody>
          <a:bodyPr wrap="square">
            <a:spAutoFit/>
          </a:bodyPr>
          <a:lstStyle/>
          <a:p>
            <a:pPr eaLnBrk="0" hangingPunct="0">
              <a:spcBef>
                <a:spcPct val="50000"/>
              </a:spcBef>
            </a:pPr>
            <a:r>
              <a:rPr lang="ru-RU" sz="2400" b="1" dirty="0" smtClean="0"/>
              <a:t>Любая бумага промокает. После намокания она теряет форму</a:t>
            </a:r>
            <a:r>
              <a:rPr lang="en-US" sz="2400" b="1" dirty="0" smtClean="0"/>
              <a:t> </a:t>
            </a:r>
            <a:r>
              <a:rPr lang="ru-RU" sz="2400" b="1" dirty="0" smtClean="0"/>
              <a:t>и легко рвётся.</a:t>
            </a:r>
            <a:endParaRPr lang="en-US" sz="2400" b="1" dirty="0" smtClean="0"/>
          </a:p>
          <a:p>
            <a:pPr eaLnBrk="0" hangingPunct="0">
              <a:spcBef>
                <a:spcPct val="50000"/>
              </a:spcBef>
            </a:pPr>
            <a:r>
              <a:rPr lang="ru-RU" sz="2400" b="1" dirty="0" smtClean="0"/>
              <a:t>Вывод</a:t>
            </a:r>
            <a:r>
              <a:rPr lang="en-US" sz="2400" b="1" dirty="0" smtClean="0"/>
              <a:t>: </a:t>
            </a:r>
            <a:r>
              <a:rPr lang="ru-RU" sz="2400" b="1" dirty="0" smtClean="0"/>
              <a:t> быстро намокает и впитывает влагу.</a:t>
            </a:r>
          </a:p>
          <a:p>
            <a:pPr eaLnBrk="0" hangingPunct="0">
              <a:spcBef>
                <a:spcPct val="50000"/>
              </a:spcBef>
            </a:pPr>
            <a:r>
              <a:rPr lang="ru-RU" sz="2400" b="1" dirty="0" smtClean="0"/>
              <a:t>Берегите книги от воды !!!</a:t>
            </a:r>
            <a:endParaRPr lang="ru-RU" sz="2400" b="1"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1"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box(in)">
                                      <p:cBhvr>
                                        <p:cTn id="7" dur="2000"/>
                                        <p:tgtEl>
                                          <p:spTgt spid="3891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ox(in)">
                                      <p:cBhvr>
                                        <p:cTn id="2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1"/>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Oval 2"/>
          <p:cNvSpPr>
            <a:spLocks noChangeArrowheads="1"/>
          </p:cNvSpPr>
          <p:nvPr/>
        </p:nvSpPr>
        <p:spPr bwMode="gray">
          <a:xfrm flipV="1">
            <a:off x="684213" y="2133600"/>
            <a:ext cx="1008062" cy="1009650"/>
          </a:xfrm>
          <a:prstGeom prst="ellipse">
            <a:avLst/>
          </a:prstGeom>
          <a:solidFill>
            <a:srgbClr val="FF99CC">
              <a:alpha val="38823"/>
            </a:srgbClr>
          </a:solidFill>
          <a:ln w="9525" algn="ctr">
            <a:noFill/>
            <a:round/>
            <a:headEnd/>
            <a:tailEnd/>
          </a:ln>
        </p:spPr>
        <p:txBody>
          <a:bodyPr wrap="none" anchor="ctr"/>
          <a:lstStyle/>
          <a:p>
            <a:endParaRPr lang="ru-RU"/>
          </a:p>
        </p:txBody>
      </p:sp>
      <p:sp>
        <p:nvSpPr>
          <p:cNvPr id="26626" name="Oval 6"/>
          <p:cNvSpPr>
            <a:spLocks noChangeArrowheads="1"/>
          </p:cNvSpPr>
          <p:nvPr/>
        </p:nvSpPr>
        <p:spPr bwMode="gray">
          <a:xfrm flipV="1">
            <a:off x="5580063" y="549275"/>
            <a:ext cx="1728787" cy="1727200"/>
          </a:xfrm>
          <a:prstGeom prst="ellipse">
            <a:avLst/>
          </a:prstGeom>
          <a:solidFill>
            <a:srgbClr val="FF99CC">
              <a:alpha val="38823"/>
            </a:srgbClr>
          </a:solidFill>
          <a:ln w="9525" algn="ctr">
            <a:noFill/>
            <a:round/>
            <a:headEnd/>
            <a:tailEnd/>
          </a:ln>
        </p:spPr>
        <p:txBody>
          <a:bodyPr wrap="none" anchor="ctr"/>
          <a:lstStyle/>
          <a:p>
            <a:endParaRPr lang="ru-RU"/>
          </a:p>
        </p:txBody>
      </p:sp>
      <p:sp>
        <p:nvSpPr>
          <p:cNvPr id="26629" name="AutoShape 12"/>
          <p:cNvSpPr>
            <a:spLocks noChangeArrowheads="1"/>
          </p:cNvSpPr>
          <p:nvPr/>
        </p:nvSpPr>
        <p:spPr bwMode="auto">
          <a:xfrm>
            <a:off x="6858016" y="2214554"/>
            <a:ext cx="1655763" cy="1008062"/>
          </a:xfrm>
          <a:prstGeom prst="cloudCallout">
            <a:avLst>
              <a:gd name="adj1" fmla="val -46546"/>
              <a:gd name="adj2" fmla="val 60986"/>
            </a:avLst>
          </a:prstGeom>
          <a:solidFill>
            <a:srgbClr val="99CC00"/>
          </a:solidFill>
          <a:ln w="9525">
            <a:noFill/>
            <a:round/>
            <a:headEnd/>
            <a:tailEnd/>
          </a:ln>
        </p:spPr>
        <p:txBody>
          <a:bodyPr/>
          <a:lstStyle/>
          <a:p>
            <a:pPr algn="ctr"/>
            <a:endParaRPr lang="ru-RU"/>
          </a:p>
        </p:txBody>
      </p:sp>
      <p:sp>
        <p:nvSpPr>
          <p:cNvPr id="108558" name="Rectangle 14"/>
          <p:cNvSpPr>
            <a:spLocks noGrp="1" noChangeArrowheads="1"/>
          </p:cNvSpPr>
          <p:nvPr>
            <p:ph type="title"/>
          </p:nvPr>
        </p:nvSpPr>
        <p:spPr>
          <a:xfrm>
            <a:off x="430213" y="214313"/>
            <a:ext cx="8499475" cy="927100"/>
          </a:xfrm>
        </p:spPr>
        <p:txBody>
          <a:bodyPr>
            <a:normAutofit fontScale="90000"/>
          </a:bodyPr>
          <a:lstStyle/>
          <a:p>
            <a:pPr eaLnBrk="1" hangingPunct="1">
              <a:defRPr/>
            </a:pPr>
            <a:r>
              <a:rPr lang="ru-RU" sz="3200" i="1" dirty="0">
                <a:effectLst>
                  <a:outerShdw blurRad="38100" dist="38100" dir="2700000" algn="tl">
                    <a:srgbClr val="C0C0C0"/>
                  </a:outerShdw>
                </a:effectLst>
                <a:latin typeface="Algerian" pitchFamily="82" charset="0"/>
              </a:rPr>
              <a:t>Мы </a:t>
            </a:r>
            <a:r>
              <a:rPr lang="ru-RU" sz="3200" i="1" dirty="0" smtClean="0">
                <a:effectLst>
                  <a:outerShdw blurRad="38100" dist="38100" dir="2700000" algn="tl">
                    <a:srgbClr val="C0C0C0"/>
                  </a:outerShdw>
                </a:effectLst>
                <a:latin typeface="Algerian" pitchFamily="82" charset="0"/>
              </a:rPr>
              <a:t>провели </a:t>
            </a:r>
            <a:r>
              <a:rPr lang="ru-RU" sz="3200" i="1" dirty="0">
                <a:effectLst>
                  <a:outerShdw blurRad="38100" dist="38100" dir="2700000" algn="tl">
                    <a:srgbClr val="C0C0C0"/>
                  </a:outerShdw>
                </a:effectLst>
                <a:latin typeface="Algerian" pitchFamily="82" charset="0"/>
              </a:rPr>
              <a:t>опыт, чтобы </a:t>
            </a:r>
            <a:r>
              <a:rPr lang="ru-RU" sz="3200" i="1" dirty="0" smtClean="0">
                <a:effectLst>
                  <a:outerShdw blurRad="38100" dist="38100" dir="2700000" algn="tl">
                    <a:srgbClr val="C0C0C0"/>
                  </a:outerShdw>
                </a:effectLst>
                <a:latin typeface="Algerian" pitchFamily="82" charset="0"/>
              </a:rPr>
              <a:t>узнать</a:t>
            </a:r>
            <a:br>
              <a:rPr lang="ru-RU" sz="3200" i="1" dirty="0" smtClean="0">
                <a:effectLst>
                  <a:outerShdw blurRad="38100" dist="38100" dir="2700000" algn="tl">
                    <a:srgbClr val="C0C0C0"/>
                  </a:outerShdw>
                </a:effectLst>
                <a:latin typeface="Algerian" pitchFamily="82" charset="0"/>
              </a:rPr>
            </a:br>
            <a:r>
              <a:rPr lang="ru-RU" sz="3200" i="1" dirty="0" smtClean="0">
                <a:effectLst>
                  <a:outerShdw blurRad="38100" dist="38100" dir="2700000" algn="tl">
                    <a:srgbClr val="C0C0C0"/>
                  </a:outerShdw>
                </a:effectLst>
                <a:latin typeface="Algerian" pitchFamily="82" charset="0"/>
              </a:rPr>
              <a:t>   какой груз может выдержать бумага…</a:t>
            </a:r>
            <a:endParaRPr lang="en-US" sz="3200" i="1" dirty="0">
              <a:effectLst>
                <a:outerShdw blurRad="38100" dist="38100" dir="2700000" algn="tl">
                  <a:srgbClr val="C0C0C0"/>
                </a:outerShdw>
              </a:effectLst>
              <a:latin typeface="Algerian" pitchFamily="82" charset="0"/>
            </a:endParaRPr>
          </a:p>
        </p:txBody>
      </p:sp>
      <p:sp>
        <p:nvSpPr>
          <p:cNvPr id="26631" name="Rectangle 15"/>
          <p:cNvSpPr>
            <a:spLocks noChangeArrowheads="1"/>
          </p:cNvSpPr>
          <p:nvPr/>
        </p:nvSpPr>
        <p:spPr bwMode="black">
          <a:xfrm>
            <a:off x="7019925" y="2420938"/>
            <a:ext cx="1439863" cy="927100"/>
          </a:xfrm>
          <a:prstGeom prst="rect">
            <a:avLst/>
          </a:prstGeom>
          <a:noFill/>
          <a:ln w="9525">
            <a:noFill/>
            <a:miter lim="800000"/>
            <a:headEnd/>
            <a:tailEnd/>
          </a:ln>
        </p:spPr>
        <p:txBody>
          <a:bodyPr anchor="ctr"/>
          <a:lstStyle/>
          <a:p>
            <a:r>
              <a:rPr lang="ru-RU" sz="2800" b="1" i="1" dirty="0">
                <a:solidFill>
                  <a:srgbClr val="FCFCFC"/>
                </a:solidFill>
                <a:latin typeface="Arial Unicode MS" pitchFamily="34" charset="-128"/>
              </a:rPr>
              <a:t>Плюх !</a:t>
            </a:r>
            <a:endParaRPr lang="en-US" sz="2800" b="1" i="1" dirty="0">
              <a:solidFill>
                <a:srgbClr val="FCFCFC"/>
              </a:solidFill>
              <a:latin typeface="Arial Unicode MS" pitchFamily="34" charset="-128"/>
            </a:endParaRPr>
          </a:p>
        </p:txBody>
      </p:sp>
      <p:sp>
        <p:nvSpPr>
          <p:cNvPr id="26632" name="Oval 3"/>
          <p:cNvSpPr>
            <a:spLocks noChangeArrowheads="1"/>
          </p:cNvSpPr>
          <p:nvPr/>
        </p:nvSpPr>
        <p:spPr bwMode="gray">
          <a:xfrm rot="2516223" flipV="1">
            <a:off x="3254375" y="2200275"/>
            <a:ext cx="3044825" cy="1925638"/>
          </a:xfrm>
          <a:prstGeom prst="ellipse">
            <a:avLst/>
          </a:prstGeom>
          <a:solidFill>
            <a:schemeClr val="hlink">
              <a:alpha val="50195"/>
            </a:schemeClr>
          </a:solidFill>
          <a:ln w="9525" algn="ctr">
            <a:noFill/>
            <a:round/>
            <a:headEnd/>
            <a:tailEnd/>
          </a:ln>
        </p:spPr>
        <p:txBody>
          <a:bodyPr wrap="none" anchor="ctr"/>
          <a:lstStyle/>
          <a:p>
            <a:endParaRPr lang="ru-RU"/>
          </a:p>
        </p:txBody>
      </p:sp>
      <p:pic>
        <p:nvPicPr>
          <p:cNvPr id="13" name="Рисунок 12" descr="C:\Documents and Settings\Admin\Рабочий стол\Новая папка\BKDC3939.JPG"/>
          <p:cNvPicPr/>
          <p:nvPr/>
        </p:nvPicPr>
        <p:blipFill>
          <a:blip r:embed="rId3" cstate="print"/>
          <a:srcRect/>
          <a:stretch>
            <a:fillRect/>
          </a:stretch>
        </p:blipFill>
        <p:spPr bwMode="auto">
          <a:xfrm>
            <a:off x="285720" y="1571612"/>
            <a:ext cx="4256129" cy="4643470"/>
          </a:xfrm>
          <a:prstGeom prst="rect">
            <a:avLst/>
          </a:prstGeom>
          <a:noFill/>
          <a:ln w="9525">
            <a:noFill/>
            <a:miter lim="800000"/>
            <a:headEnd/>
            <a:tailEnd/>
          </a:ln>
        </p:spPr>
      </p:pic>
      <p:pic>
        <p:nvPicPr>
          <p:cNvPr id="14" name="Рисунок 13" descr="C:\Documents and Settings\Admin\Рабочий стол\Новая папка\BKDC3941.JPG"/>
          <p:cNvPicPr/>
          <p:nvPr/>
        </p:nvPicPr>
        <p:blipFill>
          <a:blip r:embed="rId4" cstate="print"/>
          <a:srcRect/>
          <a:stretch>
            <a:fillRect/>
          </a:stretch>
        </p:blipFill>
        <p:spPr bwMode="auto">
          <a:xfrm>
            <a:off x="4602151" y="3429000"/>
            <a:ext cx="4541849" cy="2869905"/>
          </a:xfrm>
          <a:prstGeom prst="rect">
            <a:avLst/>
          </a:prstGeom>
          <a:noFill/>
          <a:ln w="9525">
            <a:noFill/>
            <a:miter lim="800000"/>
            <a:headEnd/>
            <a:tailEnd/>
          </a:ln>
        </p:spPr>
      </p:pic>
    </p:spTree>
  </p:cSld>
  <p:clrMapOvr>
    <a:masterClrMapping/>
  </p:clrMapOvr>
  <p:transition spd="med"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Oval 2"/>
          <p:cNvSpPr>
            <a:spLocks noChangeArrowheads="1"/>
          </p:cNvSpPr>
          <p:nvPr/>
        </p:nvSpPr>
        <p:spPr bwMode="gray">
          <a:xfrm flipV="1">
            <a:off x="684213" y="2133600"/>
            <a:ext cx="1008062" cy="1009650"/>
          </a:xfrm>
          <a:prstGeom prst="ellipse">
            <a:avLst/>
          </a:prstGeom>
          <a:solidFill>
            <a:srgbClr val="FF99CC">
              <a:alpha val="38823"/>
            </a:srgbClr>
          </a:solidFill>
          <a:ln w="9525" algn="ctr">
            <a:noFill/>
            <a:round/>
            <a:headEnd/>
            <a:tailEnd/>
          </a:ln>
        </p:spPr>
        <p:txBody>
          <a:bodyPr wrap="none" anchor="ctr"/>
          <a:lstStyle/>
          <a:p>
            <a:endParaRPr lang="ru-RU"/>
          </a:p>
        </p:txBody>
      </p:sp>
      <p:sp>
        <p:nvSpPr>
          <p:cNvPr id="29698" name="Oval 3"/>
          <p:cNvSpPr>
            <a:spLocks noChangeArrowheads="1"/>
          </p:cNvSpPr>
          <p:nvPr/>
        </p:nvSpPr>
        <p:spPr bwMode="gray">
          <a:xfrm rot="2516223" flipV="1">
            <a:off x="754063" y="4486275"/>
            <a:ext cx="3044825" cy="1925638"/>
          </a:xfrm>
          <a:prstGeom prst="ellipse">
            <a:avLst/>
          </a:prstGeom>
          <a:solidFill>
            <a:schemeClr val="hlink">
              <a:alpha val="50195"/>
            </a:schemeClr>
          </a:solidFill>
          <a:ln w="9525" algn="ctr">
            <a:noFill/>
            <a:round/>
            <a:headEnd/>
            <a:tailEnd/>
          </a:ln>
        </p:spPr>
        <p:txBody>
          <a:bodyPr wrap="none" anchor="ctr"/>
          <a:lstStyle/>
          <a:p>
            <a:endParaRPr lang="ru-RU"/>
          </a:p>
        </p:txBody>
      </p:sp>
      <p:sp>
        <p:nvSpPr>
          <p:cNvPr id="29699" name="AutoShape 5"/>
          <p:cNvSpPr>
            <a:spLocks noChangeArrowheads="1"/>
          </p:cNvSpPr>
          <p:nvPr/>
        </p:nvSpPr>
        <p:spPr bwMode="auto">
          <a:xfrm>
            <a:off x="1273175" y="1303338"/>
            <a:ext cx="6553200" cy="866775"/>
          </a:xfrm>
          <a:prstGeom prst="roundRect">
            <a:avLst>
              <a:gd name="adj" fmla="val 16667"/>
            </a:avLst>
          </a:prstGeom>
          <a:noFill/>
          <a:ln w="19050" cap="rnd">
            <a:noFill/>
            <a:prstDash val="sysDot"/>
            <a:round/>
            <a:headEnd/>
            <a:tailEnd/>
          </a:ln>
        </p:spPr>
        <p:txBody>
          <a:bodyPr wrap="none" anchor="ctr"/>
          <a:lstStyle/>
          <a:p>
            <a:pPr algn="ctr"/>
            <a:endParaRPr lang="ru-RU">
              <a:solidFill>
                <a:srgbClr val="000000"/>
              </a:solidFill>
            </a:endParaRPr>
          </a:p>
        </p:txBody>
      </p:sp>
      <p:sp>
        <p:nvSpPr>
          <p:cNvPr id="29700" name="Oval 6"/>
          <p:cNvSpPr>
            <a:spLocks noChangeArrowheads="1"/>
          </p:cNvSpPr>
          <p:nvPr/>
        </p:nvSpPr>
        <p:spPr bwMode="gray">
          <a:xfrm flipV="1">
            <a:off x="6429375" y="1214438"/>
            <a:ext cx="1728788" cy="1727200"/>
          </a:xfrm>
          <a:prstGeom prst="ellipse">
            <a:avLst/>
          </a:prstGeom>
          <a:solidFill>
            <a:srgbClr val="FF99CC">
              <a:alpha val="38823"/>
            </a:srgbClr>
          </a:solidFill>
          <a:ln w="9525" algn="ctr">
            <a:noFill/>
            <a:round/>
            <a:headEnd/>
            <a:tailEnd/>
          </a:ln>
        </p:spPr>
        <p:txBody>
          <a:bodyPr wrap="none" anchor="ctr"/>
          <a:lstStyle/>
          <a:p>
            <a:endParaRPr lang="ru-RU"/>
          </a:p>
        </p:txBody>
      </p:sp>
      <p:sp>
        <p:nvSpPr>
          <p:cNvPr id="110600" name="Rectangle 8"/>
          <p:cNvSpPr>
            <a:spLocks noGrp="1" noChangeArrowheads="1"/>
          </p:cNvSpPr>
          <p:nvPr>
            <p:ph type="title"/>
          </p:nvPr>
        </p:nvSpPr>
        <p:spPr>
          <a:xfrm>
            <a:off x="285720" y="142852"/>
            <a:ext cx="8713788" cy="927100"/>
          </a:xfrm>
        </p:spPr>
        <p:txBody>
          <a:bodyPr>
            <a:normAutofit fontScale="90000"/>
          </a:bodyPr>
          <a:lstStyle/>
          <a:p>
            <a:pPr eaLnBrk="1" hangingPunct="1">
              <a:defRPr/>
            </a:pPr>
            <a:r>
              <a:rPr lang="ru-RU" sz="3200" i="1" dirty="0" smtClean="0">
                <a:effectLst>
                  <a:outerShdw blurRad="38100" dist="38100" dir="2700000" algn="tl">
                    <a:srgbClr val="C0C0C0"/>
                  </a:outerShdw>
                </a:effectLst>
                <a:latin typeface="Algerian" pitchFamily="82" charset="0"/>
              </a:rPr>
              <a:t>…меняя форму можно повлиять </a:t>
            </a:r>
            <a:r>
              <a:rPr lang="ru-RU" sz="3200" i="1" dirty="0">
                <a:effectLst>
                  <a:outerShdw blurRad="38100" dist="38100" dir="2700000" algn="tl">
                    <a:srgbClr val="C0C0C0"/>
                  </a:outerShdw>
                </a:effectLst>
                <a:latin typeface="Algerian" pitchFamily="82" charset="0"/>
              </a:rPr>
              <a:t>на </a:t>
            </a:r>
            <a:r>
              <a:rPr lang="ru-RU" sz="3200" i="1" dirty="0" smtClean="0">
                <a:effectLst>
                  <a:outerShdw blurRad="38100" dist="38100" dir="2700000" algn="tl">
                    <a:srgbClr val="C0C0C0"/>
                  </a:outerShdw>
                </a:effectLst>
                <a:latin typeface="Algerian" pitchFamily="82" charset="0"/>
              </a:rPr>
              <a:t>свойства бумаги.</a:t>
            </a:r>
            <a:endParaRPr lang="en-US" sz="3200" i="1" dirty="0">
              <a:effectLst>
                <a:outerShdw blurRad="38100" dist="38100" dir="2700000" algn="tl">
                  <a:srgbClr val="C0C0C0"/>
                </a:outerShdw>
              </a:effectLst>
              <a:latin typeface="Algerian" pitchFamily="82" charset="0"/>
            </a:endParaRPr>
          </a:p>
        </p:txBody>
      </p:sp>
      <p:sp>
        <p:nvSpPr>
          <p:cNvPr id="29704" name="Oval 11"/>
          <p:cNvSpPr>
            <a:spLocks noChangeArrowheads="1"/>
          </p:cNvSpPr>
          <p:nvPr/>
        </p:nvSpPr>
        <p:spPr bwMode="gray">
          <a:xfrm flipV="1">
            <a:off x="3635375" y="2781300"/>
            <a:ext cx="1728788" cy="1727200"/>
          </a:xfrm>
          <a:prstGeom prst="ellipse">
            <a:avLst/>
          </a:prstGeom>
          <a:solidFill>
            <a:schemeClr val="accent1">
              <a:alpha val="38823"/>
            </a:schemeClr>
          </a:solidFill>
          <a:ln w="9525" algn="ctr">
            <a:noFill/>
            <a:round/>
            <a:headEnd/>
            <a:tailEnd/>
          </a:ln>
        </p:spPr>
        <p:txBody>
          <a:bodyPr wrap="none" anchor="ctr"/>
          <a:lstStyle/>
          <a:p>
            <a:endParaRPr lang="ru-RU"/>
          </a:p>
        </p:txBody>
      </p:sp>
      <p:sp>
        <p:nvSpPr>
          <p:cNvPr id="29705" name="Oval 12"/>
          <p:cNvSpPr>
            <a:spLocks noChangeArrowheads="1"/>
          </p:cNvSpPr>
          <p:nvPr/>
        </p:nvSpPr>
        <p:spPr bwMode="gray">
          <a:xfrm rot="8971013" flipV="1">
            <a:off x="4660900" y="1135063"/>
            <a:ext cx="1368425" cy="1008062"/>
          </a:xfrm>
          <a:prstGeom prst="ellipse">
            <a:avLst/>
          </a:prstGeom>
          <a:solidFill>
            <a:srgbClr val="99CC00">
              <a:alpha val="50195"/>
            </a:srgbClr>
          </a:solidFill>
          <a:ln w="9525" algn="ctr">
            <a:noFill/>
            <a:round/>
            <a:headEnd/>
            <a:tailEnd/>
          </a:ln>
        </p:spPr>
        <p:txBody>
          <a:bodyPr wrap="none" anchor="ctr"/>
          <a:lstStyle/>
          <a:p>
            <a:endParaRPr lang="ru-RU"/>
          </a:p>
        </p:txBody>
      </p:sp>
      <p:sp>
        <p:nvSpPr>
          <p:cNvPr id="29706" name="Oval 13"/>
          <p:cNvSpPr>
            <a:spLocks noChangeArrowheads="1"/>
          </p:cNvSpPr>
          <p:nvPr/>
        </p:nvSpPr>
        <p:spPr bwMode="gray">
          <a:xfrm rot="19499866" flipV="1">
            <a:off x="3924300" y="3068638"/>
            <a:ext cx="376238" cy="201612"/>
          </a:xfrm>
          <a:prstGeom prst="ellipse">
            <a:avLst/>
          </a:prstGeom>
          <a:solidFill>
            <a:srgbClr val="FFFFFF">
              <a:alpha val="12157"/>
            </a:srgbClr>
          </a:solidFill>
          <a:ln w="9525" algn="ctr">
            <a:noFill/>
            <a:round/>
            <a:headEnd/>
            <a:tailEnd/>
          </a:ln>
        </p:spPr>
        <p:txBody>
          <a:bodyPr wrap="none" anchor="ctr"/>
          <a:lstStyle/>
          <a:p>
            <a:endParaRPr lang="ru-RU"/>
          </a:p>
        </p:txBody>
      </p:sp>
      <p:sp>
        <p:nvSpPr>
          <p:cNvPr id="29707" name="Oval 14"/>
          <p:cNvSpPr>
            <a:spLocks noChangeArrowheads="1"/>
          </p:cNvSpPr>
          <p:nvPr/>
        </p:nvSpPr>
        <p:spPr bwMode="gray">
          <a:xfrm rot="19499866" flipV="1">
            <a:off x="3995738" y="3089275"/>
            <a:ext cx="211137" cy="109538"/>
          </a:xfrm>
          <a:prstGeom prst="ellipse">
            <a:avLst/>
          </a:prstGeom>
          <a:solidFill>
            <a:srgbClr val="FFFFFF">
              <a:alpha val="45882"/>
            </a:srgbClr>
          </a:solidFill>
          <a:ln w="9525" algn="ctr">
            <a:noFill/>
            <a:round/>
            <a:headEnd/>
            <a:tailEnd/>
          </a:ln>
        </p:spPr>
        <p:txBody>
          <a:bodyPr wrap="none" anchor="ctr"/>
          <a:lstStyle/>
          <a:p>
            <a:endParaRPr lang="ru-RU"/>
          </a:p>
        </p:txBody>
      </p:sp>
      <p:pic>
        <p:nvPicPr>
          <p:cNvPr id="13" name="Рисунок 12" descr="C:\Users\Сергей\Desktop\BKDC5852.JPG"/>
          <p:cNvPicPr/>
          <p:nvPr/>
        </p:nvPicPr>
        <p:blipFill>
          <a:blip r:embed="rId2" cstate="print"/>
          <a:srcRect/>
          <a:stretch>
            <a:fillRect/>
          </a:stretch>
        </p:blipFill>
        <p:spPr bwMode="auto">
          <a:xfrm>
            <a:off x="1857356" y="1285860"/>
            <a:ext cx="6500858" cy="4572032"/>
          </a:xfrm>
          <a:prstGeom prst="rect">
            <a:avLst/>
          </a:prstGeom>
          <a:noFill/>
          <a:ln w="9525">
            <a:noFill/>
            <a:miter lim="800000"/>
            <a:headEnd/>
            <a:tailEnd/>
          </a:ln>
          <a:scene3d>
            <a:camera prst="perspectiveRelaxedModerately"/>
            <a:lightRig rig="threePt" dir="t"/>
          </a:scene3d>
        </p:spPr>
      </p:pic>
    </p:spTree>
  </p:cSld>
  <p:clrMapOvr>
    <a:masterClrMapping/>
  </p:clrMapOvr>
  <p:transition spd="med"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Oval 2"/>
          <p:cNvSpPr>
            <a:spLocks noChangeArrowheads="1"/>
          </p:cNvSpPr>
          <p:nvPr/>
        </p:nvSpPr>
        <p:spPr bwMode="gray">
          <a:xfrm flipV="1">
            <a:off x="7308850" y="2205038"/>
            <a:ext cx="1008063" cy="1009650"/>
          </a:xfrm>
          <a:prstGeom prst="ellipse">
            <a:avLst/>
          </a:prstGeom>
          <a:solidFill>
            <a:srgbClr val="FF99CC">
              <a:alpha val="38823"/>
            </a:srgbClr>
          </a:solidFill>
          <a:ln w="9525" algn="ctr">
            <a:noFill/>
            <a:round/>
            <a:headEnd/>
            <a:tailEnd/>
          </a:ln>
        </p:spPr>
        <p:txBody>
          <a:bodyPr wrap="none" anchor="ctr"/>
          <a:lstStyle/>
          <a:p>
            <a:endParaRPr lang="ru-RU"/>
          </a:p>
        </p:txBody>
      </p:sp>
      <p:sp>
        <p:nvSpPr>
          <p:cNvPr id="31746" name="Oval 3"/>
          <p:cNvSpPr>
            <a:spLocks noChangeArrowheads="1"/>
          </p:cNvSpPr>
          <p:nvPr/>
        </p:nvSpPr>
        <p:spPr bwMode="gray">
          <a:xfrm rot="2516223" flipV="1">
            <a:off x="1763713" y="4005263"/>
            <a:ext cx="3044825" cy="1925637"/>
          </a:xfrm>
          <a:prstGeom prst="ellipse">
            <a:avLst/>
          </a:prstGeom>
          <a:solidFill>
            <a:schemeClr val="hlink">
              <a:alpha val="50195"/>
            </a:schemeClr>
          </a:solidFill>
          <a:ln w="9525" algn="ctr">
            <a:noFill/>
            <a:round/>
            <a:headEnd/>
            <a:tailEnd/>
          </a:ln>
        </p:spPr>
        <p:txBody>
          <a:bodyPr wrap="none" anchor="ctr"/>
          <a:lstStyle/>
          <a:p>
            <a:endParaRPr lang="ru-RU"/>
          </a:p>
        </p:txBody>
      </p:sp>
      <p:sp>
        <p:nvSpPr>
          <p:cNvPr id="112644" name="Rectangle 4"/>
          <p:cNvSpPr>
            <a:spLocks noGrp="1" noChangeArrowheads="1"/>
          </p:cNvSpPr>
          <p:nvPr>
            <p:ph type="title"/>
          </p:nvPr>
        </p:nvSpPr>
        <p:spPr>
          <a:xfrm>
            <a:off x="430213" y="214290"/>
            <a:ext cx="8713787" cy="927100"/>
          </a:xfrm>
        </p:spPr>
        <p:txBody>
          <a:bodyPr>
            <a:normAutofit fontScale="90000"/>
          </a:bodyPr>
          <a:lstStyle/>
          <a:p>
            <a:pPr eaLnBrk="1" hangingPunct="1">
              <a:defRPr/>
            </a:pPr>
            <a:r>
              <a:rPr lang="ru-RU" sz="3200" i="1" dirty="0">
                <a:effectLst>
                  <a:outerShdw blurRad="38100" dist="38100" dir="2700000" algn="tl">
                    <a:srgbClr val="C0C0C0"/>
                  </a:outerShdw>
                </a:effectLst>
                <a:latin typeface="Algerian" pitchFamily="82" charset="0"/>
              </a:rPr>
              <a:t>Мы проверяли </a:t>
            </a:r>
            <a:r>
              <a:rPr lang="ru-RU" sz="3200" i="1" dirty="0" smtClean="0">
                <a:effectLst>
                  <a:outerShdw blurRad="38100" dist="38100" dir="2700000" algn="tl">
                    <a:srgbClr val="C0C0C0"/>
                  </a:outerShdw>
                </a:effectLst>
                <a:latin typeface="Algerian" pitchFamily="82" charset="0"/>
              </a:rPr>
              <a:t>разные свойства бумаги: Мочили… Растягивали… Мяли… Рвали.</a:t>
            </a:r>
            <a:endParaRPr lang="en-US" sz="3200" i="1" dirty="0">
              <a:effectLst>
                <a:outerShdw blurRad="38100" dist="38100" dir="2700000" algn="tl">
                  <a:srgbClr val="C0C0C0"/>
                </a:outerShdw>
              </a:effectLst>
              <a:latin typeface="Algerian" pitchFamily="82" charset="0"/>
            </a:endParaRPr>
          </a:p>
        </p:txBody>
      </p:sp>
      <p:sp>
        <p:nvSpPr>
          <p:cNvPr id="31748" name="AutoShape 5"/>
          <p:cNvSpPr>
            <a:spLocks noChangeArrowheads="1"/>
          </p:cNvSpPr>
          <p:nvPr/>
        </p:nvSpPr>
        <p:spPr bwMode="auto">
          <a:xfrm>
            <a:off x="1273175" y="1303338"/>
            <a:ext cx="6553200" cy="866775"/>
          </a:xfrm>
          <a:prstGeom prst="roundRect">
            <a:avLst>
              <a:gd name="adj" fmla="val 16667"/>
            </a:avLst>
          </a:prstGeom>
          <a:noFill/>
          <a:ln w="19050" cap="rnd">
            <a:noFill/>
            <a:prstDash val="sysDot"/>
            <a:round/>
            <a:headEnd/>
            <a:tailEnd/>
          </a:ln>
        </p:spPr>
        <p:txBody>
          <a:bodyPr wrap="none" anchor="ctr"/>
          <a:lstStyle/>
          <a:p>
            <a:pPr algn="ctr"/>
            <a:endParaRPr lang="ru-RU">
              <a:solidFill>
                <a:srgbClr val="000000"/>
              </a:solidFill>
            </a:endParaRPr>
          </a:p>
        </p:txBody>
      </p:sp>
      <p:sp>
        <p:nvSpPr>
          <p:cNvPr id="31749" name="Oval 6"/>
          <p:cNvSpPr>
            <a:spLocks noChangeArrowheads="1"/>
          </p:cNvSpPr>
          <p:nvPr/>
        </p:nvSpPr>
        <p:spPr bwMode="gray">
          <a:xfrm flipV="1">
            <a:off x="7415213" y="5130800"/>
            <a:ext cx="1728787" cy="1727200"/>
          </a:xfrm>
          <a:prstGeom prst="ellipse">
            <a:avLst/>
          </a:prstGeom>
          <a:solidFill>
            <a:schemeClr val="accent1">
              <a:alpha val="38823"/>
            </a:schemeClr>
          </a:solidFill>
          <a:ln w="9525" algn="ctr">
            <a:noFill/>
            <a:round/>
            <a:headEnd/>
            <a:tailEnd/>
          </a:ln>
        </p:spPr>
        <p:txBody>
          <a:bodyPr wrap="none" anchor="ctr"/>
          <a:lstStyle/>
          <a:p>
            <a:endParaRPr lang="ru-RU"/>
          </a:p>
        </p:txBody>
      </p:sp>
      <p:pic>
        <p:nvPicPr>
          <p:cNvPr id="31752" name="Picture 10" descr="миска 1"/>
          <p:cNvPicPr>
            <a:picLocks noChangeAspect="1" noChangeArrowheads="1"/>
          </p:cNvPicPr>
          <p:nvPr/>
        </p:nvPicPr>
        <p:blipFill>
          <a:blip r:embed="rId2" cstate="print"/>
          <a:srcRect/>
          <a:stretch>
            <a:fillRect/>
          </a:stretch>
        </p:blipFill>
        <p:spPr bwMode="auto">
          <a:xfrm>
            <a:off x="500034" y="3071810"/>
            <a:ext cx="3643338" cy="2928958"/>
          </a:xfrm>
          <a:prstGeom prst="rect">
            <a:avLst/>
          </a:prstGeom>
          <a:noFill/>
          <a:ln w="9525">
            <a:noFill/>
            <a:miter lim="800000"/>
            <a:headEnd/>
            <a:tailEnd/>
          </a:ln>
        </p:spPr>
      </p:pic>
      <p:pic>
        <p:nvPicPr>
          <p:cNvPr id="31753" name="Picture 11" descr="миска 2"/>
          <p:cNvPicPr>
            <a:picLocks noChangeAspect="1" noChangeArrowheads="1"/>
          </p:cNvPicPr>
          <p:nvPr/>
        </p:nvPicPr>
        <p:blipFill>
          <a:blip r:embed="rId3" cstate="print"/>
          <a:srcRect/>
          <a:stretch>
            <a:fillRect/>
          </a:stretch>
        </p:blipFill>
        <p:spPr bwMode="auto">
          <a:xfrm>
            <a:off x="4643438" y="1571612"/>
            <a:ext cx="4071966" cy="3214710"/>
          </a:xfrm>
          <a:prstGeom prst="rect">
            <a:avLst/>
          </a:prstGeom>
          <a:noFill/>
          <a:ln w="9525">
            <a:noFill/>
            <a:miter lim="800000"/>
            <a:headEnd/>
            <a:tailEnd/>
          </a:ln>
        </p:spPr>
      </p:pic>
      <p:sp>
        <p:nvSpPr>
          <p:cNvPr id="31754" name="Oval 12"/>
          <p:cNvSpPr>
            <a:spLocks noChangeArrowheads="1"/>
          </p:cNvSpPr>
          <p:nvPr/>
        </p:nvSpPr>
        <p:spPr bwMode="gray">
          <a:xfrm flipV="1">
            <a:off x="8243888" y="1557338"/>
            <a:ext cx="430212" cy="431800"/>
          </a:xfrm>
          <a:prstGeom prst="ellipse">
            <a:avLst/>
          </a:prstGeom>
          <a:solidFill>
            <a:srgbClr val="99CC00">
              <a:alpha val="56862"/>
            </a:srgbClr>
          </a:solidFill>
          <a:ln w="9525" algn="ctr">
            <a:noFill/>
            <a:round/>
            <a:headEnd/>
            <a:tailEnd/>
          </a:ln>
        </p:spPr>
        <p:txBody>
          <a:bodyPr wrap="none" anchor="ctr"/>
          <a:lstStyle/>
          <a:p>
            <a:endParaRPr lang="ru-RU"/>
          </a:p>
        </p:txBody>
      </p:sp>
    </p:spTree>
  </p:cSld>
  <p:clrMapOvr>
    <a:masterClrMapping/>
  </p:clrMapOvr>
  <p:transition spd="med"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Oval 2"/>
          <p:cNvSpPr>
            <a:spLocks noChangeArrowheads="1"/>
          </p:cNvSpPr>
          <p:nvPr/>
        </p:nvSpPr>
        <p:spPr bwMode="gray">
          <a:xfrm flipV="1">
            <a:off x="6084888" y="4868863"/>
            <a:ext cx="574675" cy="577850"/>
          </a:xfrm>
          <a:prstGeom prst="ellipse">
            <a:avLst/>
          </a:prstGeom>
          <a:solidFill>
            <a:srgbClr val="FF99CC">
              <a:alpha val="38823"/>
            </a:srgbClr>
          </a:solidFill>
          <a:ln w="9525" algn="ctr">
            <a:noFill/>
            <a:round/>
            <a:headEnd/>
            <a:tailEnd/>
          </a:ln>
        </p:spPr>
        <p:txBody>
          <a:bodyPr wrap="none" anchor="ctr"/>
          <a:lstStyle/>
          <a:p>
            <a:endParaRPr lang="ru-RU"/>
          </a:p>
        </p:txBody>
      </p:sp>
      <p:sp>
        <p:nvSpPr>
          <p:cNvPr id="33794" name="Oval 3"/>
          <p:cNvSpPr>
            <a:spLocks noChangeArrowheads="1"/>
          </p:cNvSpPr>
          <p:nvPr/>
        </p:nvSpPr>
        <p:spPr bwMode="gray">
          <a:xfrm rot="2516223" flipV="1">
            <a:off x="1042988" y="4508500"/>
            <a:ext cx="3044825" cy="1925638"/>
          </a:xfrm>
          <a:prstGeom prst="ellipse">
            <a:avLst/>
          </a:prstGeom>
          <a:solidFill>
            <a:schemeClr val="hlink">
              <a:alpha val="32941"/>
            </a:schemeClr>
          </a:solidFill>
          <a:ln w="9525" algn="ctr">
            <a:noFill/>
            <a:round/>
            <a:headEnd/>
            <a:tailEnd/>
          </a:ln>
        </p:spPr>
        <p:txBody>
          <a:bodyPr wrap="none" anchor="ctr"/>
          <a:lstStyle/>
          <a:p>
            <a:endParaRPr lang="ru-RU"/>
          </a:p>
        </p:txBody>
      </p:sp>
      <p:sp>
        <p:nvSpPr>
          <p:cNvPr id="114692" name="Rectangle 4"/>
          <p:cNvSpPr>
            <a:spLocks noGrp="1" noChangeArrowheads="1"/>
          </p:cNvSpPr>
          <p:nvPr>
            <p:ph type="title"/>
          </p:nvPr>
        </p:nvSpPr>
        <p:spPr>
          <a:xfrm>
            <a:off x="430213" y="0"/>
            <a:ext cx="8713787" cy="927100"/>
          </a:xfrm>
        </p:spPr>
        <p:txBody>
          <a:bodyPr/>
          <a:lstStyle/>
          <a:p>
            <a:pPr eaLnBrk="1" hangingPunct="1">
              <a:defRPr/>
            </a:pPr>
            <a:r>
              <a:rPr lang="ru-RU" sz="3200" i="1">
                <a:effectLst>
                  <a:outerShdw blurRad="38100" dist="38100" dir="2700000" algn="tl">
                    <a:srgbClr val="C0C0C0"/>
                  </a:outerShdw>
                </a:effectLst>
                <a:latin typeface="Algerian" pitchFamily="82" charset="0"/>
              </a:rPr>
              <a:t>И даже жгли…</a:t>
            </a:r>
            <a:endParaRPr lang="en-US" sz="3200" i="1">
              <a:effectLst>
                <a:outerShdw blurRad="38100" dist="38100" dir="2700000" algn="tl">
                  <a:srgbClr val="C0C0C0"/>
                </a:outerShdw>
              </a:effectLst>
              <a:latin typeface="Algerian" pitchFamily="82" charset="0"/>
            </a:endParaRPr>
          </a:p>
        </p:txBody>
      </p:sp>
      <p:sp>
        <p:nvSpPr>
          <p:cNvPr id="33796" name="Oval 6"/>
          <p:cNvSpPr>
            <a:spLocks noChangeArrowheads="1"/>
          </p:cNvSpPr>
          <p:nvPr/>
        </p:nvSpPr>
        <p:spPr bwMode="gray">
          <a:xfrm flipV="1">
            <a:off x="7164388" y="4941888"/>
            <a:ext cx="1728787" cy="1727200"/>
          </a:xfrm>
          <a:prstGeom prst="ellipse">
            <a:avLst/>
          </a:prstGeom>
          <a:solidFill>
            <a:schemeClr val="accent1">
              <a:alpha val="38823"/>
            </a:schemeClr>
          </a:solidFill>
          <a:ln w="9525" algn="ctr">
            <a:noFill/>
            <a:round/>
            <a:headEnd/>
            <a:tailEnd/>
          </a:ln>
        </p:spPr>
        <p:txBody>
          <a:bodyPr wrap="none" anchor="ctr"/>
          <a:lstStyle/>
          <a:p>
            <a:endParaRPr lang="ru-RU"/>
          </a:p>
        </p:txBody>
      </p:sp>
      <p:pic>
        <p:nvPicPr>
          <p:cNvPr id="33797" name="Picture 11" descr="поджигаем в рамке"/>
          <p:cNvPicPr>
            <a:picLocks noChangeAspect="1" noChangeArrowheads="1"/>
          </p:cNvPicPr>
          <p:nvPr/>
        </p:nvPicPr>
        <p:blipFill>
          <a:blip r:embed="rId2" cstate="print"/>
          <a:srcRect/>
          <a:stretch>
            <a:fillRect/>
          </a:stretch>
        </p:blipFill>
        <p:spPr bwMode="auto">
          <a:xfrm>
            <a:off x="142844" y="1571612"/>
            <a:ext cx="2520950" cy="3857652"/>
          </a:xfrm>
          <a:prstGeom prst="rect">
            <a:avLst/>
          </a:prstGeom>
          <a:noFill/>
          <a:ln w="9525">
            <a:noFill/>
            <a:miter lim="800000"/>
            <a:headEnd/>
            <a:tailEnd/>
          </a:ln>
        </p:spPr>
      </p:pic>
      <p:sp>
        <p:nvSpPr>
          <p:cNvPr id="33799" name="AutoShape 14"/>
          <p:cNvSpPr>
            <a:spLocks noChangeArrowheads="1"/>
          </p:cNvSpPr>
          <p:nvPr/>
        </p:nvSpPr>
        <p:spPr bwMode="auto">
          <a:xfrm>
            <a:off x="3059113" y="620713"/>
            <a:ext cx="2449512" cy="1944687"/>
          </a:xfrm>
          <a:prstGeom prst="irregularSeal2">
            <a:avLst/>
          </a:prstGeom>
          <a:solidFill>
            <a:srgbClr val="FFCC00">
              <a:alpha val="72940"/>
            </a:srgbClr>
          </a:solidFill>
          <a:ln w="9525">
            <a:noFill/>
            <a:miter lim="800000"/>
            <a:headEnd/>
            <a:tailEnd/>
          </a:ln>
        </p:spPr>
        <p:txBody>
          <a:bodyPr wrap="none" anchor="ctr"/>
          <a:lstStyle/>
          <a:p>
            <a:endParaRPr lang="ru-RU"/>
          </a:p>
        </p:txBody>
      </p:sp>
      <p:sp>
        <p:nvSpPr>
          <p:cNvPr id="33800" name="Rectangle 15"/>
          <p:cNvSpPr>
            <a:spLocks noChangeArrowheads="1"/>
          </p:cNvSpPr>
          <p:nvPr/>
        </p:nvSpPr>
        <p:spPr bwMode="black">
          <a:xfrm rot="-1745208">
            <a:off x="3186392" y="1130741"/>
            <a:ext cx="2229882" cy="927100"/>
          </a:xfrm>
          <a:prstGeom prst="rect">
            <a:avLst/>
          </a:prstGeom>
          <a:noFill/>
          <a:ln w="9525">
            <a:noFill/>
            <a:miter lim="800000"/>
            <a:headEnd/>
            <a:tailEnd/>
          </a:ln>
        </p:spPr>
        <p:txBody>
          <a:bodyPr anchor="ctr"/>
          <a:lstStyle/>
          <a:p>
            <a:pPr algn="ctr"/>
            <a:r>
              <a:rPr lang="ru-RU" sz="2400" b="1" dirty="0">
                <a:solidFill>
                  <a:srgbClr val="FCFCFC"/>
                </a:solidFill>
                <a:latin typeface="Arial Unicode MS" pitchFamily="34" charset="-128"/>
              </a:rPr>
              <a:t>поджигала </a:t>
            </a:r>
            <a:r>
              <a:rPr lang="ru-RU" sz="2400" b="1" dirty="0" smtClean="0">
                <a:solidFill>
                  <a:srgbClr val="FCFCFC"/>
                </a:solidFill>
                <a:latin typeface="Arial Unicode MS" pitchFamily="34" charset="-128"/>
              </a:rPr>
              <a:t> учительница</a:t>
            </a:r>
            <a:endParaRPr lang="en-US" sz="2400" b="1" dirty="0">
              <a:solidFill>
                <a:srgbClr val="FCFCFC"/>
              </a:solidFill>
              <a:latin typeface="Arial Unicode MS" pitchFamily="34" charset="-128"/>
            </a:endParaRPr>
          </a:p>
        </p:txBody>
      </p:sp>
      <p:sp>
        <p:nvSpPr>
          <p:cNvPr id="33801" name="Oval 16"/>
          <p:cNvSpPr>
            <a:spLocks noChangeArrowheads="1"/>
          </p:cNvSpPr>
          <p:nvPr/>
        </p:nvSpPr>
        <p:spPr bwMode="gray">
          <a:xfrm flipV="1">
            <a:off x="539750" y="5229225"/>
            <a:ext cx="431800" cy="433388"/>
          </a:xfrm>
          <a:prstGeom prst="ellipse">
            <a:avLst/>
          </a:prstGeom>
          <a:solidFill>
            <a:srgbClr val="FF99CC">
              <a:alpha val="38823"/>
            </a:srgbClr>
          </a:solidFill>
          <a:ln w="9525" algn="ctr">
            <a:noFill/>
            <a:round/>
            <a:headEnd/>
            <a:tailEnd/>
          </a:ln>
        </p:spPr>
        <p:txBody>
          <a:bodyPr wrap="none" anchor="ctr"/>
          <a:lstStyle/>
          <a:p>
            <a:endParaRPr lang="ru-RU"/>
          </a:p>
        </p:txBody>
      </p:sp>
      <p:sp>
        <p:nvSpPr>
          <p:cNvPr id="33802" name="Oval 17"/>
          <p:cNvSpPr>
            <a:spLocks noChangeArrowheads="1"/>
          </p:cNvSpPr>
          <p:nvPr/>
        </p:nvSpPr>
        <p:spPr bwMode="gray">
          <a:xfrm flipV="1">
            <a:off x="5219700" y="2133600"/>
            <a:ext cx="358775" cy="361950"/>
          </a:xfrm>
          <a:prstGeom prst="ellipse">
            <a:avLst/>
          </a:prstGeom>
          <a:solidFill>
            <a:srgbClr val="FF99CC">
              <a:alpha val="38823"/>
            </a:srgbClr>
          </a:solidFill>
          <a:ln w="9525" algn="ctr">
            <a:noFill/>
            <a:round/>
            <a:headEnd/>
            <a:tailEnd/>
          </a:ln>
        </p:spPr>
        <p:txBody>
          <a:bodyPr wrap="none" anchor="ctr"/>
          <a:lstStyle/>
          <a:p>
            <a:endParaRPr lang="ru-RU"/>
          </a:p>
        </p:txBody>
      </p:sp>
      <p:pic>
        <p:nvPicPr>
          <p:cNvPr id="13" name="Рисунок 12" descr="C:\Users\Сергей\Desktop\BKDC5853.JPG"/>
          <p:cNvPicPr/>
          <p:nvPr/>
        </p:nvPicPr>
        <p:blipFill>
          <a:blip r:embed="rId3" cstate="print"/>
          <a:srcRect/>
          <a:stretch>
            <a:fillRect/>
          </a:stretch>
        </p:blipFill>
        <p:spPr bwMode="auto">
          <a:xfrm>
            <a:off x="5572132" y="500042"/>
            <a:ext cx="3309168" cy="2928958"/>
          </a:xfrm>
          <a:prstGeom prst="rect">
            <a:avLst/>
          </a:prstGeom>
          <a:noFill/>
          <a:ln w="9525">
            <a:noFill/>
            <a:miter lim="800000"/>
            <a:headEnd/>
            <a:tailEnd/>
          </a:ln>
        </p:spPr>
      </p:pic>
      <p:pic>
        <p:nvPicPr>
          <p:cNvPr id="14" name="Рисунок 13" descr="C:\Users\Сергей\Desktop\BKDC5856.JPG"/>
          <p:cNvPicPr/>
          <p:nvPr/>
        </p:nvPicPr>
        <p:blipFill>
          <a:blip r:embed="rId4" cstate="print"/>
          <a:srcRect/>
          <a:stretch>
            <a:fillRect/>
          </a:stretch>
        </p:blipFill>
        <p:spPr bwMode="auto">
          <a:xfrm>
            <a:off x="3000364" y="3571876"/>
            <a:ext cx="4786346" cy="3071834"/>
          </a:xfrm>
          <a:prstGeom prst="rect">
            <a:avLst/>
          </a:prstGeom>
          <a:noFill/>
          <a:ln w="9525">
            <a:noFill/>
            <a:miter lim="800000"/>
            <a:headEnd/>
            <a:tailEnd/>
          </a:ln>
        </p:spPr>
      </p:pic>
    </p:spTree>
  </p:cSld>
  <p:clrMapOvr>
    <a:masterClrMapping/>
  </p:clrMapOvr>
  <p:transition spd="med"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332657"/>
            <a:ext cx="8429684" cy="1200329"/>
          </a:xfrm>
          <a:prstGeom prst="rect">
            <a:avLst/>
          </a:prstGeom>
          <a:noFill/>
        </p:spPr>
        <p:txBody>
          <a:bodyPr wrap="square" rtlCol="0">
            <a:spAutoFit/>
          </a:bodyPr>
          <a:lstStyle/>
          <a:p>
            <a:pPr algn="ctr"/>
            <a:r>
              <a:rPr lang="ru-RU" sz="3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Гипотеза  </a:t>
            </a:r>
          </a:p>
          <a:p>
            <a:pPr algn="ctr"/>
            <a:r>
              <a:rPr lang="ru-RU" sz="3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Имеет ли бумага следующие свойства?</a:t>
            </a:r>
            <a:endParaRPr lang="ru-RU" sz="36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5" name="Прямоугольник 4"/>
          <p:cNvSpPr/>
          <p:nvPr/>
        </p:nvSpPr>
        <p:spPr>
          <a:xfrm>
            <a:off x="928662" y="1428737"/>
            <a:ext cx="7643866" cy="4995214"/>
          </a:xfrm>
          <a:prstGeom prst="rect">
            <a:avLst/>
          </a:prstGeom>
        </p:spPr>
        <p:txBody>
          <a:bodyPr wrap="square">
            <a:spAutoFit/>
          </a:bodyPr>
          <a:lstStyle/>
          <a:p>
            <a:pPr>
              <a:lnSpc>
                <a:spcPct val="90000"/>
              </a:lnSpc>
              <a:buFont typeface="Wingdings" pitchFamily="2" charset="2"/>
              <a:buChar char="§"/>
            </a:pPr>
            <a:r>
              <a:rPr lang="ru-RU" sz="2800" dirty="0" smtClean="0">
                <a:latin typeface="Times New Roman" pitchFamily="18" charset="0"/>
                <a:cs typeface="Times New Roman" pitchFamily="18" charset="0"/>
              </a:rPr>
              <a:t>Бумага тонкий непрозрачный материал</a:t>
            </a:r>
          </a:p>
          <a:p>
            <a:pPr>
              <a:lnSpc>
                <a:spcPct val="90000"/>
              </a:lnSpc>
              <a:buFont typeface="Wingdings" pitchFamily="2" charset="2"/>
              <a:buChar char="§"/>
            </a:pPr>
            <a:endParaRPr lang="ru-RU" sz="2800" dirty="0" smtClean="0">
              <a:latin typeface="Times New Roman" pitchFamily="18" charset="0"/>
              <a:cs typeface="Times New Roman" pitchFamily="18" charset="0"/>
            </a:endParaRPr>
          </a:p>
          <a:p>
            <a:pPr>
              <a:lnSpc>
                <a:spcPct val="90000"/>
              </a:lnSpc>
              <a:buFont typeface="Wingdings" pitchFamily="2" charset="2"/>
              <a:buChar char="§"/>
            </a:pPr>
            <a:r>
              <a:rPr lang="ru-RU" sz="2800" dirty="0" smtClean="0">
                <a:latin typeface="Times New Roman" pitchFamily="18" charset="0"/>
                <a:cs typeface="Times New Roman" pitchFamily="18" charset="0"/>
              </a:rPr>
              <a:t>Бумага легко режется и мнется</a:t>
            </a:r>
          </a:p>
          <a:p>
            <a:pPr>
              <a:lnSpc>
                <a:spcPct val="90000"/>
              </a:lnSpc>
              <a:buFont typeface="Wingdings" pitchFamily="2" charset="2"/>
              <a:buChar char="§"/>
            </a:pPr>
            <a:endParaRPr lang="ru-RU" sz="2800" dirty="0" smtClean="0">
              <a:latin typeface="Times New Roman" pitchFamily="18" charset="0"/>
              <a:cs typeface="Times New Roman" pitchFamily="18" charset="0"/>
            </a:endParaRPr>
          </a:p>
          <a:p>
            <a:pPr>
              <a:lnSpc>
                <a:spcPct val="90000"/>
              </a:lnSpc>
              <a:buFont typeface="Wingdings" pitchFamily="2" charset="2"/>
              <a:buChar char="§"/>
            </a:pPr>
            <a:r>
              <a:rPr lang="ru-RU" sz="2800" dirty="0" smtClean="0">
                <a:latin typeface="Times New Roman" pitchFamily="18" charset="0"/>
                <a:cs typeface="Times New Roman" pitchFamily="18" charset="0"/>
              </a:rPr>
              <a:t>Бумага-материал волокнистого строения</a:t>
            </a:r>
          </a:p>
          <a:p>
            <a:pPr>
              <a:lnSpc>
                <a:spcPct val="90000"/>
              </a:lnSpc>
              <a:buFont typeface="Wingdings" pitchFamily="2" charset="2"/>
              <a:buChar char="§"/>
            </a:pPr>
            <a:endParaRPr lang="ru-RU" sz="2800" dirty="0" smtClean="0">
              <a:latin typeface="Times New Roman" pitchFamily="18" charset="0"/>
              <a:cs typeface="Times New Roman" pitchFamily="18" charset="0"/>
            </a:endParaRPr>
          </a:p>
          <a:p>
            <a:pPr>
              <a:lnSpc>
                <a:spcPct val="90000"/>
              </a:lnSpc>
              <a:buFont typeface="Wingdings" pitchFamily="2" charset="2"/>
              <a:buChar char="§"/>
            </a:pPr>
            <a:r>
              <a:rPr lang="ru-RU" sz="2800" dirty="0" smtClean="0">
                <a:latin typeface="Times New Roman" pitchFamily="18" charset="0"/>
                <a:cs typeface="Times New Roman" pitchFamily="18" charset="0"/>
              </a:rPr>
              <a:t>Бумага легко сгибается и сохраняет линию сгиба</a:t>
            </a:r>
          </a:p>
          <a:p>
            <a:pPr>
              <a:lnSpc>
                <a:spcPct val="90000"/>
              </a:lnSpc>
              <a:buFont typeface="Wingdings" pitchFamily="2" charset="2"/>
              <a:buChar char="§"/>
            </a:pPr>
            <a:endParaRPr lang="ru-RU" sz="2800" dirty="0" smtClean="0">
              <a:latin typeface="Times New Roman" pitchFamily="18" charset="0"/>
              <a:cs typeface="Times New Roman" pitchFamily="18" charset="0"/>
            </a:endParaRPr>
          </a:p>
          <a:p>
            <a:pPr>
              <a:lnSpc>
                <a:spcPct val="90000"/>
              </a:lnSpc>
              <a:buFont typeface="Wingdings" pitchFamily="2" charset="2"/>
              <a:buChar char="§"/>
            </a:pPr>
            <a:r>
              <a:rPr lang="ru-RU" sz="2800" dirty="0" smtClean="0">
                <a:latin typeface="Times New Roman" pitchFamily="18" charset="0"/>
                <a:cs typeface="Times New Roman" pitchFamily="18" charset="0"/>
              </a:rPr>
              <a:t>Бумага впитывает влагу</a:t>
            </a:r>
          </a:p>
          <a:p>
            <a:pPr>
              <a:lnSpc>
                <a:spcPct val="90000"/>
              </a:lnSpc>
              <a:buFont typeface="Wingdings" pitchFamily="2" charset="2"/>
              <a:buChar char="§"/>
            </a:pPr>
            <a:endParaRPr lang="ru-RU" sz="2800" dirty="0" smtClean="0">
              <a:latin typeface="Times New Roman" pitchFamily="18" charset="0"/>
              <a:cs typeface="Times New Roman" pitchFamily="18" charset="0"/>
            </a:endParaRPr>
          </a:p>
          <a:p>
            <a:pPr>
              <a:lnSpc>
                <a:spcPct val="90000"/>
              </a:lnSpc>
              <a:buFont typeface="Wingdings" pitchFamily="2" charset="2"/>
              <a:buChar char="§"/>
            </a:pPr>
            <a:r>
              <a:rPr lang="ru-RU" sz="2800" dirty="0" smtClean="0">
                <a:latin typeface="Times New Roman" pitchFamily="18" charset="0"/>
                <a:cs typeface="Times New Roman" pitchFamily="18" charset="0"/>
              </a:rPr>
              <a:t>Бумага легко воспламеняется и быстро горит</a:t>
            </a:r>
          </a:p>
          <a:p>
            <a:pPr>
              <a:lnSpc>
                <a:spcPct val="90000"/>
              </a:lnSpc>
            </a:pPr>
            <a:endParaRPr lang="ru-RU"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4348" y="2000240"/>
            <a:ext cx="8001056" cy="2862322"/>
          </a:xfrm>
          <a:prstGeom prst="rect">
            <a:avLst/>
          </a:prstGeom>
        </p:spPr>
        <p:txBody>
          <a:bodyPr wrap="square">
            <a:spAutoFit/>
          </a:bodyPr>
          <a:lstStyle/>
          <a:p>
            <a:r>
              <a:rPr lang="ru-RU" sz="3600" i="1" dirty="0" smtClean="0">
                <a:latin typeface="Algerian"/>
              </a:rPr>
              <a:t>Вот сколько секретов оказалось в таком простом и обычном материале. </a:t>
            </a:r>
            <a:br>
              <a:rPr lang="ru-RU" sz="3600" i="1" dirty="0" smtClean="0">
                <a:latin typeface="Algerian"/>
              </a:rPr>
            </a:br>
            <a:r>
              <a:rPr lang="ru-RU" sz="3600" i="1" dirty="0" smtClean="0">
                <a:latin typeface="Algerian"/>
              </a:rPr>
              <a:t>И мы рады, что узнали </a:t>
            </a:r>
            <a:br>
              <a:rPr lang="ru-RU" sz="3600" i="1" dirty="0" smtClean="0">
                <a:latin typeface="Algerian"/>
              </a:rPr>
            </a:br>
            <a:r>
              <a:rPr lang="ru-RU" sz="3600" i="1" dirty="0" smtClean="0">
                <a:latin typeface="Algerian"/>
              </a:rPr>
              <a:t>о бумаге столько нового</a:t>
            </a:r>
            <a:r>
              <a:rPr lang="en-US" sz="3600" i="1" dirty="0" smtClean="0">
                <a:latin typeface="Algerian"/>
              </a:rPr>
              <a:t>!!!</a:t>
            </a:r>
            <a:r>
              <a:rPr lang="ru-RU" sz="3600" i="1" dirty="0" smtClean="0">
                <a:latin typeface="Algerian"/>
              </a:rPr>
              <a:t/>
            </a:r>
            <a:br>
              <a:rPr lang="ru-RU" sz="3600" i="1" dirty="0" smtClean="0">
                <a:latin typeface="Algerian"/>
              </a:rPr>
            </a:br>
            <a:endParaRPr lang="ru-RU" sz="3600" dirty="0"/>
          </a:p>
        </p:txBody>
      </p:sp>
      <p:sp>
        <p:nvSpPr>
          <p:cNvPr id="3" name="Прямоугольник 2"/>
          <p:cNvSpPr/>
          <p:nvPr/>
        </p:nvSpPr>
        <p:spPr>
          <a:xfrm>
            <a:off x="1571604" y="428604"/>
            <a:ext cx="5857916" cy="923330"/>
          </a:xfrm>
          <a:prstGeom prst="rect">
            <a:avLst/>
          </a:prstGeom>
        </p:spPr>
        <p:txBody>
          <a:bodyPr wrap="square">
            <a:spAutoFit/>
          </a:bodyPr>
          <a:lstStyle/>
          <a:p>
            <a:r>
              <a:rPr lang="ru-RU" sz="5400" b="1" i="1" dirty="0" smtClean="0">
                <a:solidFill>
                  <a:srgbClr val="FF9966"/>
                </a:solidFill>
                <a:latin typeface="Algerian"/>
              </a:rPr>
              <a:t>Бумага …</a:t>
            </a:r>
            <a:endParaRPr lang="en-US" sz="5400" b="1" i="1" dirty="0">
              <a:solidFill>
                <a:srgbClr val="FF9966"/>
              </a:solidFill>
              <a:latin typeface="Algerian"/>
            </a:endParaRPr>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D:\лариса\ФОТО 3 КЛАСС\BKDC4774.JPG"/>
          <p:cNvPicPr/>
          <p:nvPr/>
        </p:nvPicPr>
        <p:blipFill>
          <a:blip r:embed="rId2" cstate="print"/>
          <a:srcRect/>
          <a:stretch>
            <a:fillRect/>
          </a:stretch>
        </p:blipFill>
        <p:spPr bwMode="auto">
          <a:xfrm rot="21148304">
            <a:off x="291621" y="1901348"/>
            <a:ext cx="4000528" cy="4714908"/>
          </a:xfrm>
          <a:prstGeom prst="rect">
            <a:avLst/>
          </a:prstGeom>
          <a:noFill/>
          <a:ln w="9525">
            <a:noFill/>
            <a:miter lim="800000"/>
            <a:headEnd/>
            <a:tailEnd/>
          </a:ln>
        </p:spPr>
      </p:pic>
      <p:pic>
        <p:nvPicPr>
          <p:cNvPr id="5" name="Рисунок 4" descr="D:\лариса\ФОТО 3 КЛАСС\BKDC4773.JPG"/>
          <p:cNvPicPr/>
          <p:nvPr/>
        </p:nvPicPr>
        <p:blipFill>
          <a:blip r:embed="rId3" cstate="print"/>
          <a:srcRect/>
          <a:stretch>
            <a:fillRect/>
          </a:stretch>
        </p:blipFill>
        <p:spPr bwMode="auto">
          <a:xfrm rot="432524">
            <a:off x="5142812" y="1848532"/>
            <a:ext cx="3857652" cy="4786346"/>
          </a:xfrm>
          <a:prstGeom prst="rect">
            <a:avLst/>
          </a:prstGeom>
          <a:noFill/>
          <a:ln w="9525">
            <a:noFill/>
            <a:miter lim="800000"/>
            <a:headEnd/>
            <a:tailEnd/>
          </a:ln>
        </p:spPr>
      </p:pic>
      <p:sp>
        <p:nvSpPr>
          <p:cNvPr id="9" name="Прямоугольник 8"/>
          <p:cNvSpPr/>
          <p:nvPr/>
        </p:nvSpPr>
        <p:spPr>
          <a:xfrm>
            <a:off x="428596" y="428605"/>
            <a:ext cx="8501122" cy="120032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3600" b="1" i="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lgerian" pitchFamily="82" charset="0"/>
              </a:rPr>
              <a:t>И кое-что мы попробовали сделать сами…</a:t>
            </a:r>
            <a:endParaRPr lang="ru-RU" sz="36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med">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лариса\2класс 9 школа\урок технологии\труд\BKDC3279.JPG"/>
          <p:cNvPicPr>
            <a:picLocks noGrp="1" noChangeAspect="1" noChangeArrowheads="1"/>
          </p:cNvPicPr>
          <p:nvPr>
            <p:ph idx="1"/>
          </p:nvPr>
        </p:nvPicPr>
        <p:blipFill>
          <a:blip r:embed="rId2" cstate="print"/>
          <a:srcRect/>
          <a:stretch>
            <a:fillRect/>
          </a:stretch>
        </p:blipFill>
        <p:spPr bwMode="auto">
          <a:xfrm>
            <a:off x="285720" y="500042"/>
            <a:ext cx="4259581" cy="3714776"/>
          </a:xfrm>
          <a:prstGeom prst="rect">
            <a:avLst/>
          </a:prstGeom>
          <a:noFill/>
        </p:spPr>
      </p:pic>
      <p:pic>
        <p:nvPicPr>
          <p:cNvPr id="5" name="Рисунок 4" descr="BKDC5183.JPG"/>
          <p:cNvPicPr>
            <a:picLocks noChangeAspect="1"/>
          </p:cNvPicPr>
          <p:nvPr/>
        </p:nvPicPr>
        <p:blipFill>
          <a:blip r:embed="rId3" cstate="print"/>
          <a:stretch>
            <a:fillRect/>
          </a:stretch>
        </p:blipFill>
        <p:spPr>
          <a:xfrm>
            <a:off x="4714876" y="2428868"/>
            <a:ext cx="4286280" cy="4250561"/>
          </a:xfrm>
          <a:prstGeom prst="rect">
            <a:avLst/>
          </a:prstGeom>
        </p:spPr>
      </p:pic>
      <p:pic>
        <p:nvPicPr>
          <p:cNvPr id="4" name="Picture 2" descr="D:\лариса\2класс 9 школа\урок технологии\труд\BKDC3279.JPG"/>
          <p:cNvPicPr>
            <a:picLocks noChangeAspect="1" noChangeArrowheads="1"/>
          </p:cNvPicPr>
          <p:nvPr/>
        </p:nvPicPr>
        <p:blipFill>
          <a:blip r:embed="rId2" cstate="print"/>
          <a:srcRect/>
          <a:stretch>
            <a:fillRect/>
          </a:stretch>
        </p:blipFill>
        <p:spPr bwMode="auto">
          <a:xfrm>
            <a:off x="438120" y="652442"/>
            <a:ext cx="4259581" cy="3714776"/>
          </a:xfrm>
          <a:prstGeom prst="rect">
            <a:avLst/>
          </a:prstGeom>
          <a:noFill/>
        </p:spPr>
      </p:pic>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C:\Documents and Settings\Admin\Рабочий стол\BKDC5133.JPG"/>
          <p:cNvPicPr/>
          <p:nvPr/>
        </p:nvPicPr>
        <p:blipFill>
          <a:blip r:embed="rId2" cstate="print"/>
          <a:srcRect/>
          <a:stretch>
            <a:fillRect/>
          </a:stretch>
        </p:blipFill>
        <p:spPr bwMode="auto">
          <a:xfrm rot="20944591">
            <a:off x="334196" y="719597"/>
            <a:ext cx="4189360" cy="3927741"/>
          </a:xfrm>
          <a:prstGeom prst="rect">
            <a:avLst/>
          </a:prstGeom>
          <a:noFill/>
          <a:ln w="9525">
            <a:noFill/>
            <a:miter lim="800000"/>
            <a:headEnd/>
            <a:tailEnd/>
          </a:ln>
        </p:spPr>
      </p:pic>
      <p:pic>
        <p:nvPicPr>
          <p:cNvPr id="5" name="Рисунок 4" descr="BKDC5198.JPG"/>
          <p:cNvPicPr>
            <a:picLocks noChangeAspect="1"/>
          </p:cNvPicPr>
          <p:nvPr/>
        </p:nvPicPr>
        <p:blipFill>
          <a:blip r:embed="rId3" cstate="print"/>
          <a:stretch>
            <a:fillRect/>
          </a:stretch>
        </p:blipFill>
        <p:spPr>
          <a:xfrm rot="809428">
            <a:off x="5242962" y="1024595"/>
            <a:ext cx="3714776" cy="3741865"/>
          </a:xfrm>
          <a:prstGeom prst="rect">
            <a:avLst/>
          </a:prstGeom>
        </p:spPr>
      </p:pic>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71472" y="714356"/>
            <a:ext cx="8001056" cy="2123658"/>
          </a:xfrm>
          <a:prstGeom prst="rect">
            <a:avLst/>
          </a:prstGeom>
          <a:noFill/>
        </p:spPr>
        <p:txBody>
          <a:bodyPr wrap="square" lIns="91440" tIns="45720" rIns="91440" bIns="45720">
            <a:spAutoFit/>
          </a:bodyPr>
          <a:lstStyle/>
          <a:p>
            <a:pPr algn="ctr"/>
            <a:r>
              <a:rPr lang="ru-RU" sz="4400" b="1" i="1" cap="none" spc="0" dirty="0">
                <a:ln w="1905"/>
                <a:solidFill>
                  <a:srgbClr val="FF0000"/>
                </a:solidFill>
                <a:effectLst>
                  <a:innerShdw blurRad="69850" dist="43180" dir="5400000">
                    <a:srgbClr val="000000">
                      <a:alpha val="65000"/>
                    </a:srgbClr>
                  </a:innerShdw>
                </a:effectLst>
              </a:rPr>
              <a:t>Берегите </a:t>
            </a:r>
            <a:br>
              <a:rPr lang="ru-RU" sz="4400" b="1" i="1" cap="none" spc="0" dirty="0">
                <a:ln w="1905"/>
                <a:solidFill>
                  <a:srgbClr val="FF0000"/>
                </a:solidFill>
                <a:effectLst>
                  <a:innerShdw blurRad="69850" dist="43180" dir="5400000">
                    <a:srgbClr val="000000">
                      <a:alpha val="65000"/>
                    </a:srgbClr>
                  </a:innerShdw>
                </a:effectLst>
              </a:rPr>
            </a:br>
            <a:r>
              <a:rPr lang="ru-RU" sz="4400" b="1" i="1" cap="none" spc="0" dirty="0">
                <a:ln w="1905"/>
                <a:solidFill>
                  <a:srgbClr val="FF0000"/>
                </a:solidFill>
                <a:effectLst>
                  <a:innerShdw blurRad="69850" dist="43180" dir="5400000">
                    <a:srgbClr val="000000">
                      <a:alpha val="65000"/>
                    </a:srgbClr>
                  </a:innerShdw>
                </a:effectLst>
              </a:rPr>
              <a:t>бумажные предметы от воды и огня!</a:t>
            </a:r>
          </a:p>
        </p:txBody>
      </p:sp>
      <p:pic>
        <p:nvPicPr>
          <p:cNvPr id="4" name="Рисунок 3" descr="chistaya_voda.jpg"/>
          <p:cNvPicPr>
            <a:picLocks noChangeAspect="1"/>
          </p:cNvPicPr>
          <p:nvPr/>
        </p:nvPicPr>
        <p:blipFill>
          <a:blip r:embed="rId2" cstate="print"/>
          <a:stretch>
            <a:fillRect/>
          </a:stretch>
        </p:blipFill>
        <p:spPr>
          <a:xfrm rot="20812528">
            <a:off x="409355" y="3039594"/>
            <a:ext cx="3812055" cy="2785925"/>
          </a:xfrm>
          <a:prstGeom prst="rect">
            <a:avLst/>
          </a:prstGeom>
        </p:spPr>
      </p:pic>
      <p:pic>
        <p:nvPicPr>
          <p:cNvPr id="5" name="Рисунок 4" descr="pojar-all.jpg"/>
          <p:cNvPicPr>
            <a:picLocks noChangeAspect="1"/>
          </p:cNvPicPr>
          <p:nvPr/>
        </p:nvPicPr>
        <p:blipFill>
          <a:blip r:embed="rId3" cstate="print"/>
          <a:stretch>
            <a:fillRect/>
          </a:stretch>
        </p:blipFill>
        <p:spPr>
          <a:xfrm rot="20923134">
            <a:off x="4754465" y="3361827"/>
            <a:ext cx="3990735" cy="2989981"/>
          </a:xfrm>
          <a:prstGeom prst="rect">
            <a:avLst/>
          </a:prstGeom>
        </p:spPr>
      </p:pic>
    </p:spTree>
  </p:cSld>
  <p:clrMapOvr>
    <a:masterClrMapping/>
  </p:clrMapOvr>
  <p:transition spd="med">
    <p:dissolv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457200" y="274638"/>
            <a:ext cx="8229600" cy="1143000"/>
          </a:xfrm>
          <a:prstGeom prst="rect">
            <a:avLst/>
          </a:prstGeom>
        </p:spPr>
        <p:txBody>
          <a:bodyP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sz="6000" b="0" i="0" u="none" strike="noStrike" kern="1200" cap="all" spc="0" normalizeH="0" baseline="0" noProof="0" smtClean="0">
                <a:ln>
                  <a:noFill/>
                </a:ln>
                <a:solidFill>
                  <a:srgbClr val="00B0F0"/>
                </a:solidFill>
                <a:effectLst>
                  <a:reflection blurRad="12700" stA="48000" endA="300" endPos="55000" dir="5400000" sy="-90000" algn="bl" rotWithShape="0"/>
                </a:effectLst>
                <a:uLnTx/>
                <a:uFillTx/>
                <a:latin typeface="+mj-lt"/>
                <a:ea typeface="+mj-ea"/>
                <a:cs typeface="+mj-cs"/>
              </a:rPr>
              <a:t/>
            </a:r>
            <a:br>
              <a:rPr kumimoji="0" lang="ru-RU" sz="6000" b="0" i="0" u="none" strike="noStrike" kern="1200" cap="all" spc="0" normalizeH="0" baseline="0" noProof="0" smtClean="0">
                <a:ln>
                  <a:noFill/>
                </a:ln>
                <a:solidFill>
                  <a:srgbClr val="00B0F0"/>
                </a:solidFill>
                <a:effectLst>
                  <a:reflection blurRad="12700" stA="48000" endA="300" endPos="55000" dir="5400000" sy="-90000" algn="bl" rotWithShape="0"/>
                </a:effectLst>
                <a:uLnTx/>
                <a:uFillTx/>
                <a:latin typeface="+mj-lt"/>
                <a:ea typeface="+mj-ea"/>
                <a:cs typeface="+mj-cs"/>
              </a:rPr>
            </a:br>
            <a:r>
              <a:rPr kumimoji="0" lang="ru-RU" sz="6000" b="0" i="0" u="none" strike="noStrike" kern="1200" cap="all" spc="0" normalizeH="0" baseline="0" noProof="0" smtClean="0">
                <a:ln>
                  <a:noFill/>
                </a:ln>
                <a:solidFill>
                  <a:srgbClr val="00B0F0"/>
                </a:solidFill>
                <a:effectLst>
                  <a:reflection blurRad="12700" stA="48000" endA="300" endPos="55000" dir="5400000" sy="-90000" algn="bl" rotWithShape="0"/>
                </a:effectLst>
                <a:uLnTx/>
                <a:uFillTx/>
                <a:latin typeface="+mj-lt"/>
                <a:ea typeface="+mj-ea"/>
                <a:cs typeface="+mj-cs"/>
              </a:rPr>
              <a:t>Спасибо за внимание</a:t>
            </a:r>
            <a:endParaRPr kumimoji="0" lang="ru-RU" sz="6000" b="0" i="0" u="none" strike="noStrike" kern="1200" cap="all" spc="0" normalizeH="0" baseline="0" noProof="0" dirty="0">
              <a:ln>
                <a:noFill/>
              </a:ln>
              <a:solidFill>
                <a:srgbClr val="00B0F0"/>
              </a:solidFill>
              <a:effectLst>
                <a:reflection blurRad="12700" stA="48000" endA="300" endPos="55000" dir="5400000" sy="-90000" algn="bl" rotWithShape="0"/>
              </a:effectLst>
              <a:uLnTx/>
              <a:uFillTx/>
              <a:latin typeface="+mj-lt"/>
              <a:ea typeface="+mj-ea"/>
              <a:cs typeface="+mj-cs"/>
            </a:endParaRPr>
          </a:p>
        </p:txBody>
      </p:sp>
      <p:pic>
        <p:nvPicPr>
          <p:cNvPr id="3" name="Picture 2" descr="C:\Documents and Settings\Наташа\Рабочий стол\рис бум.gif"/>
          <p:cNvPicPr>
            <a:picLocks noChangeAspect="1" noChangeArrowheads="1" noCrop="1"/>
          </p:cNvPicPr>
          <p:nvPr/>
        </p:nvPicPr>
        <p:blipFill>
          <a:blip r:embed="rId2"/>
          <a:srcRect/>
          <a:stretch>
            <a:fillRect/>
          </a:stretch>
        </p:blipFill>
        <p:spPr>
          <a:xfrm>
            <a:off x="4786314" y="1928802"/>
            <a:ext cx="3929062" cy="4714875"/>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928662" y="1214422"/>
            <a:ext cx="6357982" cy="5804666"/>
          </a:xfrm>
          <a:prstGeom prst="rect">
            <a:avLst/>
          </a:prstGeom>
        </p:spPr>
        <p:txBody>
          <a:bodyPr wrap="square">
            <a:spAutoFit/>
          </a:bodyPr>
          <a:lstStyle/>
          <a:p>
            <a:pPr>
              <a:lnSpc>
                <a:spcPct val="80000"/>
              </a:lnSpc>
            </a:pPr>
            <a:endParaRPr lang="ru-RU" sz="2400" b="1" u="sng" dirty="0" smtClean="0">
              <a:latin typeface="Times New Roman" pitchFamily="18" charset="0"/>
              <a:cs typeface="Times New Roman" pitchFamily="18" charset="0"/>
            </a:endParaRPr>
          </a:p>
          <a:p>
            <a:pPr>
              <a:lnSpc>
                <a:spcPct val="80000"/>
              </a:lnSpc>
              <a:buFont typeface="Wingdings" pitchFamily="2" charset="2"/>
              <a:buChar char="§"/>
            </a:pPr>
            <a:r>
              <a:rPr lang="ru-RU" sz="3200" b="1" dirty="0" smtClean="0">
                <a:latin typeface="Times New Roman" pitchFamily="18" charset="0"/>
                <a:cs typeface="Times New Roman" pitchFamily="18" charset="0"/>
              </a:rPr>
              <a:t>подобрать образцы и составить коллекцию;</a:t>
            </a:r>
          </a:p>
          <a:p>
            <a:pPr>
              <a:lnSpc>
                <a:spcPct val="80000"/>
              </a:lnSpc>
              <a:buFont typeface="Wingdings" pitchFamily="2" charset="2"/>
              <a:buChar char="§"/>
            </a:pPr>
            <a:endParaRPr lang="ru-RU" sz="3200" b="1" dirty="0" smtClean="0">
              <a:latin typeface="Times New Roman" pitchFamily="18" charset="0"/>
              <a:cs typeface="Times New Roman" pitchFamily="18" charset="0"/>
            </a:endParaRPr>
          </a:p>
          <a:p>
            <a:pPr>
              <a:lnSpc>
                <a:spcPct val="80000"/>
              </a:lnSpc>
              <a:buFont typeface="Wingdings" pitchFamily="2" charset="2"/>
              <a:buChar char="§"/>
            </a:pPr>
            <a:r>
              <a:rPr lang="ru-RU" sz="3200" b="1" dirty="0" smtClean="0">
                <a:latin typeface="Times New Roman" pitchFamily="18" charset="0"/>
                <a:cs typeface="Times New Roman" pitchFamily="18" charset="0"/>
              </a:rPr>
              <a:t>провести исследования по изучению свойств бумаги;</a:t>
            </a:r>
          </a:p>
          <a:p>
            <a:pPr>
              <a:lnSpc>
                <a:spcPct val="80000"/>
              </a:lnSpc>
            </a:pPr>
            <a:endParaRPr lang="ru-RU" sz="3200" b="1" dirty="0" smtClean="0">
              <a:latin typeface="Times New Roman" pitchFamily="18" charset="0"/>
              <a:cs typeface="Times New Roman" pitchFamily="18" charset="0"/>
            </a:endParaRPr>
          </a:p>
          <a:p>
            <a:pPr>
              <a:lnSpc>
                <a:spcPct val="80000"/>
              </a:lnSpc>
              <a:buFont typeface="Wingdings" pitchFamily="2" charset="2"/>
              <a:buChar char="§"/>
            </a:pPr>
            <a:r>
              <a:rPr lang="ru-RU" sz="3200" b="1" dirty="0" smtClean="0">
                <a:latin typeface="Times New Roman" pitchFamily="18" charset="0"/>
                <a:cs typeface="Times New Roman" pitchFamily="18" charset="0"/>
              </a:rPr>
              <a:t>изучить область применения бумаги.</a:t>
            </a:r>
          </a:p>
          <a:p>
            <a:pPr>
              <a:lnSpc>
                <a:spcPct val="80000"/>
              </a:lnSpc>
            </a:pPr>
            <a:endParaRPr lang="ru-RU" sz="3200" b="1" dirty="0" smtClean="0">
              <a:latin typeface="Times New Roman" pitchFamily="18" charset="0"/>
              <a:cs typeface="Times New Roman" pitchFamily="18" charset="0"/>
            </a:endParaRPr>
          </a:p>
          <a:p>
            <a:pPr lvl="0">
              <a:buFont typeface="Wingdings" pitchFamily="2" charset="2"/>
              <a:buChar char="§"/>
            </a:pPr>
            <a:r>
              <a:rPr lang="ru-RU" sz="3200" b="1" dirty="0" smtClean="0">
                <a:latin typeface="Times New Roman" pitchFamily="18" charset="0"/>
                <a:cs typeface="Times New Roman" pitchFamily="18" charset="0"/>
              </a:rPr>
              <a:t>сделать выводы о свойствах бумаги</a:t>
            </a:r>
          </a:p>
          <a:p>
            <a:r>
              <a:rPr lang="ru-RU" sz="3200" dirty="0" smtClean="0">
                <a:latin typeface="Times New Roman" pitchFamily="18" charset="0"/>
                <a:cs typeface="Times New Roman" pitchFamily="18" charset="0"/>
              </a:rPr>
              <a:t> </a:t>
            </a:r>
          </a:p>
          <a:p>
            <a:pPr>
              <a:lnSpc>
                <a:spcPct val="80000"/>
              </a:lnSpc>
              <a:buFont typeface="Wingdings" pitchFamily="2" charset="2"/>
              <a:buChar char="§"/>
            </a:pPr>
            <a:endParaRPr lang="ru-RU" sz="3200" b="1" dirty="0">
              <a:latin typeface="Times New Roman" pitchFamily="18" charset="0"/>
              <a:cs typeface="Times New Roman" pitchFamily="18" charset="0"/>
            </a:endParaRPr>
          </a:p>
        </p:txBody>
      </p:sp>
      <p:sp>
        <p:nvSpPr>
          <p:cNvPr id="6" name="Прямоугольник 5"/>
          <p:cNvSpPr/>
          <p:nvPr/>
        </p:nvSpPr>
        <p:spPr>
          <a:xfrm>
            <a:off x="2857488" y="285728"/>
            <a:ext cx="3929090" cy="830997"/>
          </a:xfrm>
          <a:prstGeom prst="rect">
            <a:avLst/>
          </a:prstGeom>
          <a:noFill/>
        </p:spPr>
        <p:txBody>
          <a:bodyPr wrap="square" lIns="91440" tIns="45720" rIns="91440" bIns="45720">
            <a:spAutoFit/>
          </a:bodyPr>
          <a:lstStyle/>
          <a:p>
            <a:pPr algn="ctr"/>
            <a:r>
              <a:rPr lang="ru-RU"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ЗАДАЧИ</a:t>
            </a:r>
            <a:endParaRPr lang="ru-RU" sz="4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7"/>
          <p:cNvPicPr>
            <a:picLocks noGrp="1" noChangeAspect="1" noChangeArrowheads="1"/>
          </p:cNvPicPr>
          <p:nvPr>
            <p:ph type="body" sz="half" idx="3"/>
          </p:nvPr>
        </p:nvPicPr>
        <p:blipFill>
          <a:blip r:embed="rId2" cstate="print"/>
          <a:srcRect/>
          <a:stretch>
            <a:fillRect/>
          </a:stretch>
        </p:blipFill>
        <p:spPr>
          <a:xfrm>
            <a:off x="468313" y="908050"/>
            <a:ext cx="706437" cy="792163"/>
          </a:xfrm>
          <a:noFill/>
        </p:spPr>
      </p:pic>
      <p:sp>
        <p:nvSpPr>
          <p:cNvPr id="18440" name="Rectangle 8"/>
          <p:cNvSpPr>
            <a:spLocks noChangeArrowheads="1"/>
          </p:cNvSpPr>
          <p:nvPr/>
        </p:nvSpPr>
        <p:spPr bwMode="auto">
          <a:xfrm>
            <a:off x="0" y="765175"/>
            <a:ext cx="8229600" cy="1143000"/>
          </a:xfrm>
          <a:prstGeom prst="rect">
            <a:avLst/>
          </a:prstGeom>
          <a:noFill/>
          <a:ln w="9525">
            <a:noFill/>
            <a:miter lim="800000"/>
            <a:headEnd/>
            <a:tailEnd/>
          </a:ln>
        </p:spPr>
        <p:txBody>
          <a:bodyPr anchor="ctr"/>
          <a:lstStyle/>
          <a:p>
            <a:pPr algn="ctr"/>
            <a:r>
              <a:rPr lang="ru-RU" sz="3200" b="1" dirty="0">
                <a:solidFill>
                  <a:schemeClr val="accent2"/>
                </a:solidFill>
                <a:latin typeface="Times New Roman" pitchFamily="18" charset="0"/>
              </a:rPr>
              <a:t>Подумать самостоятельно</a:t>
            </a:r>
          </a:p>
        </p:txBody>
      </p:sp>
      <p:sp>
        <p:nvSpPr>
          <p:cNvPr id="18441" name="Rectangle 9"/>
          <p:cNvSpPr>
            <a:spLocks noChangeArrowheads="1"/>
          </p:cNvSpPr>
          <p:nvPr/>
        </p:nvSpPr>
        <p:spPr bwMode="auto">
          <a:xfrm>
            <a:off x="0" y="1628775"/>
            <a:ext cx="8229600" cy="1143000"/>
          </a:xfrm>
          <a:prstGeom prst="rect">
            <a:avLst/>
          </a:prstGeom>
          <a:noFill/>
          <a:ln w="9525">
            <a:noFill/>
            <a:miter lim="800000"/>
            <a:headEnd/>
            <a:tailEnd/>
          </a:ln>
        </p:spPr>
        <p:txBody>
          <a:bodyPr anchor="ctr"/>
          <a:lstStyle/>
          <a:p>
            <a:pPr algn="ctr"/>
            <a:r>
              <a:rPr lang="ru-RU" sz="3200" b="1" dirty="0">
                <a:solidFill>
                  <a:schemeClr val="accent2"/>
                </a:solidFill>
                <a:latin typeface="Times New Roman" pitchFamily="18" charset="0"/>
              </a:rPr>
              <a:t>Посмотреть в книгах</a:t>
            </a:r>
          </a:p>
        </p:txBody>
      </p:sp>
      <p:sp>
        <p:nvSpPr>
          <p:cNvPr id="18442" name="Rectangle 10"/>
          <p:cNvSpPr>
            <a:spLocks noChangeArrowheads="1"/>
          </p:cNvSpPr>
          <p:nvPr/>
        </p:nvSpPr>
        <p:spPr bwMode="auto">
          <a:xfrm>
            <a:off x="395288" y="5715000"/>
            <a:ext cx="8229600" cy="1143000"/>
          </a:xfrm>
          <a:prstGeom prst="rect">
            <a:avLst/>
          </a:prstGeom>
          <a:noFill/>
          <a:ln w="9525">
            <a:noFill/>
            <a:miter lim="800000"/>
            <a:headEnd/>
            <a:tailEnd/>
          </a:ln>
        </p:spPr>
        <p:txBody>
          <a:bodyPr anchor="ctr"/>
          <a:lstStyle/>
          <a:p>
            <a:pPr algn="ctr"/>
            <a:r>
              <a:rPr lang="ru-RU" sz="3600" b="1" i="1" dirty="0">
                <a:solidFill>
                  <a:schemeClr val="accent2"/>
                </a:solidFill>
                <a:latin typeface="Times New Roman" pitchFamily="18" charset="0"/>
              </a:rPr>
              <a:t>Сделать выводы, оформить работу</a:t>
            </a:r>
          </a:p>
        </p:txBody>
      </p:sp>
      <p:sp>
        <p:nvSpPr>
          <p:cNvPr id="18443" name="Rectangle 11"/>
          <p:cNvSpPr>
            <a:spLocks noChangeArrowheads="1"/>
          </p:cNvSpPr>
          <p:nvPr/>
        </p:nvSpPr>
        <p:spPr bwMode="auto">
          <a:xfrm>
            <a:off x="914400" y="4868863"/>
            <a:ext cx="8229600" cy="1143000"/>
          </a:xfrm>
          <a:prstGeom prst="rect">
            <a:avLst/>
          </a:prstGeom>
          <a:noFill/>
          <a:ln w="9525">
            <a:noFill/>
            <a:miter lim="800000"/>
            <a:headEnd/>
            <a:tailEnd/>
          </a:ln>
        </p:spPr>
        <p:txBody>
          <a:bodyPr anchor="ctr"/>
          <a:lstStyle/>
          <a:p>
            <a:pPr algn="ctr"/>
            <a:r>
              <a:rPr lang="ru-RU" sz="3200" b="1" dirty="0">
                <a:solidFill>
                  <a:schemeClr val="accent2"/>
                </a:solidFill>
                <a:latin typeface="Times New Roman" pitchFamily="18" charset="0"/>
              </a:rPr>
              <a:t>Получить информацию у компьютера</a:t>
            </a:r>
          </a:p>
        </p:txBody>
      </p:sp>
      <p:sp>
        <p:nvSpPr>
          <p:cNvPr id="18444" name="Rectangle 12"/>
          <p:cNvSpPr>
            <a:spLocks noChangeArrowheads="1"/>
          </p:cNvSpPr>
          <p:nvPr/>
        </p:nvSpPr>
        <p:spPr bwMode="auto">
          <a:xfrm>
            <a:off x="1331913" y="3357563"/>
            <a:ext cx="5616575" cy="1143000"/>
          </a:xfrm>
          <a:prstGeom prst="rect">
            <a:avLst/>
          </a:prstGeom>
          <a:noFill/>
          <a:ln w="9525">
            <a:noFill/>
            <a:miter lim="800000"/>
            <a:headEnd/>
            <a:tailEnd/>
          </a:ln>
        </p:spPr>
        <p:txBody>
          <a:bodyPr anchor="ctr"/>
          <a:lstStyle/>
          <a:p>
            <a:pPr algn="ctr"/>
            <a:r>
              <a:rPr lang="ru-RU" sz="3200" b="1" dirty="0">
                <a:solidFill>
                  <a:schemeClr val="accent2"/>
                </a:solidFill>
                <a:latin typeface="Times New Roman" pitchFamily="18" charset="0"/>
              </a:rPr>
              <a:t>Понаблюдать</a:t>
            </a:r>
          </a:p>
        </p:txBody>
      </p:sp>
      <p:sp>
        <p:nvSpPr>
          <p:cNvPr id="18445" name="Rectangle 13"/>
          <p:cNvSpPr>
            <a:spLocks noChangeArrowheads="1"/>
          </p:cNvSpPr>
          <p:nvPr/>
        </p:nvSpPr>
        <p:spPr bwMode="auto">
          <a:xfrm>
            <a:off x="755650" y="2492375"/>
            <a:ext cx="6840538" cy="1143000"/>
          </a:xfrm>
          <a:prstGeom prst="rect">
            <a:avLst/>
          </a:prstGeom>
          <a:noFill/>
          <a:ln w="9525">
            <a:noFill/>
            <a:miter lim="800000"/>
            <a:headEnd/>
            <a:tailEnd/>
          </a:ln>
        </p:spPr>
        <p:txBody>
          <a:bodyPr anchor="ctr"/>
          <a:lstStyle/>
          <a:p>
            <a:pPr algn="ctr"/>
            <a:r>
              <a:rPr lang="ru-RU" sz="3200" b="1" dirty="0">
                <a:solidFill>
                  <a:schemeClr val="accent2"/>
                </a:solidFill>
                <a:latin typeface="Times New Roman" pitchFamily="18" charset="0"/>
              </a:rPr>
              <a:t>Спросить у учителя</a:t>
            </a:r>
          </a:p>
        </p:txBody>
      </p:sp>
      <p:sp>
        <p:nvSpPr>
          <p:cNvPr id="18446" name="Rectangle 14"/>
          <p:cNvSpPr>
            <a:spLocks noChangeArrowheads="1"/>
          </p:cNvSpPr>
          <p:nvPr/>
        </p:nvSpPr>
        <p:spPr bwMode="auto">
          <a:xfrm>
            <a:off x="0" y="4076700"/>
            <a:ext cx="8229600" cy="1143000"/>
          </a:xfrm>
          <a:prstGeom prst="rect">
            <a:avLst/>
          </a:prstGeom>
          <a:noFill/>
          <a:ln w="9525">
            <a:noFill/>
            <a:miter lim="800000"/>
            <a:headEnd/>
            <a:tailEnd/>
          </a:ln>
        </p:spPr>
        <p:txBody>
          <a:bodyPr anchor="ctr"/>
          <a:lstStyle/>
          <a:p>
            <a:pPr algn="ctr"/>
            <a:r>
              <a:rPr lang="ru-RU" sz="3200" b="1" dirty="0">
                <a:solidFill>
                  <a:schemeClr val="accent2"/>
                </a:solidFill>
                <a:latin typeface="Times New Roman" pitchFamily="18" charset="0"/>
              </a:rPr>
              <a:t>Провести эксперимент</a:t>
            </a:r>
          </a:p>
        </p:txBody>
      </p:sp>
      <p:pic>
        <p:nvPicPr>
          <p:cNvPr id="5131" name="Picture 15"/>
          <p:cNvPicPr>
            <a:picLocks noChangeAspect="1" noChangeArrowheads="1"/>
          </p:cNvPicPr>
          <p:nvPr/>
        </p:nvPicPr>
        <p:blipFill>
          <a:blip r:embed="rId3" cstate="print"/>
          <a:srcRect/>
          <a:stretch>
            <a:fillRect/>
          </a:stretch>
        </p:blipFill>
        <p:spPr bwMode="auto">
          <a:xfrm>
            <a:off x="468313" y="1773238"/>
            <a:ext cx="735012" cy="792162"/>
          </a:xfrm>
          <a:prstGeom prst="rect">
            <a:avLst/>
          </a:prstGeom>
          <a:noFill/>
          <a:ln w="9525">
            <a:noFill/>
            <a:miter lim="800000"/>
            <a:headEnd/>
            <a:tailEnd/>
          </a:ln>
        </p:spPr>
      </p:pic>
      <p:pic>
        <p:nvPicPr>
          <p:cNvPr id="5132" name="Picture 16"/>
          <p:cNvPicPr>
            <a:picLocks noChangeAspect="1" noChangeArrowheads="1"/>
          </p:cNvPicPr>
          <p:nvPr/>
        </p:nvPicPr>
        <p:blipFill>
          <a:blip r:embed="rId4" cstate="print"/>
          <a:srcRect/>
          <a:stretch>
            <a:fillRect/>
          </a:stretch>
        </p:blipFill>
        <p:spPr bwMode="auto">
          <a:xfrm>
            <a:off x="468313" y="2636838"/>
            <a:ext cx="725487" cy="792162"/>
          </a:xfrm>
          <a:prstGeom prst="rect">
            <a:avLst/>
          </a:prstGeom>
          <a:noFill/>
          <a:ln w="9525">
            <a:noFill/>
            <a:miter lim="800000"/>
            <a:headEnd/>
            <a:tailEnd/>
          </a:ln>
        </p:spPr>
      </p:pic>
      <p:pic>
        <p:nvPicPr>
          <p:cNvPr id="5133" name="Picture 17"/>
          <p:cNvPicPr>
            <a:picLocks noChangeAspect="1" noChangeArrowheads="1"/>
          </p:cNvPicPr>
          <p:nvPr/>
        </p:nvPicPr>
        <p:blipFill>
          <a:blip r:embed="rId5" cstate="print"/>
          <a:srcRect/>
          <a:stretch>
            <a:fillRect/>
          </a:stretch>
        </p:blipFill>
        <p:spPr bwMode="auto">
          <a:xfrm>
            <a:off x="468313" y="3500438"/>
            <a:ext cx="719137" cy="719137"/>
          </a:xfrm>
          <a:prstGeom prst="rect">
            <a:avLst/>
          </a:prstGeom>
          <a:noFill/>
          <a:ln w="9525">
            <a:noFill/>
            <a:miter lim="800000"/>
            <a:headEnd/>
            <a:tailEnd/>
          </a:ln>
        </p:spPr>
      </p:pic>
      <p:pic>
        <p:nvPicPr>
          <p:cNvPr id="5134" name="Picture 18"/>
          <p:cNvPicPr>
            <a:picLocks noChangeAspect="1" noChangeArrowheads="1"/>
          </p:cNvPicPr>
          <p:nvPr/>
        </p:nvPicPr>
        <p:blipFill>
          <a:blip r:embed="rId6" cstate="print"/>
          <a:srcRect/>
          <a:stretch>
            <a:fillRect/>
          </a:stretch>
        </p:blipFill>
        <p:spPr bwMode="auto">
          <a:xfrm>
            <a:off x="468313" y="4292600"/>
            <a:ext cx="719137" cy="719138"/>
          </a:xfrm>
          <a:prstGeom prst="rect">
            <a:avLst/>
          </a:prstGeom>
          <a:noFill/>
          <a:ln w="9525">
            <a:noFill/>
            <a:miter lim="800000"/>
            <a:headEnd/>
            <a:tailEnd/>
          </a:ln>
        </p:spPr>
      </p:pic>
      <p:pic>
        <p:nvPicPr>
          <p:cNvPr id="5135" name="Picture 19"/>
          <p:cNvPicPr>
            <a:picLocks noChangeAspect="1" noChangeArrowheads="1"/>
          </p:cNvPicPr>
          <p:nvPr/>
        </p:nvPicPr>
        <p:blipFill>
          <a:blip r:embed="rId7" cstate="print"/>
          <a:srcRect/>
          <a:stretch>
            <a:fillRect/>
          </a:stretch>
        </p:blipFill>
        <p:spPr bwMode="auto">
          <a:xfrm>
            <a:off x="468313" y="5084763"/>
            <a:ext cx="719137" cy="712787"/>
          </a:xfrm>
          <a:prstGeom prst="rect">
            <a:avLst/>
          </a:prstGeom>
          <a:noFill/>
          <a:ln w="9525">
            <a:noFill/>
            <a:miter lim="800000"/>
            <a:headEnd/>
            <a:tailEnd/>
          </a:ln>
        </p:spPr>
      </p:pic>
      <p:sp>
        <p:nvSpPr>
          <p:cNvPr id="16" name="Прямоугольник 15"/>
          <p:cNvSpPr/>
          <p:nvPr/>
        </p:nvSpPr>
        <p:spPr>
          <a:xfrm>
            <a:off x="1928794" y="142852"/>
            <a:ext cx="5501827" cy="923330"/>
          </a:xfrm>
          <a:prstGeom prst="rect">
            <a:avLst/>
          </a:prstGeom>
          <a:noFill/>
        </p:spPr>
        <p:txBody>
          <a:bodyPr wrap="none" lIns="91440" tIns="45720" rIns="91440" bIns="45720">
            <a:spAutoFit/>
          </a:bodyPr>
          <a:lstStyle/>
          <a:p>
            <a:pPr algn="ctr"/>
            <a:r>
              <a:rPr lang="ru-RU"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rPr>
              <a:t>План работы:</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40"/>
                                        </p:tgtEl>
                                        <p:attrNameLst>
                                          <p:attrName>style.visibility</p:attrName>
                                        </p:attrNameLst>
                                      </p:cBhvr>
                                      <p:to>
                                        <p:strVal val="visible"/>
                                      </p:to>
                                    </p:set>
                                    <p:anim calcmode="lin" valueType="num">
                                      <p:cBhvr additive="base">
                                        <p:cTn id="7" dur="1000" fill="hold"/>
                                        <p:tgtEl>
                                          <p:spTgt spid="18440"/>
                                        </p:tgtEl>
                                        <p:attrNameLst>
                                          <p:attrName>ppt_x</p:attrName>
                                        </p:attrNameLst>
                                      </p:cBhvr>
                                      <p:tavLst>
                                        <p:tav tm="0">
                                          <p:val>
                                            <p:strVal val="0-#ppt_w/2"/>
                                          </p:val>
                                        </p:tav>
                                        <p:tav tm="100000">
                                          <p:val>
                                            <p:strVal val="#ppt_x"/>
                                          </p:val>
                                        </p:tav>
                                      </p:tavLst>
                                    </p:anim>
                                    <p:anim calcmode="lin" valueType="num">
                                      <p:cBhvr additive="base">
                                        <p:cTn id="8" dur="1000" fill="hold"/>
                                        <p:tgtEl>
                                          <p:spTgt spid="184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8441"/>
                                        </p:tgtEl>
                                        <p:attrNameLst>
                                          <p:attrName>style.visibility</p:attrName>
                                        </p:attrNameLst>
                                      </p:cBhvr>
                                      <p:to>
                                        <p:strVal val="visible"/>
                                      </p:to>
                                    </p:set>
                                    <p:anim calcmode="lin" valueType="num">
                                      <p:cBhvr additive="base">
                                        <p:cTn id="13" dur="1000" fill="hold"/>
                                        <p:tgtEl>
                                          <p:spTgt spid="18441"/>
                                        </p:tgtEl>
                                        <p:attrNameLst>
                                          <p:attrName>ppt_x</p:attrName>
                                        </p:attrNameLst>
                                      </p:cBhvr>
                                      <p:tavLst>
                                        <p:tav tm="0">
                                          <p:val>
                                            <p:strVal val="1+#ppt_w/2"/>
                                          </p:val>
                                        </p:tav>
                                        <p:tav tm="100000">
                                          <p:val>
                                            <p:strVal val="#ppt_x"/>
                                          </p:val>
                                        </p:tav>
                                      </p:tavLst>
                                    </p:anim>
                                    <p:anim calcmode="lin" valueType="num">
                                      <p:cBhvr additive="base">
                                        <p:cTn id="14" dur="1000" fill="hold"/>
                                        <p:tgtEl>
                                          <p:spTgt spid="1844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8445"/>
                                        </p:tgtEl>
                                        <p:attrNameLst>
                                          <p:attrName>style.visibility</p:attrName>
                                        </p:attrNameLst>
                                      </p:cBhvr>
                                      <p:to>
                                        <p:strVal val="visible"/>
                                      </p:to>
                                    </p:set>
                                    <p:anim calcmode="lin" valueType="num">
                                      <p:cBhvr additive="base">
                                        <p:cTn id="19" dur="1000" fill="hold"/>
                                        <p:tgtEl>
                                          <p:spTgt spid="18445"/>
                                        </p:tgtEl>
                                        <p:attrNameLst>
                                          <p:attrName>ppt_x</p:attrName>
                                        </p:attrNameLst>
                                      </p:cBhvr>
                                      <p:tavLst>
                                        <p:tav tm="0">
                                          <p:val>
                                            <p:strVal val="0-#ppt_w/2"/>
                                          </p:val>
                                        </p:tav>
                                        <p:tav tm="100000">
                                          <p:val>
                                            <p:strVal val="#ppt_x"/>
                                          </p:val>
                                        </p:tav>
                                      </p:tavLst>
                                    </p:anim>
                                    <p:anim calcmode="lin" valueType="num">
                                      <p:cBhvr additive="base">
                                        <p:cTn id="20" dur="1000" fill="hold"/>
                                        <p:tgtEl>
                                          <p:spTgt spid="1844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8444"/>
                                        </p:tgtEl>
                                        <p:attrNameLst>
                                          <p:attrName>style.visibility</p:attrName>
                                        </p:attrNameLst>
                                      </p:cBhvr>
                                      <p:to>
                                        <p:strVal val="visible"/>
                                      </p:to>
                                    </p:set>
                                    <p:anim calcmode="lin" valueType="num">
                                      <p:cBhvr additive="base">
                                        <p:cTn id="25" dur="1000" fill="hold"/>
                                        <p:tgtEl>
                                          <p:spTgt spid="18444"/>
                                        </p:tgtEl>
                                        <p:attrNameLst>
                                          <p:attrName>ppt_x</p:attrName>
                                        </p:attrNameLst>
                                      </p:cBhvr>
                                      <p:tavLst>
                                        <p:tav tm="0">
                                          <p:val>
                                            <p:strVal val="1+#ppt_w/2"/>
                                          </p:val>
                                        </p:tav>
                                        <p:tav tm="100000">
                                          <p:val>
                                            <p:strVal val="#ppt_x"/>
                                          </p:val>
                                        </p:tav>
                                      </p:tavLst>
                                    </p:anim>
                                    <p:anim calcmode="lin" valueType="num">
                                      <p:cBhvr additive="base">
                                        <p:cTn id="26" dur="1000" fill="hold"/>
                                        <p:tgtEl>
                                          <p:spTgt spid="1844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8446"/>
                                        </p:tgtEl>
                                        <p:attrNameLst>
                                          <p:attrName>style.visibility</p:attrName>
                                        </p:attrNameLst>
                                      </p:cBhvr>
                                      <p:to>
                                        <p:strVal val="visible"/>
                                      </p:to>
                                    </p:set>
                                    <p:anim calcmode="lin" valueType="num">
                                      <p:cBhvr additive="base">
                                        <p:cTn id="31" dur="1000" fill="hold"/>
                                        <p:tgtEl>
                                          <p:spTgt spid="18446"/>
                                        </p:tgtEl>
                                        <p:attrNameLst>
                                          <p:attrName>ppt_x</p:attrName>
                                        </p:attrNameLst>
                                      </p:cBhvr>
                                      <p:tavLst>
                                        <p:tav tm="0">
                                          <p:val>
                                            <p:strVal val="0-#ppt_w/2"/>
                                          </p:val>
                                        </p:tav>
                                        <p:tav tm="100000">
                                          <p:val>
                                            <p:strVal val="#ppt_x"/>
                                          </p:val>
                                        </p:tav>
                                      </p:tavLst>
                                    </p:anim>
                                    <p:anim calcmode="lin" valueType="num">
                                      <p:cBhvr additive="base">
                                        <p:cTn id="32" dur="1000" fill="hold"/>
                                        <p:tgtEl>
                                          <p:spTgt spid="1844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8443"/>
                                        </p:tgtEl>
                                        <p:attrNameLst>
                                          <p:attrName>style.visibility</p:attrName>
                                        </p:attrNameLst>
                                      </p:cBhvr>
                                      <p:to>
                                        <p:strVal val="visible"/>
                                      </p:to>
                                    </p:set>
                                    <p:anim calcmode="lin" valueType="num">
                                      <p:cBhvr additive="base">
                                        <p:cTn id="37" dur="1000" fill="hold"/>
                                        <p:tgtEl>
                                          <p:spTgt spid="18443"/>
                                        </p:tgtEl>
                                        <p:attrNameLst>
                                          <p:attrName>ppt_x</p:attrName>
                                        </p:attrNameLst>
                                      </p:cBhvr>
                                      <p:tavLst>
                                        <p:tav tm="0">
                                          <p:val>
                                            <p:strVal val="1+#ppt_w/2"/>
                                          </p:val>
                                        </p:tav>
                                        <p:tav tm="100000">
                                          <p:val>
                                            <p:strVal val="#ppt_x"/>
                                          </p:val>
                                        </p:tav>
                                      </p:tavLst>
                                    </p:anim>
                                    <p:anim calcmode="lin" valueType="num">
                                      <p:cBhvr additive="base">
                                        <p:cTn id="38" dur="1000" fill="hold"/>
                                        <p:tgtEl>
                                          <p:spTgt spid="1844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442"/>
                                        </p:tgtEl>
                                        <p:attrNameLst>
                                          <p:attrName>style.visibility</p:attrName>
                                        </p:attrNameLst>
                                      </p:cBhvr>
                                      <p:to>
                                        <p:strVal val="visible"/>
                                      </p:to>
                                    </p:set>
                                    <p:anim calcmode="lin" valueType="num">
                                      <p:cBhvr additive="base">
                                        <p:cTn id="43" dur="2000" fill="hold"/>
                                        <p:tgtEl>
                                          <p:spTgt spid="18442"/>
                                        </p:tgtEl>
                                        <p:attrNameLst>
                                          <p:attrName>ppt_x</p:attrName>
                                        </p:attrNameLst>
                                      </p:cBhvr>
                                      <p:tavLst>
                                        <p:tav tm="0">
                                          <p:val>
                                            <p:strVal val="#ppt_x"/>
                                          </p:val>
                                        </p:tav>
                                        <p:tav tm="100000">
                                          <p:val>
                                            <p:strVal val="#ppt_x"/>
                                          </p:val>
                                        </p:tav>
                                      </p:tavLst>
                                    </p:anim>
                                    <p:anim calcmode="lin" valueType="num">
                                      <p:cBhvr additive="base">
                                        <p:cTn id="44" dur="2000" fill="hold"/>
                                        <p:tgtEl>
                                          <p:spTgt spid="184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0" grpId="0"/>
      <p:bldP spid="18441" grpId="0"/>
      <p:bldP spid="18442" grpId="0"/>
      <p:bldP spid="18443" grpId="0"/>
      <p:bldP spid="18444" grpId="0"/>
      <p:bldP spid="18445" grpId="0"/>
      <p:bldP spid="184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Содержимое 2"/>
          <p:cNvSpPr>
            <a:spLocks noGrp="1"/>
          </p:cNvSpPr>
          <p:nvPr>
            <p:ph idx="1"/>
          </p:nvPr>
        </p:nvSpPr>
        <p:spPr>
          <a:xfrm>
            <a:off x="152400" y="1000108"/>
            <a:ext cx="8839200" cy="5553092"/>
          </a:xfrm>
        </p:spPr>
        <p:txBody>
          <a:bodyPr/>
          <a:lstStyle/>
          <a:p>
            <a:pPr eaLnBrk="1" hangingPunct="1">
              <a:buFontTx/>
              <a:buNone/>
            </a:pPr>
            <a:r>
              <a:rPr lang="ru-RU" sz="2800" b="1" dirty="0" smtClean="0">
                <a:solidFill>
                  <a:schemeClr val="accent2"/>
                </a:solidFill>
              </a:rPr>
              <a:t>1этап. </a:t>
            </a:r>
            <a:r>
              <a:rPr lang="ru-RU" sz="2800" b="1" u="sng" dirty="0" smtClean="0">
                <a:solidFill>
                  <a:schemeClr val="accent2"/>
                </a:solidFill>
              </a:rPr>
              <a:t>Подготовительный</a:t>
            </a:r>
          </a:p>
          <a:p>
            <a:pPr eaLnBrk="1" hangingPunct="1">
              <a:buFont typeface="Wingdings" pitchFamily="2" charset="2"/>
              <a:buChar char="Ø"/>
            </a:pPr>
            <a:r>
              <a:rPr lang="ru-RU" sz="2400" b="1" i="1" dirty="0" smtClean="0">
                <a:solidFill>
                  <a:schemeClr val="tx2"/>
                </a:solidFill>
                <a:latin typeface="Times New Roman" pitchFamily="18" charset="0"/>
                <a:cs typeface="Times New Roman" pitchFamily="18" charset="0"/>
              </a:rPr>
              <a:t>Выбор и обсуждение темы</a:t>
            </a:r>
          </a:p>
          <a:p>
            <a:pPr eaLnBrk="1" hangingPunct="1">
              <a:buFont typeface="Wingdings" pitchFamily="2" charset="2"/>
              <a:buChar char="Ø"/>
            </a:pPr>
            <a:r>
              <a:rPr lang="ru-RU" sz="2400" b="1" i="1" dirty="0" smtClean="0">
                <a:solidFill>
                  <a:schemeClr val="tx2"/>
                </a:solidFill>
                <a:latin typeface="Times New Roman" pitchFamily="18" charset="0"/>
                <a:cs typeface="Times New Roman" pitchFamily="18" charset="0"/>
              </a:rPr>
              <a:t>Формулирование цели, задач, выдвижение гипотезы</a:t>
            </a:r>
          </a:p>
          <a:p>
            <a:pPr eaLnBrk="1" hangingPunct="1">
              <a:buFontTx/>
              <a:buNone/>
            </a:pPr>
            <a:r>
              <a:rPr lang="ru-RU" sz="2800" b="1" dirty="0" smtClean="0">
                <a:solidFill>
                  <a:schemeClr val="accent2"/>
                </a:solidFill>
              </a:rPr>
              <a:t>2 этап. </a:t>
            </a:r>
            <a:r>
              <a:rPr lang="ru-RU" sz="2800" b="1" u="sng" dirty="0" smtClean="0">
                <a:solidFill>
                  <a:schemeClr val="accent2"/>
                </a:solidFill>
              </a:rPr>
              <a:t>Исследовательская работа</a:t>
            </a:r>
            <a:endParaRPr lang="ru-RU" sz="2800" b="1" i="1" u="sng" dirty="0" smtClean="0">
              <a:latin typeface="Times New Roman" pitchFamily="18" charset="0"/>
              <a:cs typeface="Times New Roman" pitchFamily="18" charset="0"/>
            </a:endParaRPr>
          </a:p>
          <a:p>
            <a:pPr eaLnBrk="1" hangingPunct="1">
              <a:buFont typeface="Wingdings" pitchFamily="2" charset="2"/>
              <a:buChar char="Ø"/>
            </a:pPr>
            <a:r>
              <a:rPr lang="ru-RU" sz="2400" b="1" i="1" dirty="0" smtClean="0">
                <a:latin typeface="Times New Roman" pitchFamily="18" charset="0"/>
                <a:cs typeface="Times New Roman" pitchFamily="18" charset="0"/>
              </a:rPr>
              <a:t> из чего состоит бумага (исследование материала)</a:t>
            </a:r>
          </a:p>
          <a:p>
            <a:pPr eaLnBrk="1" hangingPunct="1">
              <a:buFont typeface="Wingdings" pitchFamily="2" charset="2"/>
              <a:buChar char="Ø"/>
            </a:pPr>
            <a:r>
              <a:rPr lang="ru-RU" sz="2400" b="1" i="1" dirty="0" smtClean="0">
                <a:latin typeface="Times New Roman" pitchFamily="18" charset="0"/>
                <a:cs typeface="Times New Roman" pitchFamily="18" charset="0"/>
              </a:rPr>
              <a:t> исследование бумаги как материала;</a:t>
            </a:r>
          </a:p>
          <a:p>
            <a:pPr eaLnBrk="1" hangingPunct="1">
              <a:buFont typeface="Wingdings" pitchFamily="2" charset="2"/>
              <a:buChar char="Ø"/>
            </a:pPr>
            <a:r>
              <a:rPr lang="ru-RU" sz="2400" b="1" i="1" dirty="0" smtClean="0">
                <a:latin typeface="Times New Roman" pitchFamily="18" charset="0"/>
                <a:cs typeface="Times New Roman" pitchFamily="18" charset="0"/>
              </a:rPr>
              <a:t> определение свойств бумаги;</a:t>
            </a:r>
          </a:p>
          <a:p>
            <a:pPr eaLnBrk="1" hangingPunct="1">
              <a:buFont typeface="Wingdings" pitchFamily="2" charset="2"/>
              <a:buChar char="Ø"/>
            </a:pPr>
            <a:r>
              <a:rPr lang="ru-RU" sz="2400" b="1" i="1" dirty="0" smtClean="0">
                <a:latin typeface="Times New Roman" pitchFamily="18" charset="0"/>
                <a:cs typeface="Times New Roman" pitchFamily="18" charset="0"/>
              </a:rPr>
              <a:t> применение бумаги.</a:t>
            </a:r>
          </a:p>
          <a:p>
            <a:pPr>
              <a:lnSpc>
                <a:spcPct val="80000"/>
              </a:lnSpc>
              <a:buNone/>
            </a:pPr>
            <a:r>
              <a:rPr lang="ru-RU" sz="2800" b="1" dirty="0" smtClean="0">
                <a:solidFill>
                  <a:schemeClr val="accent2"/>
                </a:solidFill>
              </a:rPr>
              <a:t>3 этап.  </a:t>
            </a:r>
            <a:r>
              <a:rPr lang="ru-RU" sz="2800" b="1" u="sng" dirty="0" smtClean="0">
                <a:solidFill>
                  <a:schemeClr val="accent2"/>
                </a:solidFill>
              </a:rPr>
              <a:t>Представление проект</a:t>
            </a:r>
            <a:r>
              <a:rPr lang="ru-RU" sz="2800" b="1" dirty="0" smtClean="0">
                <a:solidFill>
                  <a:schemeClr val="accent2"/>
                </a:solidFill>
              </a:rPr>
              <a:t>а</a:t>
            </a:r>
          </a:p>
          <a:p>
            <a:pPr>
              <a:lnSpc>
                <a:spcPct val="80000"/>
              </a:lnSpc>
              <a:buFont typeface="Wingdings" pitchFamily="2" charset="2"/>
              <a:buChar char="Ø"/>
            </a:pPr>
            <a:r>
              <a:rPr lang="ru-RU" sz="2400" b="1" i="1" dirty="0" smtClean="0">
                <a:latin typeface="Times New Roman" pitchFamily="18" charset="0"/>
                <a:cs typeface="Times New Roman" pitchFamily="18" charset="0"/>
              </a:rPr>
              <a:t> Защита проекта, опыты</a:t>
            </a:r>
          </a:p>
          <a:p>
            <a:pPr>
              <a:lnSpc>
                <a:spcPct val="80000"/>
              </a:lnSpc>
              <a:buNone/>
            </a:pPr>
            <a:r>
              <a:rPr lang="ru-RU" sz="2800" b="1" dirty="0" smtClean="0">
                <a:solidFill>
                  <a:schemeClr val="accent2"/>
                </a:solidFill>
              </a:rPr>
              <a:t>4 этап</a:t>
            </a:r>
            <a:r>
              <a:rPr lang="ru-RU" sz="2800" b="1" u="sng" dirty="0" smtClean="0">
                <a:solidFill>
                  <a:schemeClr val="accent2"/>
                </a:solidFill>
              </a:rPr>
              <a:t>.    Рефлексия</a:t>
            </a:r>
          </a:p>
          <a:p>
            <a:pPr>
              <a:lnSpc>
                <a:spcPct val="80000"/>
              </a:lnSpc>
              <a:buFont typeface="Wingdings" pitchFamily="2" charset="2"/>
              <a:buChar char="Ø"/>
            </a:pPr>
            <a:r>
              <a:rPr lang="ru-RU" sz="2400" b="1" i="1" dirty="0" smtClean="0">
                <a:latin typeface="Times New Roman" pitchFamily="18" charset="0"/>
                <a:cs typeface="Times New Roman" pitchFamily="18" charset="0"/>
              </a:rPr>
              <a:t> Обсуждение итогов  проекта</a:t>
            </a:r>
            <a:endParaRPr lang="ru-RU" sz="2400" i="1" dirty="0" smtClean="0">
              <a:latin typeface="Times New Roman" pitchFamily="18" charset="0"/>
              <a:cs typeface="Times New Roman" pitchFamily="18" charset="0"/>
            </a:endParaRPr>
          </a:p>
          <a:p>
            <a:pPr eaLnBrk="1" hangingPunct="1">
              <a:buFont typeface="Wingdings" pitchFamily="2" charset="2"/>
              <a:buChar char="v"/>
            </a:pPr>
            <a:endParaRPr lang="ru-RU" sz="2400" i="1" dirty="0" smtClean="0">
              <a:latin typeface="Times New Roman" pitchFamily="18" charset="0"/>
              <a:cs typeface="Times New Roman" pitchFamily="18" charset="0"/>
            </a:endParaRPr>
          </a:p>
        </p:txBody>
      </p:sp>
      <p:sp>
        <p:nvSpPr>
          <p:cNvPr id="4" name="Прямоугольник 3"/>
          <p:cNvSpPr/>
          <p:nvPr/>
        </p:nvSpPr>
        <p:spPr>
          <a:xfrm>
            <a:off x="0" y="214290"/>
            <a:ext cx="8858280" cy="769441"/>
          </a:xfrm>
          <a:prstGeom prst="rect">
            <a:avLst/>
          </a:prstGeom>
          <a:noFill/>
        </p:spPr>
        <p:txBody>
          <a:bodyPr wrap="square" lIns="91440" tIns="45720" rIns="91440" bIns="45720">
            <a:spAutoFit/>
          </a:bodyPr>
          <a:lstStyle/>
          <a:p>
            <a:pPr algn="ctr"/>
            <a:r>
              <a:rPr lang="ru-RU"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omic Sans MS" pitchFamily="66" charset="0"/>
              </a:rPr>
              <a:t>Этапы работы над проектом</a:t>
            </a:r>
            <a:endParaRPr lang="ru-RU" sz="4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23" name="AutoShape 1035"/>
          <p:cNvSpPr>
            <a:spLocks noGrp="1" noChangeArrowheads="1"/>
          </p:cNvSpPr>
          <p:nvPr>
            <p:ph type="title"/>
          </p:nvPr>
        </p:nvSpPr>
        <p:spPr>
          <a:xfrm>
            <a:off x="500034" y="142852"/>
            <a:ext cx="8229600" cy="928694"/>
          </a:xfrm>
        </p:spPr>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r>
              <a:rPr lang="ru-RU"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Материалы и инструменты для проведения опытов</a:t>
            </a:r>
          </a:p>
        </p:txBody>
      </p:sp>
      <p:sp>
        <p:nvSpPr>
          <p:cNvPr id="346124" name="Rectangle 1036"/>
          <p:cNvSpPr>
            <a:spLocks noGrp="1" noChangeArrowheads="1"/>
          </p:cNvSpPr>
          <p:nvPr>
            <p:ph idx="1"/>
          </p:nvPr>
        </p:nvSpPr>
        <p:spPr>
          <a:xfrm>
            <a:off x="357158" y="1714488"/>
            <a:ext cx="8229600" cy="4472005"/>
          </a:xfrm>
        </p:spPr>
        <p:txBody>
          <a:bodyPr/>
          <a:lstStyle/>
          <a:p>
            <a:pPr>
              <a:buFont typeface="Wingdings" pitchFamily="2" charset="2"/>
              <a:buChar char="Ø"/>
            </a:pPr>
            <a:r>
              <a:rPr lang="ru-RU" dirty="0"/>
              <a:t>Несколько листов бумаги</a:t>
            </a:r>
          </a:p>
          <a:p>
            <a:pPr>
              <a:buFont typeface="Wingdings" pitchFamily="2" charset="2"/>
              <a:buChar char="Ø"/>
            </a:pPr>
            <a:r>
              <a:rPr lang="ru-RU" dirty="0"/>
              <a:t>Ножницы</a:t>
            </a:r>
          </a:p>
          <a:p>
            <a:pPr>
              <a:buFont typeface="Wingdings" pitchFamily="2" charset="2"/>
              <a:buChar char="Ø"/>
            </a:pPr>
            <a:r>
              <a:rPr lang="ru-RU" dirty="0"/>
              <a:t>Ёмкость с </a:t>
            </a:r>
            <a:r>
              <a:rPr lang="ru-RU" dirty="0" smtClean="0"/>
              <a:t>водой</a:t>
            </a:r>
          </a:p>
          <a:p>
            <a:pPr>
              <a:buFont typeface="Wingdings" pitchFamily="2" charset="2"/>
              <a:buChar char="Ø"/>
            </a:pPr>
            <a:r>
              <a:rPr lang="ru-RU" dirty="0" smtClean="0"/>
              <a:t>Увеличительное стекло</a:t>
            </a:r>
            <a:endParaRPr lang="ru-RU" dirty="0"/>
          </a:p>
          <a:p>
            <a:pPr>
              <a:buFont typeface="Wingdings" pitchFamily="2" charset="2"/>
              <a:buChar char="Ø"/>
            </a:pPr>
            <a:r>
              <a:rPr lang="ru-RU" dirty="0"/>
              <a:t>Спички</a:t>
            </a:r>
          </a:p>
        </p:txBody>
      </p:sp>
    </p:spTree>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6123"/>
                                        </p:tgtEl>
                                        <p:attrNameLst>
                                          <p:attrName>style.visibility</p:attrName>
                                        </p:attrNameLst>
                                      </p:cBhvr>
                                      <p:to>
                                        <p:strVal val="visible"/>
                                      </p:to>
                                    </p:set>
                                    <p:anim calcmode="lin" valueType="num">
                                      <p:cBhvr additive="base">
                                        <p:cTn id="7" dur="500" fill="hold"/>
                                        <p:tgtEl>
                                          <p:spTgt spid="346123"/>
                                        </p:tgtEl>
                                        <p:attrNameLst>
                                          <p:attrName>ppt_x</p:attrName>
                                        </p:attrNameLst>
                                      </p:cBhvr>
                                      <p:tavLst>
                                        <p:tav tm="0">
                                          <p:val>
                                            <p:strVal val="#ppt_x"/>
                                          </p:val>
                                        </p:tav>
                                        <p:tav tm="100000">
                                          <p:val>
                                            <p:strVal val="#ppt_x"/>
                                          </p:val>
                                        </p:tav>
                                      </p:tavLst>
                                    </p:anim>
                                    <p:anim calcmode="lin" valueType="num">
                                      <p:cBhvr additive="base">
                                        <p:cTn id="8" dur="500" fill="hold"/>
                                        <p:tgtEl>
                                          <p:spTgt spid="3461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46124">
                                            <p:txEl>
                                              <p:pRg st="0" end="0"/>
                                            </p:txEl>
                                          </p:spTgt>
                                        </p:tgtEl>
                                        <p:attrNameLst>
                                          <p:attrName>style.visibility</p:attrName>
                                        </p:attrNameLst>
                                      </p:cBhvr>
                                      <p:to>
                                        <p:strVal val="visible"/>
                                      </p:to>
                                    </p:set>
                                    <p:animEffect transition="in" filter="fade">
                                      <p:cBhvr>
                                        <p:cTn id="13" dur="2000"/>
                                        <p:tgtEl>
                                          <p:spTgt spid="346124">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46124">
                                            <p:txEl>
                                              <p:pRg st="1" end="1"/>
                                            </p:txEl>
                                          </p:spTgt>
                                        </p:tgtEl>
                                        <p:attrNameLst>
                                          <p:attrName>style.visibility</p:attrName>
                                        </p:attrNameLst>
                                      </p:cBhvr>
                                      <p:to>
                                        <p:strVal val="visible"/>
                                      </p:to>
                                    </p:set>
                                    <p:animEffect transition="in" filter="fade">
                                      <p:cBhvr>
                                        <p:cTn id="18" dur="2000"/>
                                        <p:tgtEl>
                                          <p:spTgt spid="34612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46124">
                                            <p:txEl>
                                              <p:pRg st="2" end="2"/>
                                            </p:txEl>
                                          </p:spTgt>
                                        </p:tgtEl>
                                        <p:attrNameLst>
                                          <p:attrName>style.visibility</p:attrName>
                                        </p:attrNameLst>
                                      </p:cBhvr>
                                      <p:to>
                                        <p:strVal val="visible"/>
                                      </p:to>
                                    </p:set>
                                    <p:animEffect transition="in" filter="fade">
                                      <p:cBhvr>
                                        <p:cTn id="23" dur="2000"/>
                                        <p:tgtEl>
                                          <p:spTgt spid="346124">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46124">
                                            <p:txEl>
                                              <p:pRg st="3" end="3"/>
                                            </p:txEl>
                                          </p:spTgt>
                                        </p:tgtEl>
                                        <p:attrNameLst>
                                          <p:attrName>style.visibility</p:attrName>
                                        </p:attrNameLst>
                                      </p:cBhvr>
                                      <p:to>
                                        <p:strVal val="visible"/>
                                      </p:to>
                                    </p:set>
                                    <p:animEffect transition="in" filter="fade">
                                      <p:cBhvr>
                                        <p:cTn id="28" dur="2000"/>
                                        <p:tgtEl>
                                          <p:spTgt spid="346124">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46124">
                                            <p:txEl>
                                              <p:pRg st="4" end="4"/>
                                            </p:txEl>
                                          </p:spTgt>
                                        </p:tgtEl>
                                        <p:attrNameLst>
                                          <p:attrName>style.visibility</p:attrName>
                                        </p:attrNameLst>
                                      </p:cBhvr>
                                      <p:to>
                                        <p:strVal val="visible"/>
                                      </p:to>
                                    </p:set>
                                    <p:animEffect transition="in" filter="fade">
                                      <p:cBhvr>
                                        <p:cTn id="33" dur="2000"/>
                                        <p:tgtEl>
                                          <p:spTgt spid="34612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123" grpId="0"/>
      <p:bldP spid="34612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2910" y="142852"/>
            <a:ext cx="8001056" cy="156966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ru-RU"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ПРОЕКТ РАСЧИТАН</a:t>
            </a:r>
          </a:p>
          <a:p>
            <a:r>
              <a:rPr lang="ru-RU"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ru-RU"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на  2 месяца</a:t>
            </a:r>
            <a:endParaRPr lang="ru-RU"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3" name="TextBox 2"/>
          <p:cNvSpPr txBox="1"/>
          <p:nvPr/>
        </p:nvSpPr>
        <p:spPr>
          <a:xfrm>
            <a:off x="1428728" y="2571744"/>
            <a:ext cx="7286676" cy="2246769"/>
          </a:xfrm>
          <a:prstGeom prst="rect">
            <a:avLst/>
          </a:prstGeom>
          <a:noFill/>
        </p:spPr>
        <p:txBody>
          <a:bodyPr wrap="square" rtlCol="0">
            <a:spAutoFit/>
          </a:bodyPr>
          <a:lstStyle/>
          <a:p>
            <a:r>
              <a:rPr lang="ru-RU" sz="2000" dirty="0" smtClean="0"/>
              <a:t>Творческая группа учащихся 3Б класса : </a:t>
            </a:r>
            <a:r>
              <a:rPr lang="ru-RU" sz="2000" dirty="0" err="1" smtClean="0"/>
              <a:t>Сырцев</a:t>
            </a:r>
            <a:r>
              <a:rPr lang="ru-RU" sz="2000" dirty="0" smtClean="0"/>
              <a:t> Иван</a:t>
            </a:r>
          </a:p>
          <a:p>
            <a:r>
              <a:rPr lang="ru-RU" sz="2000" dirty="0" smtClean="0"/>
              <a:t>                                                                       </a:t>
            </a:r>
            <a:r>
              <a:rPr lang="ru-RU" sz="2000" dirty="0" err="1" smtClean="0"/>
              <a:t>Самофалова</a:t>
            </a:r>
            <a:r>
              <a:rPr lang="ru-RU" sz="2000" dirty="0" smtClean="0"/>
              <a:t> Мария</a:t>
            </a:r>
          </a:p>
          <a:p>
            <a:r>
              <a:rPr lang="ru-RU" sz="2000" dirty="0" smtClean="0"/>
              <a:t>                                                                       Протасова Анастасия</a:t>
            </a:r>
          </a:p>
          <a:p>
            <a:r>
              <a:rPr lang="ru-RU" sz="2000" dirty="0" smtClean="0"/>
              <a:t>                                                                       Кириленко Матвей</a:t>
            </a:r>
          </a:p>
          <a:p>
            <a:r>
              <a:rPr lang="ru-RU" sz="2000" dirty="0" smtClean="0"/>
              <a:t>                                                                       Уваров Даниил</a:t>
            </a:r>
          </a:p>
          <a:p>
            <a:endParaRPr lang="ru-RU" sz="2000" dirty="0" smtClean="0"/>
          </a:p>
          <a:p>
            <a:pPr algn="ctr"/>
            <a:r>
              <a:rPr lang="ru-RU" sz="2000" dirty="0" smtClean="0"/>
              <a:t>           Руководитель:           </a:t>
            </a:r>
            <a:r>
              <a:rPr lang="ru-RU" sz="2000" dirty="0" err="1" smtClean="0"/>
              <a:t>Кавкаева</a:t>
            </a:r>
            <a:r>
              <a:rPr lang="ru-RU" sz="2000" dirty="0" smtClean="0"/>
              <a:t>  Лариса</a:t>
            </a:r>
            <a:r>
              <a:rPr lang="en-US" sz="2000" dirty="0" smtClean="0"/>
              <a:t>   </a:t>
            </a:r>
            <a:r>
              <a:rPr lang="ru-RU" sz="2000" dirty="0" smtClean="0"/>
              <a:t>Константиновна</a:t>
            </a:r>
            <a:endParaRPr lang="ru-RU" sz="2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9" name="Rectangle 7"/>
          <p:cNvSpPr>
            <a:spLocks noGrp="1" noChangeArrowheads="1"/>
          </p:cNvSpPr>
          <p:nvPr>
            <p:ph idx="1"/>
          </p:nvPr>
        </p:nvSpPr>
        <p:spPr>
          <a:xfrm>
            <a:off x="214282" y="1142984"/>
            <a:ext cx="8715436" cy="5500726"/>
          </a:xfrm>
          <a:noFill/>
          <a:ln w="38100" cap="flat">
            <a:solidFill>
              <a:srgbClr val="008000"/>
            </a:solidFill>
            <a:prstDash val="sysDot"/>
          </a:ln>
        </p:spPr>
        <p:txBody>
          <a:bodyPr>
            <a:normAutofit/>
          </a:bodyPr>
          <a:lstStyle/>
          <a:p>
            <a:pPr marL="609600" indent="-609600" algn="just">
              <a:buNone/>
            </a:pPr>
            <a:endParaRPr lang="ru-RU" sz="1600" dirty="0" smtClean="0">
              <a:latin typeface="Times New Roman" pitchFamily="18" charset="0"/>
              <a:cs typeface="Times New Roman" pitchFamily="18" charset="0"/>
            </a:endParaRPr>
          </a:p>
          <a:p>
            <a:pPr marL="609600" indent="-609600" algn="just">
              <a:buNone/>
            </a:pPr>
            <a:endParaRPr lang="ru-RU" sz="1600" dirty="0" smtClean="0">
              <a:latin typeface="Times New Roman" pitchFamily="18" charset="0"/>
              <a:cs typeface="Times New Roman" pitchFamily="18" charset="0"/>
            </a:endParaRPr>
          </a:p>
          <a:p>
            <a:pPr marL="609600" indent="-609600" algn="just">
              <a:buNone/>
            </a:pPr>
            <a:endParaRPr lang="ru-RU" sz="1600" dirty="0" smtClean="0">
              <a:latin typeface="Times New Roman" pitchFamily="18" charset="0"/>
              <a:cs typeface="Times New Roman" pitchFamily="18" charset="0"/>
            </a:endParaRPr>
          </a:p>
          <a:p>
            <a:pPr marL="609600" indent="-609600" algn="just">
              <a:buNone/>
            </a:pPr>
            <a:endParaRPr lang="ru-RU" sz="1600" dirty="0" smtClean="0">
              <a:latin typeface="Times New Roman" pitchFamily="18" charset="0"/>
              <a:cs typeface="Times New Roman" pitchFamily="18" charset="0"/>
            </a:endParaRPr>
          </a:p>
          <a:p>
            <a:pPr marL="609600" indent="-609600" algn="just">
              <a:buNone/>
            </a:pPr>
            <a:r>
              <a:rPr lang="ru-RU" sz="1600" dirty="0" smtClean="0">
                <a:latin typeface="Times New Roman" pitchFamily="18" charset="0"/>
                <a:cs typeface="Times New Roman" pitchFamily="18" charset="0"/>
              </a:rPr>
              <a:t>                                                                </a:t>
            </a:r>
            <a:r>
              <a:rPr lang="ru-RU" sz="1600" b="1" dirty="0" smtClean="0">
                <a:latin typeface="Times New Roman" pitchFamily="18" charset="0"/>
                <a:cs typeface="Times New Roman" pitchFamily="18" charset="0"/>
              </a:rPr>
              <a:t>Из </a:t>
            </a:r>
            <a:r>
              <a:rPr lang="ru-RU" sz="1600" b="1" dirty="0">
                <a:latin typeface="Times New Roman" pitchFamily="18" charset="0"/>
                <a:cs typeface="Times New Roman" pitchFamily="18" charset="0"/>
              </a:rPr>
              <a:t>чего делают бумагу?</a:t>
            </a:r>
          </a:p>
          <a:p>
            <a:pPr marL="609600" indent="-609600" algn="just">
              <a:buFontTx/>
              <a:buNone/>
            </a:pPr>
            <a:r>
              <a:rPr lang="ru-RU" sz="1600" b="1" dirty="0">
                <a:latin typeface="Times New Roman" pitchFamily="18" charset="0"/>
                <a:cs typeface="Times New Roman" pitchFamily="18" charset="0"/>
              </a:rPr>
              <a:t>	Из книг и из рассказа учительницы мы узнали, что основной материал для изготовления бумаги- древесина. Используется древесина ели. А использование древесины осины, тополя, берёзы, солому хлебных злаков и травянистую часть тростника значительно удешевляет бумагу и позволяет экономить ценную древесину хвойных пород.</a:t>
            </a:r>
          </a:p>
          <a:p>
            <a:pPr marL="609600" indent="-609600" algn="just">
              <a:buFontTx/>
              <a:buNone/>
            </a:pPr>
            <a:r>
              <a:rPr lang="ru-RU" sz="1600" b="1" dirty="0">
                <a:latin typeface="Times New Roman" pitchFamily="18" charset="0"/>
                <a:cs typeface="Times New Roman" pitchFamily="18" charset="0"/>
              </a:rPr>
              <a:t>	Мы знаем, что для экономии древесины используют макулатуру, тряпьё. Выяснили, что собирая макулатуру и тряпьё, мы помогаем сберегать многие тысячи гектаров леса и очень много воды, клея, топлива, </a:t>
            </a:r>
            <a:r>
              <a:rPr lang="ru-RU" sz="1600" b="1" dirty="0" smtClean="0">
                <a:latin typeface="Times New Roman" pitchFamily="18" charset="0"/>
                <a:cs typeface="Times New Roman" pitchFamily="18" charset="0"/>
              </a:rPr>
              <a:t>электроэнергии</a:t>
            </a:r>
            <a:r>
              <a:rPr lang="ru-RU" sz="1600" b="1" dirty="0">
                <a:latin typeface="Times New Roman" pitchFamily="18" charset="0"/>
                <a:cs typeface="Times New Roman" pitchFamily="18" charset="0"/>
              </a:rPr>
              <a:t>.</a:t>
            </a:r>
          </a:p>
          <a:p>
            <a:pPr marL="609600" indent="-609600" algn="just">
              <a:buNone/>
            </a:pPr>
            <a:endParaRPr lang="ru-RU" sz="1600" dirty="0" smtClean="0">
              <a:latin typeface="Times New Roman" pitchFamily="18" charset="0"/>
              <a:cs typeface="Times New Roman" pitchFamily="18" charset="0"/>
            </a:endParaRPr>
          </a:p>
          <a:p>
            <a:pPr marL="609600" indent="-609600" algn="just">
              <a:buNone/>
            </a:pPr>
            <a:endParaRPr lang="ru-RU" sz="1600" dirty="0" smtClean="0">
              <a:latin typeface="Times New Roman" pitchFamily="18" charset="0"/>
              <a:cs typeface="Times New Roman" pitchFamily="18" charset="0"/>
            </a:endParaRPr>
          </a:p>
        </p:txBody>
      </p:sp>
      <p:sp>
        <p:nvSpPr>
          <p:cNvPr id="3080" name="WordArt 8" descr="Бумажный пакет"/>
          <p:cNvSpPr>
            <a:spLocks noChangeArrowheads="1" noChangeShapeType="1" noTextEdit="1"/>
          </p:cNvSpPr>
          <p:nvPr/>
        </p:nvSpPr>
        <p:spPr bwMode="auto">
          <a:xfrm>
            <a:off x="1346200" y="549275"/>
            <a:ext cx="6249988" cy="647700"/>
          </a:xfrm>
          <a:prstGeom prst="rect">
            <a:avLst/>
          </a:prstGeom>
        </p:spPr>
        <p:txBody>
          <a:bodyPr wrap="none" fromWordArt="1">
            <a:prstTxWarp prst="textPlain">
              <a:avLst>
                <a:gd name="adj" fmla="val 50000"/>
              </a:avLst>
            </a:prstTxWarp>
          </a:bodyPr>
          <a:lstStyle/>
          <a:p>
            <a:pPr algn="ctr"/>
            <a:r>
              <a:rPr lang="ru-RU" sz="2400" b="1" kern="1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a:cs typeface="Times New Roman"/>
              </a:rPr>
              <a:t>Началась интересная работа</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3080"/>
                                        </p:tgtEl>
                                        <p:attrNameLst>
                                          <p:attrName>style.visibility</p:attrName>
                                        </p:attrNameLst>
                                      </p:cBhvr>
                                      <p:to>
                                        <p:strVal val="visible"/>
                                      </p:to>
                                    </p:set>
                                    <p:anim calcmode="lin" valueType="num">
                                      <p:cBhvr>
                                        <p:cTn id="7" dur="1000" fill="hold"/>
                                        <p:tgtEl>
                                          <p:spTgt spid="3080"/>
                                        </p:tgtEl>
                                        <p:attrNameLst>
                                          <p:attrName>ppt_w</p:attrName>
                                        </p:attrNameLst>
                                      </p:cBhvr>
                                      <p:tavLst>
                                        <p:tav tm="0">
                                          <p:val>
                                            <p:fltVal val="0"/>
                                          </p:val>
                                        </p:tav>
                                        <p:tav tm="100000">
                                          <p:val>
                                            <p:strVal val="#ppt_w"/>
                                          </p:val>
                                        </p:tav>
                                      </p:tavLst>
                                    </p:anim>
                                    <p:anim calcmode="lin" valueType="num">
                                      <p:cBhvr>
                                        <p:cTn id="8" dur="1000" fill="hold"/>
                                        <p:tgtEl>
                                          <p:spTgt spid="3080"/>
                                        </p:tgtEl>
                                        <p:attrNameLst>
                                          <p:attrName>ppt_h</p:attrName>
                                        </p:attrNameLst>
                                      </p:cBhvr>
                                      <p:tavLst>
                                        <p:tav tm="0">
                                          <p:val>
                                            <p:fltVal val="0"/>
                                          </p:val>
                                        </p:tav>
                                        <p:tav tm="100000">
                                          <p:val>
                                            <p:strVal val="#ppt_h"/>
                                          </p:val>
                                        </p:tav>
                                      </p:tavLst>
                                    </p:anim>
                                    <p:anim calcmode="lin" valueType="num">
                                      <p:cBhvr>
                                        <p:cTn id="9" dur="1000" fill="hold"/>
                                        <p:tgtEl>
                                          <p:spTgt spid="3080"/>
                                        </p:tgtEl>
                                        <p:attrNameLst>
                                          <p:attrName>style.rotation</p:attrName>
                                        </p:attrNameLst>
                                      </p:cBhvr>
                                      <p:tavLst>
                                        <p:tav tm="0">
                                          <p:val>
                                            <p:fltVal val="90"/>
                                          </p:val>
                                        </p:tav>
                                        <p:tav tm="100000">
                                          <p:val>
                                            <p:fltVal val="0"/>
                                          </p:val>
                                        </p:tav>
                                      </p:tavLst>
                                    </p:anim>
                                    <p:animEffect transition="in" filter="fade">
                                      <p:cBhvr>
                                        <p:cTn id="10" dur="1000"/>
                                        <p:tgtEl>
                                          <p:spTgt spid="3080"/>
                                        </p:tgtEl>
                                      </p:cBhvr>
                                    </p:animEffect>
                                  </p:childTnLst>
                                </p:cTn>
                              </p:par>
                            </p:childTnLst>
                          </p:cTn>
                        </p:par>
                        <p:par>
                          <p:cTn id="11" fill="hold">
                            <p:stCondLst>
                              <p:cond delay="1000"/>
                            </p:stCondLst>
                            <p:childTnLst>
                              <p:par>
                                <p:cTn id="12" presetID="53" presetClass="entr" presetSubtype="0" fill="hold" grpId="0" nodeType="afterEffect">
                                  <p:stCondLst>
                                    <p:cond delay="0"/>
                                  </p:stCondLst>
                                  <p:childTnLst>
                                    <p:set>
                                      <p:cBhvr>
                                        <p:cTn id="13" dur="1" fill="hold">
                                          <p:stCondLst>
                                            <p:cond delay="0"/>
                                          </p:stCondLst>
                                        </p:cTn>
                                        <p:tgtEl>
                                          <p:spTgt spid="3079">
                                            <p:bg/>
                                          </p:spTgt>
                                        </p:tgtEl>
                                        <p:attrNameLst>
                                          <p:attrName>style.visibility</p:attrName>
                                        </p:attrNameLst>
                                      </p:cBhvr>
                                      <p:to>
                                        <p:strVal val="visible"/>
                                      </p:to>
                                    </p:set>
                                    <p:anim calcmode="lin" valueType="num">
                                      <p:cBhvr>
                                        <p:cTn id="14" dur="500" fill="hold"/>
                                        <p:tgtEl>
                                          <p:spTgt spid="3079">
                                            <p:bg/>
                                          </p:spTgt>
                                        </p:tgtEl>
                                        <p:attrNameLst>
                                          <p:attrName>ppt_w</p:attrName>
                                        </p:attrNameLst>
                                      </p:cBhvr>
                                      <p:tavLst>
                                        <p:tav tm="0">
                                          <p:val>
                                            <p:fltVal val="0"/>
                                          </p:val>
                                        </p:tav>
                                        <p:tav tm="100000">
                                          <p:val>
                                            <p:strVal val="#ppt_w"/>
                                          </p:val>
                                        </p:tav>
                                      </p:tavLst>
                                    </p:anim>
                                    <p:anim calcmode="lin" valueType="num">
                                      <p:cBhvr>
                                        <p:cTn id="15" dur="500" fill="hold"/>
                                        <p:tgtEl>
                                          <p:spTgt spid="3079">
                                            <p:bg/>
                                          </p:spTgt>
                                        </p:tgtEl>
                                        <p:attrNameLst>
                                          <p:attrName>ppt_h</p:attrName>
                                        </p:attrNameLst>
                                      </p:cBhvr>
                                      <p:tavLst>
                                        <p:tav tm="0">
                                          <p:val>
                                            <p:fltVal val="0"/>
                                          </p:val>
                                        </p:tav>
                                        <p:tav tm="100000">
                                          <p:val>
                                            <p:strVal val="#ppt_h"/>
                                          </p:val>
                                        </p:tav>
                                      </p:tavLst>
                                    </p:anim>
                                    <p:animEffect transition="in" filter="fade">
                                      <p:cBhvr>
                                        <p:cTn id="16" dur="500"/>
                                        <p:tgtEl>
                                          <p:spTgt spid="3079">
                                            <p:bg/>
                                          </p:spTgt>
                                        </p:tgtEl>
                                      </p:cBhvr>
                                    </p:animEffect>
                                  </p:childTnLst>
                                </p:cTn>
                              </p:par>
                            </p:childTnLst>
                          </p:cTn>
                        </p:par>
                        <p:par>
                          <p:cTn id="17" fill="hold">
                            <p:stCondLst>
                              <p:cond delay="1500"/>
                            </p:stCondLst>
                            <p:childTnLst>
                              <p:par>
                                <p:cTn id="18" presetID="53" presetClass="entr" presetSubtype="0" fill="hold" grpId="0" nodeType="afterEffect">
                                  <p:stCondLst>
                                    <p:cond delay="0"/>
                                  </p:stCondLst>
                                  <p:childTnLst>
                                    <p:set>
                                      <p:cBhvr>
                                        <p:cTn id="19" dur="1" fill="hold">
                                          <p:stCondLst>
                                            <p:cond delay="0"/>
                                          </p:stCondLst>
                                        </p:cTn>
                                        <p:tgtEl>
                                          <p:spTgt spid="3079">
                                            <p:txEl>
                                              <p:pRg st="4" end="4"/>
                                            </p:txEl>
                                          </p:spTgt>
                                        </p:tgtEl>
                                        <p:attrNameLst>
                                          <p:attrName>style.visibility</p:attrName>
                                        </p:attrNameLst>
                                      </p:cBhvr>
                                      <p:to>
                                        <p:strVal val="visible"/>
                                      </p:to>
                                    </p:set>
                                    <p:anim calcmode="lin" valueType="num">
                                      <p:cBhvr>
                                        <p:cTn id="20" dur="500" fill="hold"/>
                                        <p:tgtEl>
                                          <p:spTgt spid="3079">
                                            <p:txEl>
                                              <p:pRg st="4" end="4"/>
                                            </p:txEl>
                                          </p:spTgt>
                                        </p:tgtEl>
                                        <p:attrNameLst>
                                          <p:attrName>ppt_w</p:attrName>
                                        </p:attrNameLst>
                                      </p:cBhvr>
                                      <p:tavLst>
                                        <p:tav tm="0">
                                          <p:val>
                                            <p:fltVal val="0"/>
                                          </p:val>
                                        </p:tav>
                                        <p:tav tm="100000">
                                          <p:val>
                                            <p:strVal val="#ppt_w"/>
                                          </p:val>
                                        </p:tav>
                                      </p:tavLst>
                                    </p:anim>
                                    <p:anim calcmode="lin" valueType="num">
                                      <p:cBhvr>
                                        <p:cTn id="21" dur="500" fill="hold"/>
                                        <p:tgtEl>
                                          <p:spTgt spid="3079">
                                            <p:txEl>
                                              <p:pRg st="4" end="4"/>
                                            </p:txEl>
                                          </p:spTgt>
                                        </p:tgtEl>
                                        <p:attrNameLst>
                                          <p:attrName>ppt_h</p:attrName>
                                        </p:attrNameLst>
                                      </p:cBhvr>
                                      <p:tavLst>
                                        <p:tav tm="0">
                                          <p:val>
                                            <p:fltVal val="0"/>
                                          </p:val>
                                        </p:tav>
                                        <p:tav tm="100000">
                                          <p:val>
                                            <p:strVal val="#ppt_h"/>
                                          </p:val>
                                        </p:tav>
                                      </p:tavLst>
                                    </p:anim>
                                    <p:animEffect transition="in" filter="fade">
                                      <p:cBhvr>
                                        <p:cTn id="22" dur="500"/>
                                        <p:tgtEl>
                                          <p:spTgt spid="3079">
                                            <p:txEl>
                                              <p:pRg st="4" end="4"/>
                                            </p:txEl>
                                          </p:spTgt>
                                        </p:tgtEl>
                                      </p:cBhvr>
                                    </p:animEffect>
                                  </p:childTnLst>
                                </p:cTn>
                              </p:par>
                            </p:childTnLst>
                          </p:cTn>
                        </p:par>
                        <p:par>
                          <p:cTn id="23" fill="hold">
                            <p:stCondLst>
                              <p:cond delay="2000"/>
                            </p:stCondLst>
                            <p:childTnLst>
                              <p:par>
                                <p:cTn id="24" presetID="53" presetClass="entr" presetSubtype="0" fill="hold" grpId="0" nodeType="afterEffect">
                                  <p:stCondLst>
                                    <p:cond delay="0"/>
                                  </p:stCondLst>
                                  <p:childTnLst>
                                    <p:set>
                                      <p:cBhvr>
                                        <p:cTn id="25" dur="1" fill="hold">
                                          <p:stCondLst>
                                            <p:cond delay="0"/>
                                          </p:stCondLst>
                                        </p:cTn>
                                        <p:tgtEl>
                                          <p:spTgt spid="3079">
                                            <p:txEl>
                                              <p:pRg st="5" end="5"/>
                                            </p:txEl>
                                          </p:spTgt>
                                        </p:tgtEl>
                                        <p:attrNameLst>
                                          <p:attrName>style.visibility</p:attrName>
                                        </p:attrNameLst>
                                      </p:cBhvr>
                                      <p:to>
                                        <p:strVal val="visible"/>
                                      </p:to>
                                    </p:set>
                                    <p:anim calcmode="lin" valueType="num">
                                      <p:cBhvr>
                                        <p:cTn id="26" dur="500" fill="hold"/>
                                        <p:tgtEl>
                                          <p:spTgt spid="3079">
                                            <p:txEl>
                                              <p:pRg st="5" end="5"/>
                                            </p:txEl>
                                          </p:spTgt>
                                        </p:tgtEl>
                                        <p:attrNameLst>
                                          <p:attrName>ppt_w</p:attrName>
                                        </p:attrNameLst>
                                      </p:cBhvr>
                                      <p:tavLst>
                                        <p:tav tm="0">
                                          <p:val>
                                            <p:fltVal val="0"/>
                                          </p:val>
                                        </p:tav>
                                        <p:tav tm="100000">
                                          <p:val>
                                            <p:strVal val="#ppt_w"/>
                                          </p:val>
                                        </p:tav>
                                      </p:tavLst>
                                    </p:anim>
                                    <p:anim calcmode="lin" valueType="num">
                                      <p:cBhvr>
                                        <p:cTn id="27" dur="500" fill="hold"/>
                                        <p:tgtEl>
                                          <p:spTgt spid="3079">
                                            <p:txEl>
                                              <p:pRg st="5" end="5"/>
                                            </p:txEl>
                                          </p:spTgt>
                                        </p:tgtEl>
                                        <p:attrNameLst>
                                          <p:attrName>ppt_h</p:attrName>
                                        </p:attrNameLst>
                                      </p:cBhvr>
                                      <p:tavLst>
                                        <p:tav tm="0">
                                          <p:val>
                                            <p:fltVal val="0"/>
                                          </p:val>
                                        </p:tav>
                                        <p:tav tm="100000">
                                          <p:val>
                                            <p:strVal val="#ppt_h"/>
                                          </p:val>
                                        </p:tav>
                                      </p:tavLst>
                                    </p:anim>
                                    <p:animEffect transition="in" filter="fade">
                                      <p:cBhvr>
                                        <p:cTn id="28" dur="500"/>
                                        <p:tgtEl>
                                          <p:spTgt spid="3079">
                                            <p:txEl>
                                              <p:pRg st="5" end="5"/>
                                            </p:txEl>
                                          </p:spTgt>
                                        </p:tgtEl>
                                      </p:cBhvr>
                                    </p:animEffect>
                                  </p:childTnLst>
                                </p:cTn>
                              </p:par>
                            </p:childTnLst>
                          </p:cTn>
                        </p:par>
                        <p:par>
                          <p:cTn id="29" fill="hold">
                            <p:stCondLst>
                              <p:cond delay="2500"/>
                            </p:stCondLst>
                            <p:childTnLst>
                              <p:par>
                                <p:cTn id="30" presetID="53" presetClass="entr" presetSubtype="0" fill="hold" grpId="0" nodeType="afterEffect">
                                  <p:stCondLst>
                                    <p:cond delay="0"/>
                                  </p:stCondLst>
                                  <p:childTnLst>
                                    <p:set>
                                      <p:cBhvr>
                                        <p:cTn id="31" dur="1" fill="hold">
                                          <p:stCondLst>
                                            <p:cond delay="0"/>
                                          </p:stCondLst>
                                        </p:cTn>
                                        <p:tgtEl>
                                          <p:spTgt spid="3079">
                                            <p:txEl>
                                              <p:pRg st="6" end="6"/>
                                            </p:txEl>
                                          </p:spTgt>
                                        </p:tgtEl>
                                        <p:attrNameLst>
                                          <p:attrName>style.visibility</p:attrName>
                                        </p:attrNameLst>
                                      </p:cBhvr>
                                      <p:to>
                                        <p:strVal val="visible"/>
                                      </p:to>
                                    </p:set>
                                    <p:anim calcmode="lin" valueType="num">
                                      <p:cBhvr>
                                        <p:cTn id="32" dur="500" fill="hold"/>
                                        <p:tgtEl>
                                          <p:spTgt spid="3079">
                                            <p:txEl>
                                              <p:pRg st="6" end="6"/>
                                            </p:txEl>
                                          </p:spTgt>
                                        </p:tgtEl>
                                        <p:attrNameLst>
                                          <p:attrName>ppt_w</p:attrName>
                                        </p:attrNameLst>
                                      </p:cBhvr>
                                      <p:tavLst>
                                        <p:tav tm="0">
                                          <p:val>
                                            <p:fltVal val="0"/>
                                          </p:val>
                                        </p:tav>
                                        <p:tav tm="100000">
                                          <p:val>
                                            <p:strVal val="#ppt_w"/>
                                          </p:val>
                                        </p:tav>
                                      </p:tavLst>
                                    </p:anim>
                                    <p:anim calcmode="lin" valueType="num">
                                      <p:cBhvr>
                                        <p:cTn id="33" dur="500" fill="hold"/>
                                        <p:tgtEl>
                                          <p:spTgt spid="3079">
                                            <p:txEl>
                                              <p:pRg st="6" end="6"/>
                                            </p:txEl>
                                          </p:spTgt>
                                        </p:tgtEl>
                                        <p:attrNameLst>
                                          <p:attrName>ppt_h</p:attrName>
                                        </p:attrNameLst>
                                      </p:cBhvr>
                                      <p:tavLst>
                                        <p:tav tm="0">
                                          <p:val>
                                            <p:fltVal val="0"/>
                                          </p:val>
                                        </p:tav>
                                        <p:tav tm="100000">
                                          <p:val>
                                            <p:strVal val="#ppt_h"/>
                                          </p:val>
                                        </p:tav>
                                      </p:tavLst>
                                    </p:anim>
                                    <p:animEffect transition="in" filter="fade">
                                      <p:cBhvr>
                                        <p:cTn id="34" dur="500"/>
                                        <p:tgtEl>
                                          <p:spTgt spid="307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build="p" animBg="1"/>
      <p:bldP spid="3080"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1195</TotalTime>
  <Words>816</Words>
  <Application>Microsoft Office PowerPoint</Application>
  <PresentationFormat>Экран (4:3)</PresentationFormat>
  <Paragraphs>149</Paragraphs>
  <Slides>35</Slides>
  <Notes>5</Notes>
  <HiddenSlides>0</HiddenSlides>
  <MMClips>0</MMClips>
  <ScaleCrop>false</ScaleCrop>
  <HeadingPairs>
    <vt:vector size="4" baseType="variant">
      <vt:variant>
        <vt:lpstr>Тема</vt:lpstr>
      </vt:variant>
      <vt:variant>
        <vt:i4>1</vt:i4>
      </vt:variant>
      <vt:variant>
        <vt:lpstr>Заголовки слайдов</vt:lpstr>
      </vt:variant>
      <vt:variant>
        <vt:i4>35</vt:i4>
      </vt:variant>
    </vt:vector>
  </HeadingPairs>
  <TitlesOfParts>
    <vt:vector size="36" baseType="lpstr">
      <vt:lpstr>Трек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Материалы и инструменты для проведения опытов</vt:lpstr>
      <vt:lpstr>Презентация PowerPoint</vt:lpstr>
      <vt:lpstr>Презентация PowerPoint</vt:lpstr>
      <vt:lpstr>Когда-то бумагу  так делали …</vt:lpstr>
      <vt:lpstr>Презентация PowerPoint</vt:lpstr>
      <vt:lpstr>из вываренной коры тутового дерева.</vt:lpstr>
      <vt:lpstr>Со временем технология изготовления бумаги усложнилась.</vt:lpstr>
      <vt:lpstr>Презентация PowerPoint</vt:lpstr>
      <vt:lpstr>Нам стало интересно, много ли бумаги вокруг нас</vt:lpstr>
      <vt:lpstr>Презентация PowerPoint</vt:lpstr>
      <vt:lpstr>Презентация PowerPoint</vt:lpstr>
      <vt:lpstr>Презентация PowerPoint</vt:lpstr>
      <vt:lpstr>Презентация PowerPoint</vt:lpstr>
      <vt:lpstr>Опыт № 1</vt:lpstr>
      <vt:lpstr>Опыт № 2</vt:lpstr>
      <vt:lpstr>Презентация PowerPoint</vt:lpstr>
      <vt:lpstr>Опыт № 4</vt:lpstr>
      <vt:lpstr>Презентация PowerPoint</vt:lpstr>
      <vt:lpstr>Влияние увлажнения на прочность бумаги ОПЫТ 6 </vt:lpstr>
      <vt:lpstr>Мы провели опыт, чтобы узнать    какой груз может выдержать бумага…</vt:lpstr>
      <vt:lpstr>…меняя форму можно повлиять на свойства бумаги.</vt:lpstr>
      <vt:lpstr>Мы проверяли разные свойства бумаги: Мочили… Растягивали… Мяли… Рвали.</vt:lpstr>
      <vt:lpstr>И даже жгли…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138</cp:revision>
  <dcterms:modified xsi:type="dcterms:W3CDTF">2016-01-11T09:11:29Z</dcterms:modified>
</cp:coreProperties>
</file>