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62" r:id="rId4"/>
    <p:sldId id="264" r:id="rId5"/>
    <p:sldId id="263" r:id="rId6"/>
    <p:sldId id="271" r:id="rId7"/>
    <p:sldId id="260" r:id="rId8"/>
    <p:sldId id="266" r:id="rId9"/>
    <p:sldId id="270" r:id="rId10"/>
    <p:sldId id="268" r:id="rId11"/>
    <p:sldId id="267" r:id="rId12"/>
    <p:sldId id="265" r:id="rId13"/>
    <p:sldId id="272" r:id="rId14"/>
    <p:sldId id="273" r:id="rId15"/>
    <p:sldId id="274" r:id="rId16"/>
    <p:sldId id="275" r:id="rId17"/>
    <p:sldId id="277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517D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microsoft.com/office/2007/relationships/hdphoto" Target="../media/hdphoto1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8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microsoft.com/office/2007/relationships/hdphoto" Target="../media/hdphoto19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20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microsoft.com/office/2007/relationships/hdphoto" Target="../media/hdphoto8.wdp"/><Relationship Id="rId5" Type="http://schemas.openxmlformats.org/officeDocument/2006/relationships/image" Target="../media/image14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4.wdp"/><Relationship Id="rId5" Type="http://schemas.openxmlformats.org/officeDocument/2006/relationships/image" Target="../media/image22.png"/><Relationship Id="rId4" Type="http://schemas.microsoft.com/office/2007/relationships/hdphoto" Target="../media/hdphoto1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атьяна\Презентации\Материалы для презентаций\Фоны для презентаций\Графика\bv102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225968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ПОВЕДЕНИЕ И ПОСТУПОК</a:t>
            </a:r>
            <a:b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6 класс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5589240"/>
            <a:ext cx="6840760" cy="864096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400" b="1" i="1" dirty="0" smtClean="0">
                <a:solidFill>
                  <a:schemeClr val="bg1"/>
                </a:solidFill>
              </a:rPr>
              <a:t>МБОУ СОШ №12 г. Новосибирск</a:t>
            </a:r>
          </a:p>
          <a:p>
            <a:pPr algn="r"/>
            <a:r>
              <a:rPr lang="ru-RU" sz="2400" b="1" i="1" dirty="0">
                <a:solidFill>
                  <a:schemeClr val="bg1"/>
                </a:solidFill>
              </a:rPr>
              <a:t>у</a:t>
            </a:r>
            <a:r>
              <a:rPr lang="ru-RU" sz="2400" b="1" i="1" dirty="0" smtClean="0">
                <a:solidFill>
                  <a:schemeClr val="bg1"/>
                </a:solidFill>
              </a:rPr>
              <a:t>читель ВКК Стадничук Т.М.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59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85010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АГРЕССИВНОЕ ПОВЕДЕНИЕ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1124744"/>
            <a:ext cx="5040560" cy="5544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Психологи также тесно связывают факторы агрессии человека с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его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личностными качествами: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доминантный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стиль поведения;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повышенная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тревожность;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тенденция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к выявлению враждебности действий других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людей; 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повышенный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или, наоборот, заниженный самоконтроль;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пониженное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самоуважение 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229"/>
          <a:stretch/>
        </p:blipFill>
        <p:spPr bwMode="auto">
          <a:xfrm>
            <a:off x="199910" y="3455561"/>
            <a:ext cx="3580001" cy="32137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75"/>
          <a:stretch/>
        </p:blipFill>
        <p:spPr bwMode="auto">
          <a:xfrm>
            <a:off x="184186" y="1197248"/>
            <a:ext cx="3163678" cy="27863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20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ПОСТУПОК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2348880"/>
            <a:ext cx="4824536" cy="3312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Содержание поступка определяет нравственность и моральность поведения, различие добра и зла.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Не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всякое действие человека становится поступком, но только то, которое является сознательным выбором.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1200808"/>
            <a:ext cx="4824536" cy="11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Поступок — сознательное действие, реализованный акт свободной воли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00808"/>
            <a:ext cx="3672408" cy="55086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067944" y="5661248"/>
            <a:ext cx="4824536" cy="9361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517D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Почему человеку трудно  совершить выбор?</a:t>
            </a:r>
            <a:endParaRPr lang="ru-RU" sz="2400" b="1" dirty="0">
              <a:solidFill>
                <a:srgbClr val="517D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36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ПОСТУПОК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96752"/>
            <a:ext cx="871296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Делая осознанный выбор, человек совершает поступок и готов нести за него ответственность. Это является доказательством его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СВОБОДЫ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74689"/>
            <a:ext cx="6408712" cy="420964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ятиугольник 2"/>
          <p:cNvSpPr/>
          <p:nvPr/>
        </p:nvSpPr>
        <p:spPr>
          <a:xfrm>
            <a:off x="336483" y="2564904"/>
            <a:ext cx="3816424" cy="864096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ДОБРО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336483" y="3662822"/>
            <a:ext cx="3816424" cy="864096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ДЕЙСТВИЕ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349438" y="4725144"/>
            <a:ext cx="3816424" cy="864096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ВЕРНОСТЬ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336483" y="5800195"/>
            <a:ext cx="3816424" cy="864096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ГЕРОИЗМ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ятиугольник 4"/>
          <p:cNvSpPr/>
          <p:nvPr/>
        </p:nvSpPr>
        <p:spPr>
          <a:xfrm flipH="1">
            <a:off x="4355976" y="2564904"/>
            <a:ext cx="4536504" cy="864096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ЗЛО</a:t>
            </a:r>
            <a:endParaRPr lang="ru-RU" sz="36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 flipH="1">
            <a:off x="4355976" y="3662822"/>
            <a:ext cx="4536504" cy="864096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ПАССИВНОСТЬ</a:t>
            </a:r>
            <a:endParaRPr lang="ru-RU" sz="36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 flipH="1">
            <a:off x="4355976" y="4725144"/>
            <a:ext cx="4536504" cy="864096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ПРЕДАТЕЛЬСТВО</a:t>
            </a: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 flipH="1">
            <a:off x="4355976" y="5800195"/>
            <a:ext cx="4536504" cy="864096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ТРУСОСТЬ</a:t>
            </a:r>
            <a:endParaRPr lang="ru-RU" sz="36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1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ПОДВИГ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2060848"/>
            <a:ext cx="4680520" cy="31683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27 февраля 1943 года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в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бою за деревню Чернушки комсомолец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Матросов (19 лет), закрыл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амбразуру дзота своим телом, чем и обеспечил продвижение наших стрелков вперед.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Деревня была взята.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40"/>
          <a:stretch/>
        </p:blipFill>
        <p:spPr bwMode="auto">
          <a:xfrm>
            <a:off x="251520" y="2060848"/>
            <a:ext cx="3800130" cy="31683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139891"/>
            <a:ext cx="8640960" cy="7920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АЛЕКСАНДР МАТРОСОВ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373216"/>
            <a:ext cx="8640960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19 июня 1943 года за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мужество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 героизм красноармейцу Матросову Александру Матвеевичу посмертно присвоено звание Героя Советского Союза.</a:t>
            </a:r>
            <a:endParaRPr lang="ru-RU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58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ПОДВИГ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2132855"/>
            <a:ext cx="5112568" cy="44620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26 июня 1941 года экипаж под командованием капитана Н. Ф. Гастелло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(34 года) вылетел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для нанесения бомбового удара по немецкой механизированной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колонне. Когда самолёт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был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подбит,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Гастелло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совершил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огненный таран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.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26.07.1941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Гастелло был посмертно удостоен звания «Герой Советского Союза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»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64" y="2132856"/>
            <a:ext cx="3465668" cy="446204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1139891"/>
            <a:ext cx="8640960" cy="7920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НИКОЛАЙ ГАСТЕЛЛО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94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ПОДВИГ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437112"/>
            <a:ext cx="8568952" cy="2232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16 сентября 1976 года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Шаварш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Карапетян (23 года)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 братом и другом совершали утреннюю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пробежку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и случайно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они оказались на месте падения троллейбуса в Ереванское озеро. На глубине 10 метров при нулевой видимости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он спас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20 пассажиров из 92.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3" b="5017"/>
          <a:stretch/>
        </p:blipFill>
        <p:spPr bwMode="auto">
          <a:xfrm>
            <a:off x="266248" y="1855616"/>
            <a:ext cx="6519069" cy="26282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35"/>
          <a:stretch/>
        </p:blipFill>
        <p:spPr bwMode="auto">
          <a:xfrm>
            <a:off x="6660233" y="1833953"/>
            <a:ext cx="2232248" cy="26538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6248" y="1052736"/>
            <a:ext cx="8626232" cy="7920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ШАВАРШ КАРАПЕТЯН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7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РЕЗУЛЬТАТЫ ПОСТУПКОВ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24744"/>
            <a:ext cx="856895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Совершаемый поступок всегда влечет за собой последствия, как близкие, так и отдаленные.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ятиугольник 2"/>
          <p:cNvSpPr/>
          <p:nvPr/>
        </p:nvSpPr>
        <p:spPr>
          <a:xfrm>
            <a:off x="306986" y="2057280"/>
            <a:ext cx="2392806" cy="1531700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517D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Выучить тему урока</a:t>
            </a:r>
            <a:endParaRPr lang="ru-RU" sz="2400" b="1" dirty="0">
              <a:solidFill>
                <a:srgbClr val="517D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2843808" y="2084624"/>
            <a:ext cx="2880320" cy="15317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517D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Получить за контрольную «5»</a:t>
            </a:r>
            <a:endParaRPr lang="ru-RU" sz="2400" b="1" dirty="0">
              <a:solidFill>
                <a:srgbClr val="517D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868144" y="2084624"/>
            <a:ext cx="3024336" cy="1531700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517D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Улучшить свою успеваемость  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5868144" y="2084624"/>
            <a:ext cx="3024336" cy="1531700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Быть образованным человеком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3717033"/>
            <a:ext cx="5544616" cy="2952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Единство мотива, и последствий достигается, закрепляется и обнаруживается не в одиночном поведенческом акте, а в целой серии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ПОСТУПКОВ,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скрепленных в систему, выстроенных в «линию поведения».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3" t="5798" r="13357" b="19053"/>
          <a:stretch/>
        </p:blipFill>
        <p:spPr bwMode="auto">
          <a:xfrm>
            <a:off x="275443" y="3768801"/>
            <a:ext cx="3072421" cy="28932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835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850106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ОТВЕТСТВЕННОСТЬ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168860"/>
            <a:ext cx="8640960" cy="43564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Ответственность – это способность осознания того, что качество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жизни человека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зависят только от него самого.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Ответственность – это готовность исполнять все свои обещания и выполнять все свои обязанности наилучшим образом.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Ответственность – это умение принимать решения в сложных ситуациях не только за себя, но и за тех, кто от тебя зависит.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Ответственность – это понимание последствий, которые могут повлечь решения или действия самого человека.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196752"/>
            <a:ext cx="864096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Ответственность –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это обязанность отвечать за свои поступки, действия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633"/>
          <a:stretch/>
        </p:blipFill>
        <p:spPr bwMode="auto">
          <a:xfrm>
            <a:off x="168383" y="1124744"/>
            <a:ext cx="8873084" cy="553728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337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ОТВЕТСТВЕННОСТЬ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361" y="4581128"/>
            <a:ext cx="8601119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У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питомца Джона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Унгера по старости (20 лет) развился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артрит и дисплазия тазобедренных суставов. От боли животное не могло нормально даже спать.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Хозяин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обнаружил, что облегчить состояние любимцу помогает вода.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048"/>
          <a:stretch/>
        </p:blipFill>
        <p:spPr bwMode="auto">
          <a:xfrm>
            <a:off x="3048002" y="1181128"/>
            <a:ext cx="5844478" cy="3400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44" b="2963"/>
          <a:stretch/>
        </p:blipFill>
        <p:spPr bwMode="auto">
          <a:xfrm>
            <a:off x="266190" y="1181129"/>
            <a:ext cx="3450404" cy="33999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466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246" y="188640"/>
            <a:ext cx="8712968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БЕЗОТВЕТСТВЕННОСТЬ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18969" y="3068960"/>
            <a:ext cx="4717527" cy="3456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Безответственный человек – это вечный ребенок, привыкший к тому, что все будет происходить «как-то» и «само собой». Он предъявляет завышенные требования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к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другим людям, не выполняя того, что должен делать сам.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3254" y="1196752"/>
            <a:ext cx="86409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Безответственность –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это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позиция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, которая предполагает отсутствие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обязательств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, нежелание и неумение отвечать за последствия собственных действий, неготовность к сюрпризам взрослой жизни. </a:t>
            </a:r>
            <a:endParaRPr lang="ru-RU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41" y="3068960"/>
            <a:ext cx="3977819" cy="351529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98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ПОВЕДЕНИЕ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149080"/>
            <a:ext cx="8640960" cy="2520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Поведением в психологии называют любые внешние проявления активности.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Активность человека имеет внешнюю и внутреннюю стороны. Внешнюю же, наблюдаемую сторону активности человека, в психологии обычно и называют поведением.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24744"/>
            <a:ext cx="4320480" cy="30243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584" y="1124744"/>
            <a:ext cx="4038890" cy="30243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4149080"/>
            <a:ext cx="8928992" cy="2520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В поведении проявляются свойства нашего темперамента и характера, наши потребности, взгляды, вкусы, привычки и желания. Поведение человека отражает свойства его личности – отношение человека к себе и другим людям, уверенность и неуверенность в себе, степень открытости.</a:t>
            </a:r>
          </a:p>
        </p:txBody>
      </p:sp>
    </p:spTree>
    <p:extLst>
      <p:ext uri="{BB962C8B-B14F-4D97-AF65-F5344CB8AC3E}">
        <p14:creationId xmlns:p14="http://schemas.microsoft.com/office/powerpoint/2010/main" val="135306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850106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ОТВЕТСТВЕННОСТЬ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268760"/>
            <a:ext cx="8640960" cy="540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1200"/>
              </a:spcAft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Способ первый – </a:t>
            </a:r>
            <a:r>
              <a:rPr lang="ru-RU" sz="24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реальное </a:t>
            </a:r>
            <a:r>
              <a:rPr lang="ru-RU" sz="2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будущее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. Иначе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этот способ называют умением смотреть на три шага вперед.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pPr marL="342900" indent="-342900">
              <a:spcAft>
                <a:spcPts val="1200"/>
              </a:spcAft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Способ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второй: </a:t>
            </a:r>
            <a:r>
              <a:rPr lang="ru-RU" sz="24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доведение до </a:t>
            </a:r>
            <a:r>
              <a:rPr lang="ru-RU" sz="2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конца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. Накопление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сил, опыта и ответственности пройдет быстрее, если любые, даже самые маленькие дела, будут доведены до логического конца. Брошенное на полпути не считается выполненным.</a:t>
            </a:r>
          </a:p>
          <a:p>
            <a:pPr marL="342900" indent="-342900">
              <a:spcAft>
                <a:spcPts val="1200"/>
              </a:spcAft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Способ третий: </a:t>
            </a:r>
            <a:r>
              <a:rPr lang="ru-RU" sz="2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взросление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Умение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брать ответственность на себя – это и есть взросление.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Учитесь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самостоятельно искать ответы на сложные вопросы, связанные с собственными неудачами.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9" b="1990"/>
          <a:stretch/>
        </p:blipFill>
        <p:spPr bwMode="auto">
          <a:xfrm>
            <a:off x="291855" y="237941"/>
            <a:ext cx="8600625" cy="649237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6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ПОВЕДЕНИЕ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47370" y="4067771"/>
            <a:ext cx="4145109" cy="25295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Активность человека, как и животных, основывается на инстинктах =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непроизвольное (инстинктивное) поведение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416267" cy="54726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370" y="1124744"/>
            <a:ext cx="4145109" cy="294302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03"/>
          <a:stretch/>
        </p:blipFill>
        <p:spPr bwMode="auto">
          <a:xfrm>
            <a:off x="4747372" y="1125574"/>
            <a:ext cx="4145107" cy="29421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885"/>
          <a:stretch/>
        </p:blipFill>
        <p:spPr bwMode="auto">
          <a:xfrm>
            <a:off x="251520" y="1125574"/>
            <a:ext cx="4416267" cy="54182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70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ПОВЕДЕНИЕ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445224"/>
            <a:ext cx="8640960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Georgia" pitchFamily="18" charset="0"/>
              </a:rPr>
              <a:t>Поведение, которое основывается на разуме, принято называть произвольным или разумным.</a:t>
            </a:r>
            <a:endParaRPr lang="ru-RU" sz="24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392488" cy="43924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8" r="4659"/>
          <a:stretch/>
        </p:blipFill>
        <p:spPr bwMode="auto">
          <a:xfrm>
            <a:off x="4644007" y="1052735"/>
            <a:ext cx="4224271" cy="439248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885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МОТИВ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653136"/>
            <a:ext cx="864096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Произвольное поведение человека всегда чем-то мотивировано, т.е. в основе лежит мотив.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Мотив ( в переводе с латинского «приводить в движение, толкать»)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–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это внутреннее побуждение личности к действию.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3" r="41501"/>
          <a:stretch/>
        </p:blipFill>
        <p:spPr bwMode="auto">
          <a:xfrm>
            <a:off x="303885" y="1107842"/>
            <a:ext cx="3727516" cy="35452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5" r="6134"/>
          <a:stretch/>
        </p:blipFill>
        <p:spPr bwMode="auto">
          <a:xfrm>
            <a:off x="4019283" y="1107842"/>
            <a:ext cx="4873198" cy="35452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98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МОТИВ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43000"/>
            <a:ext cx="3942184" cy="39421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5085184"/>
            <a:ext cx="86409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Из курса истории Древнего мира вспомните, какие мотивы лежали в основе подвигов героев мифов – Геракла, Прометея, Одиссея и др.? Какими мотивами руководствовались герои русских былин?</a:t>
            </a:r>
            <a:endParaRPr lang="ru-RU" sz="23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955"/>
          <a:stretch/>
        </p:blipFill>
        <p:spPr bwMode="auto">
          <a:xfrm>
            <a:off x="4355976" y="1143000"/>
            <a:ext cx="4536504" cy="39421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43000"/>
            <a:ext cx="5904656" cy="39103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16" r="17061"/>
          <a:stretch/>
        </p:blipFill>
        <p:spPr bwMode="auto">
          <a:xfrm>
            <a:off x="6156176" y="1143000"/>
            <a:ext cx="2736303" cy="39103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19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ВОЛЕВОЕ ПОВЕДЕНИЕ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19" y="1185074"/>
            <a:ext cx="4730421" cy="1883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Если перед человеком стоит цель, то он найдет решения для преодоления препятствий =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волевое поведение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3307"/>
          <a:stretch/>
        </p:blipFill>
        <p:spPr bwMode="auto">
          <a:xfrm>
            <a:off x="4981941" y="1108468"/>
            <a:ext cx="3916400" cy="55685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47"/>
          <a:stretch/>
        </p:blipFill>
        <p:spPr bwMode="auto">
          <a:xfrm>
            <a:off x="310729" y="3760843"/>
            <a:ext cx="4405287" cy="28156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" t="9686" r="140" b="8786"/>
          <a:stretch/>
        </p:blipFill>
        <p:spPr bwMode="auto">
          <a:xfrm>
            <a:off x="281852" y="3840741"/>
            <a:ext cx="4399228" cy="272584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низ 2"/>
          <p:cNvSpPr/>
          <p:nvPr/>
        </p:nvSpPr>
        <p:spPr>
          <a:xfrm>
            <a:off x="2089308" y="3141612"/>
            <a:ext cx="784316" cy="830720"/>
          </a:xfrm>
          <a:prstGeom prst="downArrow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78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85010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АГРЕССИВНОЕ ПОВЕДЕНИЕ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00"/>
          <a:stretch/>
        </p:blipFill>
        <p:spPr bwMode="auto">
          <a:xfrm>
            <a:off x="251520" y="1096449"/>
            <a:ext cx="6192688" cy="557291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16216" y="1772816"/>
            <a:ext cx="2448272" cy="4896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В своей жизни человек сталкивается с разным поведением людей. Есть примеры, которое осуждается обществом, например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АГРЕССИЯ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36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АГРЕССИВНОЕ ПОВЕДЕНИЕ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124744"/>
            <a:ext cx="864096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Агрессия – (в переводе с латинского «нападение») поведение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,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направленное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 нанесение физического или психологического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вреда другому человеку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или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группе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людей. </a:t>
            </a:r>
            <a:endParaRPr lang="ru-RU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42763"/>
            <a:ext cx="3703037" cy="37518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18" t="358" r="2316" b="-358"/>
          <a:stretch/>
        </p:blipFill>
        <p:spPr bwMode="auto">
          <a:xfrm>
            <a:off x="3954556" y="2742764"/>
            <a:ext cx="4937923" cy="37518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180" y="2750138"/>
            <a:ext cx="4436178" cy="374443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3"/>
          <a:stretch/>
        </p:blipFill>
        <p:spPr bwMode="auto">
          <a:xfrm>
            <a:off x="228939" y="2742763"/>
            <a:ext cx="4320480" cy="374443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116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</TotalTime>
  <Words>857</Words>
  <Application>Microsoft Office PowerPoint</Application>
  <PresentationFormat>Экран (4:3)</PresentationFormat>
  <Paragraphs>76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ПОВЕДЕНИЕ И ПОСТУПОК 6 класс</vt:lpstr>
      <vt:lpstr>ПОВЕДЕНИЕ</vt:lpstr>
      <vt:lpstr>ПОВЕДЕНИЕ</vt:lpstr>
      <vt:lpstr>ПОВЕДЕНИЕ</vt:lpstr>
      <vt:lpstr>МОТИВ</vt:lpstr>
      <vt:lpstr>МОТИВ</vt:lpstr>
      <vt:lpstr>ВОЛЕВОЕ ПОВЕДЕНИЕ</vt:lpstr>
      <vt:lpstr>АГРЕССИВНОЕ ПОВЕДЕНИЕ</vt:lpstr>
      <vt:lpstr>АГРЕССИВНОЕ ПОВЕДЕНИЕ</vt:lpstr>
      <vt:lpstr>АГРЕССИВНОЕ ПОВЕДЕНИЕ</vt:lpstr>
      <vt:lpstr>ПОСТУПОК</vt:lpstr>
      <vt:lpstr>ПОСТУПОК</vt:lpstr>
      <vt:lpstr>ПОДВИГ</vt:lpstr>
      <vt:lpstr>ПОДВИГ</vt:lpstr>
      <vt:lpstr>ПОДВИГ</vt:lpstr>
      <vt:lpstr>РЕЗУЛЬТАТЫ ПОСТУПКОВ</vt:lpstr>
      <vt:lpstr>ОТВЕТСТВЕННОСТЬ</vt:lpstr>
      <vt:lpstr>ОТВЕТСТВЕННОСТЬ</vt:lpstr>
      <vt:lpstr>БЕЗОТВЕТСТВЕННОСТЬ</vt:lpstr>
      <vt:lpstr>ОТВЕТСТВЕННОСТЬ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48</cp:revision>
  <dcterms:created xsi:type="dcterms:W3CDTF">2015-07-02T02:20:10Z</dcterms:created>
  <dcterms:modified xsi:type="dcterms:W3CDTF">2015-08-13T11:48:51Z</dcterms:modified>
</cp:coreProperties>
</file>