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3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71" autoAdjust="0"/>
    <p:restoredTop sz="94576" autoAdjust="0"/>
  </p:normalViewPr>
  <p:slideViewPr>
    <p:cSldViewPr>
      <p:cViewPr varScale="1">
        <p:scale>
          <a:sx n="84" d="100"/>
          <a:sy n="84" d="100"/>
        </p:scale>
        <p:origin x="-24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ransition spd="slow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Бомарше\histoire-beaumarcha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4800" y="6096000"/>
            <a:ext cx="8627683" cy="61555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400" b="1" cap="all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Пьер Огюстен Карон Де Бомарше</a:t>
            </a:r>
            <a:endParaRPr lang="ru-RU" sz="3400" b="1" cap="all" dirty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124200" y="3200400"/>
            <a:ext cx="5867400" cy="3323987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Это был вторник. Поднятие занавеса было назначено на 6 часов вечера. С недавних пор "Комеди Франсэз" разместилась в новом помещении возле Люксембургского сада, речь идет о театре Одеон. По сравнению со старым помещением и сцена и зал были значительно усовершенствованы. Традиционные свечи вдоль рампы были заменены кенкетами, и их рефлекторы вызывали восхищение публики. Благодаря этим новым фонарям партер оказывался погруженным в полутьму, зато сцена была освещена ровным ярким светом. Настоящая революция в театральном деле. Другое значительное новшество заключалось в том, что все зрители, в том числе и в партере, имели сидячие места. Но в общем-то публике было плевать на все кенкеты, ибо она пришла бы на этот спектакль куда угодно и стерпела бы любые неудобства. </a:t>
            </a:r>
          </a:p>
        </p:txBody>
      </p:sp>
      <p:pic>
        <p:nvPicPr>
          <p:cNvPr id="6146" name="Picture 2" descr="C:\Users\user\Downloads\CLa-Comedie-Francaise0058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2514600"/>
            <a:ext cx="2895600" cy="4343400"/>
          </a:xfrm>
          <a:prstGeom prst="rect">
            <a:avLst/>
          </a:prstGeom>
          <a:noFill/>
        </p:spPr>
      </p:pic>
      <p:pic>
        <p:nvPicPr>
          <p:cNvPr id="6147" name="Picture 3" descr="C:\Users\user\Downloads\Comedie-Francaise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419600" y="228600"/>
            <a:ext cx="4191000" cy="2778034"/>
          </a:xfrm>
          <a:prstGeom prst="rect">
            <a:avLst/>
          </a:prstGeom>
          <a:noFill/>
        </p:spPr>
      </p:pic>
      <p:pic>
        <p:nvPicPr>
          <p:cNvPr id="6148" name="Picture 4" descr="C:\Users\user\Downloads\Comedie-Francaise (1).jp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81000" y="0"/>
            <a:ext cx="4191000" cy="28117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400" y="152400"/>
            <a:ext cx="41910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Мы не можем найти точки отсчета, чтобы измерить невероятную степень возбуждения, которым были охвачены люди в дни, предшествующие премьере "Женитьбы". Слава Бомарше в 1784 году достигла апогея. Чтобы реально себе это представить, надо не забывать, что автор "Женитьбы" был на вершине славы одновременно в десяти различных областях. С момента изобретения анкерного спуска для часов до заключения Версальского договора он не переставал изумлять мир. Что же до его комедии, запрещенной вот уже три года, и ставшей единственной темой всех разговоров как во Франции, так и за границей, то тайна, скандал, дымы серы, которые клубились вокруг нее, действовали на умы и нервы людей еще до того, как прозвучали три удара в пол. </a:t>
            </a:r>
            <a:endParaRPr lang="ru-RU" sz="1500" dirty="0"/>
          </a:p>
        </p:txBody>
      </p:sp>
      <p:pic>
        <p:nvPicPr>
          <p:cNvPr id="7170" name="Picture 2" descr="C:\Users\user\Downloads\55363896_henry_victor_lesur_the_flower_seller_tuileries_par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995655"/>
            <a:ext cx="4724400" cy="3862345"/>
          </a:xfrm>
          <a:prstGeom prst="rect">
            <a:avLst/>
          </a:prstGeom>
          <a:noFill/>
        </p:spPr>
      </p:pic>
      <p:pic>
        <p:nvPicPr>
          <p:cNvPr id="7171" name="Picture 3" descr="C:\Users\user\Downloads\5718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3248" y="152400"/>
            <a:ext cx="4213134" cy="3124200"/>
          </a:xfrm>
          <a:prstGeom prst="rect">
            <a:avLst/>
          </a:prstGeom>
          <a:noFill/>
        </p:spPr>
      </p:pic>
      <p:pic>
        <p:nvPicPr>
          <p:cNvPr id="7173" name="Picture 5" descr="C:\Users\user\Downloads\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4724400"/>
            <a:ext cx="4572000" cy="2133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52400" y="1676400"/>
            <a:ext cx="8763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Писатели, как правило, ограничивают, если не полностью отрицают, историческое значение "Женитьбы". Однако не таково было мнение трех людей, которые сами создавали историю той эпохи.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05400" y="1981200"/>
            <a:ext cx="40386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Людовик XVI: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solidFill>
                <a:srgbClr val="FFC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"Если быть последовательным, то, допустив постановку этой пьесы, нужно разрушить Бастилию". </a:t>
            </a:r>
          </a:p>
        </p:txBody>
      </p:sp>
      <p:pic>
        <p:nvPicPr>
          <p:cNvPr id="24578" name="Picture 2" descr="C:\Users\User\Downloads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4960621" cy="6096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29200" y="2286000"/>
            <a:ext cx="381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Дантон:</a:t>
            </a:r>
            <a:r>
              <a:rPr lang="ru-RU" sz="3600" dirty="0" smtClean="0">
                <a:solidFill>
                  <a:srgbClr val="FFC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FFC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"Фигаро покончил с аристократией". </a:t>
            </a:r>
          </a:p>
        </p:txBody>
      </p:sp>
      <p:pic>
        <p:nvPicPr>
          <p:cNvPr id="25602" name="Picture 2" descr="C:\Users\User\Downloads\50313801_GeorgesJacques_Dant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4876800" cy="629146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0" y="1676400"/>
            <a:ext cx="45720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dirty="0" smtClean="0">
                <a:solidFill>
                  <a:srgbClr val="FFC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Наполеон I:</a:t>
            </a:r>
            <a:r>
              <a:rPr lang="ru-RU" sz="3400" dirty="0" smtClean="0">
                <a:solidFill>
                  <a:srgbClr val="FFC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"Во время моего правления такого человека упрятали бы в Бисетр. Конечно, кричали бы, что это произвол, но какую услугу мы оказали бы обществу!.. "Женитьба Фигаро" - это уже революция в действии". </a:t>
            </a:r>
          </a:p>
        </p:txBody>
      </p:sp>
      <p:pic>
        <p:nvPicPr>
          <p:cNvPr id="26626" name="Picture 2" descr="C:\Users\User\Downloads\41071_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4343400" cy="63808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ser\Downloads\French_Revolution.jpg"/>
          <p:cNvPicPr>
            <a:picLocks noChangeAspect="1" noChangeArrowheads="1"/>
          </p:cNvPicPr>
          <p:nvPr/>
        </p:nvPicPr>
        <p:blipFill>
          <a:blip r:embed="rId2"/>
          <a:srcRect r="5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295400" y="304800"/>
            <a:ext cx="7848600" cy="1815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Бомарше ни в какой мере не был революционером, но, без всякого сомнения, он приблизил революцию. Он прекрасно отдавал себе отчет и в том, какую "шумиху" поднимает постановка "Женитьбы", и в том, как велика власть некоторых слов, произнесенных с подмостков. Он знал также отрицательное мнение короля о пьесе и сделал все от него зависящее, чтобы его побороть. Это убеждает нас прежде всего в том, что "Женитьба" - сознательный политический акт Бомарше.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04800" y="228600"/>
            <a:ext cx="8610600" cy="2062103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002">
            <a:schemeClr val="lt2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Женитьба Фигаро», как и все творчество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Пьера Бомарше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остается блистательным шедевром, и современные зрители могут воспринимать ее на самых разных уровнях. Но во всех случаях они будут смеяться, и это главное. И еще: разве не удивительно и не знаменательно, что у Бомарше достало таланта вложить в одну комедию в сто раз больше идей, чем Брехту во все свое творчество? Разве комедия не есть способ выражения мыслей, присущий французам? Разве Мольер не говорит людям больше, нежели Корнель и даже Расин, коль скоро речь идет не только о том, чтобы анатомировать страсти? И кого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Наполеон запер бы в Бисетре? Увы, боюсь, что никого. </a:t>
            </a:r>
          </a:p>
        </p:txBody>
      </p:sp>
      <p:pic>
        <p:nvPicPr>
          <p:cNvPr id="29698" name="Picture 2" descr="C:\Users\User\Downloads\bezumnyij-den-ili-zhenitba-fig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362200"/>
            <a:ext cx="4505326" cy="3276600"/>
          </a:xfrm>
          <a:prstGeom prst="rect">
            <a:avLst/>
          </a:prstGeom>
          <a:noFill/>
        </p:spPr>
      </p:pic>
      <p:pic>
        <p:nvPicPr>
          <p:cNvPr id="29699" name="Picture 3" descr="C:\Users\User\Downloads\bezumnyij-den-ili-zhenitba-f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4350" y="3352800"/>
            <a:ext cx="4819650" cy="3505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ownloads\beaumarchai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304800"/>
            <a:ext cx="2131858" cy="2590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3400" y="3124200"/>
            <a:ext cx="8077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Теперь хотелось бы представить вашему вниманию несколько наиболее ярких цитат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Пьера Огюстена Карона Де Бомарше</a:t>
            </a:r>
            <a:endParaRPr lang="ru-RU" sz="4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ownloads\beaumarchai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228600"/>
            <a:ext cx="1692946" cy="20574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09600" y="2514600"/>
            <a:ext cx="807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 всех шутовских вещей брак - самая шутовская.</a:t>
            </a:r>
            <a:endParaRPr lang="ru-RU" sz="36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800" y="3962400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Пьер Бомарше</a:t>
            </a:r>
            <a:endParaRPr lang="ru-RU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Бомарше\Statue_Beaumarchais_Clausade_Paris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53070" y="0"/>
            <a:ext cx="309093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52400" y="152400"/>
            <a:ext cx="6324600" cy="353943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Из всех французских писателей у Бомарше, пожалуй, самая дурная слава. Не так давно один известный университетский профессор, с которым я поделился своим замыслом, сказал мне примерно следующее: "Напрасно вы интересуетесь этим субъектом, он - низкий человек". Что до клеветы, во Франции "по этой части есть такие ловкачи..." Странней всего, что биографам Бомарше, в том числе и тем, которые его действительно любили, так и не удалось разрушить легенду, а может, они и не отважились положить ей конец. Или легенда упрямей фактов? Инстинктивно - такова уж черта национального характера французов - ищем дерево, за которым не видно леса, а если такое не находится, мы его сажаем и ревностно заботимся, чтобы оно выросло и изменило пейзаж. На малой земле французской литературы нет недостатка в отменных садовниках такого рода. Интерес, который клеветники не устают питать к Бомарше, пропорционален, возможно, его презрению к ним. Ничто не меняется под солнцем в мире литературы, нравы этого сераля установлены раз и навсегда. </a:t>
            </a:r>
          </a:p>
        </p:txBody>
      </p:sp>
      <p:pic>
        <p:nvPicPr>
          <p:cNvPr id="4098" name="Picture 2" descr="C:\Users\user\Downloads\53710884.jp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t="27500" b="14122"/>
          <a:stretch>
            <a:fillRect/>
          </a:stretch>
        </p:blipFill>
        <p:spPr bwMode="auto">
          <a:xfrm>
            <a:off x="0" y="3733801"/>
            <a:ext cx="6046178" cy="3124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ownloads\beaumarchai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228600"/>
            <a:ext cx="1692946" cy="20574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2438400"/>
            <a:ext cx="8763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Людей можно исправлять, только показывая им, каковы они. Правдивая комедия полезнее лживой или академической речи.</a:t>
            </a:r>
            <a:endParaRPr lang="ru-RU" sz="3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4191000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Пьер Бомарше</a:t>
            </a:r>
            <a:endParaRPr lang="ru-RU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ownloads\beaumarchai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228600"/>
            <a:ext cx="1692946" cy="20574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2438400"/>
            <a:ext cx="8763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Раболепная посредственность - вот кто всего добивается!</a:t>
            </a:r>
            <a:endParaRPr lang="ru-RU" sz="3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000" y="3581400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Пьер Бомарше</a:t>
            </a:r>
            <a:endParaRPr lang="ru-RU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ownloads\beaumarchai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228600"/>
            <a:ext cx="1692946" cy="20574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2438400"/>
            <a:ext cx="8763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течением времени старые бредни становятся мудростью, а старые маленькие небылицы, довольно небрежно сплетённые, порождают большие-пребольшие истины.</a:t>
            </a:r>
            <a:endParaRPr lang="ru-RU" sz="3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38800" y="4724400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Пьер Бомарше</a:t>
            </a:r>
            <a:endParaRPr lang="ru-RU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ownloads\beaumarchai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228600"/>
            <a:ext cx="1692946" cy="20574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2438400"/>
            <a:ext cx="8763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Делать вид, что не знаешь того, что знают все, и знаешь то, чего никто не знает — вот и все законы политики.</a:t>
            </a:r>
            <a:endParaRPr lang="ru-RU" sz="3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38800" y="4191000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Пьер Бомарше</a:t>
            </a:r>
            <a:endParaRPr lang="ru-RU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ownloads\beaumarchai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228600"/>
            <a:ext cx="1692946" cy="20574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2971800"/>
            <a:ext cx="8763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Республика литераторов - это республика волков, всегда готовых перегрызть друг другу горло.</a:t>
            </a:r>
            <a:endParaRPr lang="ru-RU" sz="28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7800" y="4191000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Пьер Бомарше</a:t>
            </a:r>
            <a:endParaRPr lang="ru-RU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1266007585_eiffel-tow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914400"/>
            <a:ext cx="4572000" cy="24929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На сей прекрасной для одних,</a:t>
            </a:r>
          </a:p>
          <a:p>
            <a:pPr algn="ct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Скучнейшей для других,</a:t>
            </a:r>
          </a:p>
          <a:p>
            <a:pPr algn="ct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 престранной для третьих</a:t>
            </a:r>
          </a:p>
          <a:p>
            <a:pPr algn="ct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Ноте</a:t>
            </a:r>
          </a:p>
          <a:p>
            <a:pPr algn="ctr"/>
            <a:endParaRPr lang="ru-RU" sz="2000" i="1" dirty="0" smtClean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Мы завершаем наше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долгое повествование!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user\Downloads\torre_eiffel_por_la_noch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55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3400" y="381000"/>
            <a:ext cx="3657600" cy="3108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Но пред торжественным моментом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Пусть океан аплодисментов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Вы адресуете не нам,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 настоящим игрокам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Своих ролей на сцене русской.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Ведь где то с болью, где то с грустью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Под маской смеха все они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 театра пламенной сени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Для нас играли Бомарше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Чтоб след оставить на душе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У зрителя…</a:t>
            </a:r>
          </a:p>
          <a:p>
            <a:endParaRPr lang="ru-RU" sz="2000" i="1" dirty="0" smtClean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3352800"/>
            <a:ext cx="1732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М. Данилевский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ownloads\44276939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000" y="609600"/>
            <a:ext cx="3886200" cy="532453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Бомарше писал: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"...Вот необычайное стечение обстоятельств! Как все это произошло? Почему случилось именно это, а не что-нибудь другое? Кто обрушил все эти события на мою голову? Я должен был идти дорогой, на которую я вступил, сам того не желая, и я усыпал ее цветами настолько, насколько мне это позволяла моя веселость. Я говорю: моя веселость, а между тем в точности мне неизвестно, больше ли она моя, чем все остальное, и что такое, наконец, "я", которому уделяется мною так много внимания..." (в первой редакции Бомарше написал: "...которому уделяется мною так много _пренебрежительного_ внимания").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19400" y="1828800"/>
            <a:ext cx="3124200" cy="3231654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Можно ли уважать, принимать всерьез такое общество, такую систему, которая вынуждает разумных людей жить во лжи? И раз уж все равно приходится лавировать, разве не соблазнительно поставить на карту самою жизнь, не теряя ни на минуту душевного веселья, иными словами - не позволить себя провести? Бомарше, как мы увидим, понял это очень рано. Он носил маску, но необходимость кем-то казаться никогда не мешала ему оставаться самим собой, даже напротив. Среди писателей XVIII века Бомарше, вне всяких сомнений, протестовал больше всех. Будем справедливы, одарен для этого он был щедро.</a:t>
            </a:r>
            <a:r>
              <a:rPr kumimoji="0" lang="ru-RU" sz="1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16386" name="Picture 2" descr="C:\Users\User\Downloads\Beaumarchais-grabado en cobre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8851" r="8962"/>
          <a:stretch>
            <a:fillRect/>
          </a:stretch>
        </p:blipFill>
        <p:spPr bwMode="auto">
          <a:xfrm>
            <a:off x="457200" y="457200"/>
            <a:ext cx="2209800" cy="3059723"/>
          </a:xfrm>
          <a:prstGeom prst="rect">
            <a:avLst/>
          </a:prstGeom>
          <a:noFill/>
        </p:spPr>
      </p:pic>
      <p:pic>
        <p:nvPicPr>
          <p:cNvPr id="3074" name="Picture 2" descr="C:\Users\user\Downloads\1004956_PH01910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457200" y="3657600"/>
            <a:ext cx="2209800" cy="2762250"/>
          </a:xfrm>
          <a:prstGeom prst="rect">
            <a:avLst/>
          </a:prstGeom>
          <a:noFill/>
          <a:ln cmpd="dbl">
            <a:solidFill>
              <a:schemeClr val="tx1"/>
            </a:solidFill>
          </a:ln>
        </p:spPr>
      </p:pic>
      <p:pic>
        <p:nvPicPr>
          <p:cNvPr id="3075" name="Picture 3" descr="C:\Users\user\Downloads\beaumarchais.jpg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6248400" y="457200"/>
            <a:ext cx="2574073" cy="3140982"/>
          </a:xfrm>
          <a:prstGeom prst="rect">
            <a:avLst/>
          </a:prstGeom>
          <a:noFill/>
        </p:spPr>
      </p:pic>
      <p:pic>
        <p:nvPicPr>
          <p:cNvPr id="3076" name="Picture 4" descr="C:\Users\user\Downloads\diderot.jpg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6248400" y="3733799"/>
            <a:ext cx="2590800" cy="298882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C:\Users\User\Downloads\17-442.jpg"/>
          <p:cNvPicPr>
            <a:picLocks noChangeAspect="1" noChangeArrowheads="1"/>
          </p:cNvPicPr>
          <p:nvPr/>
        </p:nvPicPr>
        <p:blipFill>
          <a:blip r:embed="rId3"/>
          <a:srcRect l="8921" t="5664" r="18895" b="9961"/>
          <a:stretch>
            <a:fillRect/>
          </a:stretch>
        </p:blipFill>
        <p:spPr bwMode="auto">
          <a:xfrm>
            <a:off x="5410200" y="0"/>
            <a:ext cx="3733800" cy="6858000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762000" y="304800"/>
            <a:ext cx="4800600" cy="618630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1003">
            <a:schemeClr val="dk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Некий придворный, заметив Бомарше в галерее Версальского дворца, подошел к нему и спросил достаточно громко, чтобы привлечь внимание окружающих и тем самым умножить число свидетелей: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Сударь, вы ведь дока в часовом деле, не скажете ли мне, хороши ли эти часы? - Сударь, - ответил ему Бомарше, глядя на собравшихся, которые уставились на него, - с тех пор как я перестал заниматься этим искусством, я стал ужасно неуклюж.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- О, сударь, не откажите! - Я готов, но вы предупреждены.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Он взял часы, открыл, поднес к глазам и, сделав вид, будто рассматривает, выронил, так что те грохнулись на пол со всей высоты его роста. Потом, отвесив глубокий поклон сказал: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- Я вас предупреждал, сударь, что я стал удивительно неуклюж. После этих слов он удалился, оставив того, кто рассчитывал его унизить, в полной растерянности.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ownloads\beaumarchais_oil_painting.jpg"/>
          <p:cNvPicPr>
            <a:picLocks noChangeAspect="1" noChangeArrowheads="1"/>
          </p:cNvPicPr>
          <p:nvPr/>
        </p:nvPicPr>
        <p:blipFill>
          <a:blip r:embed="rId3"/>
          <a:srcRect l="18112" r="14366"/>
          <a:stretch>
            <a:fillRect/>
          </a:stretch>
        </p:blipFill>
        <p:spPr bwMode="auto">
          <a:xfrm>
            <a:off x="5562600" y="0"/>
            <a:ext cx="3581400" cy="68580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28600" y="152400"/>
            <a:ext cx="6248400" cy="267765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003">
            <a:schemeClr val="lt2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Когда твое имя Бомарше, и ты исключительно силою своего обаяния и хитроумием стал всем заправлять в Версале, но вместе с тем тебе уже пора выйти на свет, то есть кричать свою правду во всеуслышание, надо обладать одновременно большой гибкостью и твердостью, чтобы в 1780 году и служить королю и при этом бороться за свои взгляды. Весь гений Бомарше выражен в этом противоречии. 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 обратимся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к "Женитьбе", о которой король сказал публично: "Она никогда не будет сыграна". Казалось бы, приговор обжалованию не подлежит. Но Бомарше всегда отвергал все приговоры. И оборачивал наказание против своих судей. Парламент ошельмовал его и лишил гражданских прав - он победил парламент и стал государственным деятелем. Людовик XVI запретил "Женитьбу". Пьесу будут играть, а король падет. </a:t>
            </a:r>
          </a:p>
        </p:txBody>
      </p:sp>
      <p:pic>
        <p:nvPicPr>
          <p:cNvPr id="1026" name="Picture 2" descr="C:\Users\user\Downloads\figaro_poster.jpg"/>
          <p:cNvPicPr>
            <a:picLocks noChangeAspect="1" noChangeArrowheads="1"/>
          </p:cNvPicPr>
          <p:nvPr/>
        </p:nvPicPr>
        <p:blipFill>
          <a:blip r:embed="rId4"/>
          <a:srcRect t="38542"/>
          <a:stretch>
            <a:fillRect/>
          </a:stretch>
        </p:blipFill>
        <p:spPr bwMode="auto">
          <a:xfrm>
            <a:off x="228600" y="2897801"/>
            <a:ext cx="4648200" cy="3960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00000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367976b5adf3.jpg"/>
          <p:cNvPicPr>
            <a:picLocks noChangeAspect="1" noChangeArrowheads="1"/>
          </p:cNvPicPr>
          <p:nvPr/>
        </p:nvPicPr>
        <p:blipFill>
          <a:blip r:embed="rId2"/>
          <a:srcRect l="19329" t="19403" r="23799"/>
          <a:stretch>
            <a:fillRect/>
          </a:stretch>
        </p:blipFill>
        <p:spPr bwMode="auto">
          <a:xfrm>
            <a:off x="0" y="0"/>
            <a:ext cx="4343400" cy="3975316"/>
          </a:xfrm>
          <a:prstGeom prst="rect">
            <a:avLst/>
          </a:prstGeom>
          <a:noFill/>
        </p:spPr>
      </p:pic>
      <p:pic>
        <p:nvPicPr>
          <p:cNvPr id="2051" name="Picture 3" descr="C:\Users\user\Downloads\b_5756.jpg"/>
          <p:cNvPicPr>
            <a:picLocks noChangeAspect="1" noChangeArrowheads="1"/>
          </p:cNvPicPr>
          <p:nvPr/>
        </p:nvPicPr>
        <p:blipFill>
          <a:blip r:embed="rId3"/>
          <a:srcRect l="16456"/>
          <a:stretch>
            <a:fillRect/>
          </a:stretch>
        </p:blipFill>
        <p:spPr bwMode="auto">
          <a:xfrm>
            <a:off x="3490270" y="2438401"/>
            <a:ext cx="5577530" cy="441960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657600" y="228600"/>
            <a:ext cx="5181600" cy="2031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"Каждый день, - рассказывает секретарь Марии-Антуанетты г-жа Кампан, - только и слышишь: я присутствовал или я буду присутствовать на чтении пьесы Бомарше". Интерес к пьесе был таким живым, а умы так возбуждены, что слава "Женитьбы" перешла все границы. Вскоре Екатерина II сообщила, что она относится благосклонно к постановке комедии в Санкт-Петербурге, а великий князь и будущий царь приехал во Францию специально, чтобы послушать пьесу, о которой говорила вся Европа.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2" name="Picture 4" descr="C:\Users\user\Downloads\e07201bc7f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6946"/>
            <a:ext cx="4419600" cy="29310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629400" y="5334000"/>
            <a:ext cx="2342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Принц Нассау-Зиген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122" name="Picture 2" descr="C:\Users\user\Downloads\0129-0269_graf_johannes_von_nassau-siegen_und_famili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2385449"/>
            <a:ext cx="3962400" cy="4472551"/>
          </a:xfrm>
          <a:prstGeom prst="rect">
            <a:avLst/>
          </a:prstGeom>
          <a:noFill/>
        </p:spPr>
      </p:pic>
      <p:pic>
        <p:nvPicPr>
          <p:cNvPr id="20482" name="Picture 2" descr="C:\Users\User\Downloads\2t93image.jpg"/>
          <p:cNvPicPr>
            <a:picLocks noChangeAspect="1" noChangeArrowheads="1"/>
          </p:cNvPicPr>
          <p:nvPr/>
        </p:nvPicPr>
        <p:blipFill>
          <a:blip r:embed="rId4"/>
          <a:srcRect l="22545" t="14454" r="18359" b="11670"/>
          <a:stretch>
            <a:fillRect/>
          </a:stretch>
        </p:blipFill>
        <p:spPr bwMode="auto">
          <a:xfrm>
            <a:off x="6932194" y="0"/>
            <a:ext cx="2211806" cy="3810000"/>
          </a:xfrm>
          <a:prstGeom prst="rect">
            <a:avLst/>
          </a:prstGeom>
          <a:noFill/>
        </p:spPr>
      </p:pic>
      <p:pic>
        <p:nvPicPr>
          <p:cNvPr id="5123" name="Picture 3" descr="C:\Users\user\Downloads\ott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228600"/>
            <a:ext cx="1904999" cy="228600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457200"/>
            <a:ext cx="5562600" cy="590931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002">
            <a:schemeClr val="dk1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Как всегда, в самых яростных схватках Бомарше поддерживали друзья, их было немного, но они отличались исключительными достоинствами. Среди его друзей 1780 года была одна совершенно удивительная пара - принц и принцесса де Нассау-Зиген, о которых стоит сказать несколько слов. Принц был, несомненно, одним из самых примечательных людей второй половины XVIII века. Его национальность и право на титулы оспаривались в зависимости от того, в какой стране он находился, поскольку по отцовской линии он считался немцем, а по материнской - французом. Как и Бомарше, неизвестно чей сын, он вынужден был стать сыном самого себя, то есть самому явиться на свет. </a:t>
            </a: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за "Женитьбу Фигаро" принц бился, чтобы одолеть сопротивление Людовика XVI, с не меньшей страстью, чем во время своего поединка с тиграми. Его многократные и мужественные выступления в защиту пьесы если и не имели решающего значения, все же содействовали победе Бомарше. А потом, когда Нассау покидал Францию, чтобы принять участие в очередных военных операциях, он всегда брал с собой комедию своего друга и во всех больших городах, куда его кидала судьба, он лично руководил постановкой "Женитьбы" на сцене местных театров. И в самом деле, Нассау знал наизусть все мизансцены Бомарше. Когда Людовик XVI наконец уступил, Нассау, обезумев от счастья, отправился вместе с автором в "Комеди Франсэз" и, не расставаясь с ним, тоже просиживал дни и ночи на репетициях.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Это длилось вплоть до </a:t>
            </a:r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 апреля 1784 года </a:t>
            </a: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одной из трех или четырех самых великих дат в истории французского театра.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ownloads\82923146_3291865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3504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89959" y="2819400"/>
            <a:ext cx="305404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 апреля </a:t>
            </a:r>
          </a:p>
          <a:p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1784 года </a:t>
            </a:r>
            <a:endParaRPr lang="ru-RU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</TotalTime>
  <Words>1846</Words>
  <PresentationFormat>Экран (4:3)</PresentationFormat>
  <Paragraphs>65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76</cp:revision>
  <dcterms:created xsi:type="dcterms:W3CDTF">2012-03-14T13:53:13Z</dcterms:created>
  <dcterms:modified xsi:type="dcterms:W3CDTF">2013-05-19T10:01:41Z</dcterms:modified>
</cp:coreProperties>
</file>