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2"/>
  </p:sldMasterIdLst>
  <p:notesMasterIdLst>
    <p:notesMasterId r:id="rId16"/>
  </p:notesMasterIdLst>
  <p:sldIdLst>
    <p:sldId id="256" r:id="rId3"/>
    <p:sldId id="258" r:id="rId4"/>
    <p:sldId id="260" r:id="rId5"/>
    <p:sldId id="266" r:id="rId6"/>
    <p:sldId id="261" r:id="rId7"/>
    <p:sldId id="264" r:id="rId8"/>
    <p:sldId id="267" r:id="rId9"/>
    <p:sldId id="273" r:id="rId10"/>
    <p:sldId id="268" r:id="rId11"/>
    <p:sldId id="269" r:id="rId12"/>
    <p:sldId id="270" r:id="rId13"/>
    <p:sldId id="272" r:id="rId14"/>
    <p:sldId id="274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88" autoAdjust="0"/>
    <p:restoredTop sz="80814" autoAdjust="0"/>
  </p:normalViewPr>
  <p:slideViewPr>
    <p:cSldViewPr>
      <p:cViewPr>
        <p:scale>
          <a:sx n="56" d="100"/>
          <a:sy n="56" d="100"/>
        </p:scale>
        <p:origin x="-2222" y="-104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0698F5-F89F-4739-9808-A0DF417A7EEE}" type="datetimeFigureOut">
              <a:rPr lang="en-US" smtClean="0"/>
              <a:pPr/>
              <a:t>5/11/2015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3D1EBA-5D8C-4885-8A99-B546B3AEFC1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9862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5/11/2015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44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EF05EF-6168-407F-8025-E41839E12504}" type="datetimeFigureOut">
              <a:rPr lang="en-US" smtClean="0"/>
              <a:pPr/>
              <a:t>5/11/2015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70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3059832" y="3657600"/>
            <a:ext cx="5703168" cy="2819400"/>
          </a:xfrm>
          <a:prstGeom prst="roundRect">
            <a:avLst>
              <a:gd name="adj" fmla="val 5281"/>
            </a:avLst>
          </a:prstGeom>
          <a:gradFill flip="none" rotWithShape="1">
            <a:gsLst>
              <a:gs pos="0">
                <a:schemeClr val="bg1">
                  <a:alpha val="75000"/>
                </a:schemeClr>
              </a:gs>
              <a:gs pos="100000">
                <a:schemeClr val="bg1">
                  <a:alpha val="31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98856" y="3789040"/>
            <a:ext cx="4262705" cy="25237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3600" b="1" dirty="0" smtClean="0">
                <a:solidFill>
                  <a:srgbClr val="4BACC6">
                    <a:lumMod val="50000"/>
                  </a:srgbClr>
                </a:solidFill>
                <a:latin typeface="Candara" pitchFamily="34" charset="0"/>
              </a:rPr>
              <a:t>Презентация</a:t>
            </a:r>
            <a:endParaRPr lang="en-US" sz="3600" b="1" dirty="0">
              <a:solidFill>
                <a:srgbClr val="4BACC6">
                  <a:lumMod val="50000"/>
                </a:srgbClr>
              </a:solidFill>
              <a:latin typeface="Candara" pitchFamily="34" charset="0"/>
            </a:endParaRPr>
          </a:p>
          <a:p>
            <a:pPr algn="ctr">
              <a:spcAft>
                <a:spcPts val="1200"/>
              </a:spcAft>
            </a:pPr>
            <a:r>
              <a:rPr lang="ru-RU" sz="3600" b="1" dirty="0" smtClean="0">
                <a:solidFill>
                  <a:srgbClr val="4BACC6">
                    <a:lumMod val="50000"/>
                  </a:srgbClr>
                </a:solidFill>
                <a:latin typeface="Candara" pitchFamily="34" charset="0"/>
              </a:rPr>
              <a:t>«Озеро Байкал»</a:t>
            </a:r>
            <a:endParaRPr lang="en-US" sz="3600" b="1" dirty="0">
              <a:solidFill>
                <a:srgbClr val="4BACC6">
                  <a:lumMod val="50000"/>
                </a:srgbClr>
              </a:solidFill>
              <a:latin typeface="Candara" pitchFamily="34" charset="0"/>
            </a:endParaRPr>
          </a:p>
          <a:p>
            <a:pPr algn="ctr">
              <a:spcAft>
                <a:spcPts val="1200"/>
              </a:spcAft>
            </a:pPr>
            <a:r>
              <a:rPr lang="ru-RU" sz="2800" dirty="0" smtClean="0">
                <a:solidFill>
                  <a:srgbClr val="4BACC6">
                    <a:lumMod val="50000"/>
                  </a:srgbClr>
                </a:solidFill>
                <a:latin typeface="Candara" pitchFamily="34" charset="0"/>
              </a:rPr>
              <a:t>Выполнила ученица 3 «а» :</a:t>
            </a:r>
          </a:p>
          <a:p>
            <a:pPr algn="ctr">
              <a:spcAft>
                <a:spcPts val="1200"/>
              </a:spcAft>
            </a:pPr>
            <a:r>
              <a:rPr lang="ru-RU" sz="2800" dirty="0" smtClean="0">
                <a:solidFill>
                  <a:srgbClr val="4BACC6">
                    <a:lumMod val="50000"/>
                  </a:srgbClr>
                </a:solidFill>
                <a:latin typeface="Candara" pitchFamily="34" charset="0"/>
              </a:rPr>
              <a:t> ______________________</a:t>
            </a:r>
            <a:endParaRPr lang="en-US" sz="2800" dirty="0">
              <a:solidFill>
                <a:srgbClr val="4BACC6">
                  <a:lumMod val="50000"/>
                </a:srgbClr>
              </a:solidFill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08163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4797152"/>
            <a:ext cx="8712968" cy="1752600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3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Наиболее интересна в Байкале </a:t>
            </a: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голомянка</a:t>
            </a: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– это прозрачная рыба без чешуи и плавательного пузыря, </a:t>
            </a:r>
            <a:r>
              <a:rPr lang="ru-RU" sz="3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рыба живородящая, тело которой содержит до 30 % жира.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Рост ее достигает от 15-20 см. 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1266" name="Picture 2" descr="C:\Users\Лина\Desktop\post-3-124877963357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332656"/>
            <a:ext cx="6768752" cy="4413302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36096" y="764704"/>
            <a:ext cx="3707904" cy="4104456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 Байкале встречается уникальное, типично морское млекопитающее -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байкальская нерпа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Нерпа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- это символ Байкала, единственный в мире тюлень, который живет в пресной воде. Распространена нерпа по всему Байкалу.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2290" name="Picture 2" descr="C:\Users\Лина\Desktop\post-3-124878003244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5300553" cy="33923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одзаголовок 2"/>
          <p:cNvSpPr txBox="1">
            <a:spLocks/>
          </p:cNvSpPr>
          <p:nvPr/>
        </p:nvSpPr>
        <p:spPr>
          <a:xfrm>
            <a:off x="323528" y="5085184"/>
            <a:ext cx="8496944" cy="160858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Предполагается, что она попала в Байкал из Ледовитого океана в ледниковый период по Енисею и Ангаре. В настоящее время в озере насчитывается несколько десятков тысяч нерп.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5775648"/>
            <a:ext cx="8568952" cy="1082352"/>
          </a:xfrm>
        </p:spPr>
        <p:txBody>
          <a:bodyPr>
            <a:noAutofit/>
          </a:bodyPr>
          <a:lstStyle/>
          <a:p>
            <a:pPr algn="just"/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Тайга подходит вплотную к самому Байкалу и поэтому здесь довольно разнообразен животный мир.</a:t>
            </a: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Picture 5" descr="горностай"/>
          <p:cNvPicPr>
            <a:picLocks noChangeAspect="1" noChangeArrowheads="1"/>
          </p:cNvPicPr>
          <p:nvPr/>
        </p:nvPicPr>
        <p:blipFill>
          <a:blip r:embed="rId2" cstate="print"/>
          <a:srcRect l="30901" r="11738"/>
          <a:stretch>
            <a:fillRect/>
          </a:stretch>
        </p:blipFill>
        <p:spPr bwMode="auto">
          <a:xfrm>
            <a:off x="179512" y="188640"/>
            <a:ext cx="2808312" cy="371475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755576" y="2636912"/>
            <a:ext cx="149797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Горностай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6" name="Picture 7" descr="волк"/>
          <p:cNvPicPr>
            <a:picLocks noChangeAspect="1" noChangeArrowheads="1"/>
          </p:cNvPicPr>
          <p:nvPr/>
        </p:nvPicPr>
        <p:blipFill>
          <a:blip r:embed="rId3" cstate="print"/>
          <a:srcRect l="13119" r="6526"/>
          <a:stretch>
            <a:fillRect/>
          </a:stretch>
        </p:blipFill>
        <p:spPr bwMode="auto">
          <a:xfrm>
            <a:off x="3131840" y="260648"/>
            <a:ext cx="3528392" cy="296227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3275856" y="404664"/>
            <a:ext cx="8318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Волк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8" name="Picture 4" descr="рысь"/>
          <p:cNvPicPr>
            <a:picLocks noChangeAspect="1" noChangeArrowheads="1"/>
          </p:cNvPicPr>
          <p:nvPr/>
        </p:nvPicPr>
        <p:blipFill>
          <a:blip r:embed="rId4" cstate="print"/>
          <a:srcRect l="12489" r="5085" b="9193"/>
          <a:stretch>
            <a:fillRect/>
          </a:stretch>
        </p:blipFill>
        <p:spPr bwMode="auto">
          <a:xfrm>
            <a:off x="6767736" y="332656"/>
            <a:ext cx="2376264" cy="295232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8295691" y="404664"/>
            <a:ext cx="84830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Рысь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2" name="Picture 4" descr="заяц"/>
          <p:cNvPicPr>
            <a:picLocks noChangeAspect="1" noChangeArrowheads="1"/>
          </p:cNvPicPr>
          <p:nvPr/>
        </p:nvPicPr>
        <p:blipFill>
          <a:blip r:embed="rId5" cstate="print"/>
          <a:srcRect l="10930" t="8591" r="3452" b="14092"/>
          <a:stretch>
            <a:fillRect/>
          </a:stretch>
        </p:blipFill>
        <p:spPr bwMode="auto">
          <a:xfrm>
            <a:off x="3851920" y="3501008"/>
            <a:ext cx="3760418" cy="216024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6804248" y="5229200"/>
            <a:ext cx="8130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Заяц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4794920"/>
            <a:ext cx="8712968" cy="2063080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На Байкале водится 236 видов птиц. Из них 29 водоплавающих, главным образом различные виды уток. На скалистых островах и в устьях притоков Байкала в большом количестве селятся чайки. Кое-где встречаются серая цапля и чернозобая гагара.</a:t>
            </a:r>
            <a:r>
              <a:rPr lang="ru-RU" sz="2800" dirty="0" smtClean="0"/>
              <a:t> </a:t>
            </a: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 Прибайкалье обитает 7 видов орлов и подобных им птиц.</a:t>
            </a: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362" name="Picture 2" descr="C:\Users\Лина\Desktop\_________________4d348279ea9ad.jpg"/>
          <p:cNvPicPr>
            <a:picLocks noChangeAspect="1" noChangeArrowheads="1"/>
          </p:cNvPicPr>
          <p:nvPr/>
        </p:nvPicPr>
        <p:blipFill>
          <a:blip r:embed="rId2" cstate="print"/>
          <a:srcRect l="7290" t="9577" r="5315" b="9101"/>
          <a:stretch>
            <a:fillRect/>
          </a:stretch>
        </p:blipFill>
        <p:spPr bwMode="auto">
          <a:xfrm>
            <a:off x="251520" y="188640"/>
            <a:ext cx="4032448" cy="2690864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539552" y="2276872"/>
            <a:ext cx="9466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Огарь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5363" name="Picture 3" descr="C:\Users\Лина\Desktop\0_36979_bf7c7c31_XL.jpg"/>
          <p:cNvPicPr>
            <a:picLocks noChangeAspect="1" noChangeArrowheads="1"/>
          </p:cNvPicPr>
          <p:nvPr/>
        </p:nvPicPr>
        <p:blipFill>
          <a:blip r:embed="rId3" cstate="print"/>
          <a:srcRect l="24410" t="8510" r="18891" b="8515"/>
          <a:stretch>
            <a:fillRect/>
          </a:stretch>
        </p:blipFill>
        <p:spPr bwMode="auto">
          <a:xfrm>
            <a:off x="6012160" y="260648"/>
            <a:ext cx="2880320" cy="2808312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6084168" y="404664"/>
            <a:ext cx="9560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Чайка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5364" name="Picture 4" descr="C:\Users\Лина\Desktop\art5659_0.jpg"/>
          <p:cNvPicPr>
            <a:picLocks noChangeAspect="1" noChangeArrowheads="1"/>
          </p:cNvPicPr>
          <p:nvPr/>
        </p:nvPicPr>
        <p:blipFill>
          <a:blip r:embed="rId4" cstate="print"/>
          <a:srcRect t="12711" b="8383"/>
          <a:stretch>
            <a:fillRect/>
          </a:stretch>
        </p:blipFill>
        <p:spPr bwMode="auto">
          <a:xfrm>
            <a:off x="3419872" y="2132856"/>
            <a:ext cx="3096344" cy="2457844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3491880" y="4077072"/>
            <a:ext cx="15359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Серая цапля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Лина\Desktop\Relief_Map_of_Buryatia_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404664"/>
            <a:ext cx="6502400" cy="4665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0" y="5301208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ru-RU" sz="2400" dirty="0" smtClean="0"/>
              <a:t>Озеро Байкал находится на юге Восточной Сибири на границе Иркутской области и Бурятии.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Озеро протянулось с северо-востока на юго-запад на 620 км в виде гигантского полумесяца. Ширина Байкала колеблется в пределах от 24 до 79 км.</a:t>
            </a:r>
            <a:endParaRPr lang="en-US" sz="2400" dirty="0">
              <a:solidFill>
                <a:srgbClr val="4BACC6">
                  <a:lumMod val="50000"/>
                </a:srgbClr>
              </a:solidFill>
              <a:latin typeface="Candar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43808" y="2132856"/>
            <a:ext cx="19926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Иркутская область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572000" y="3573016"/>
            <a:ext cx="9654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Бурятия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355976" y="2852936"/>
            <a:ext cx="1107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о. Байкал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301208"/>
            <a:ext cx="9144000" cy="1368152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Байкал - одно из древнейших озер планеты, его возраст ученые определяют в 25 - 30 млн. лет.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На Байкале нет никаких признаков старения, как у многих озер мира.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Среди озер земного шара озеро Байкал занимает первое место по глубине (1637 м).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098" name="Picture 2" descr="C:\Users\Лина\Desktop\127026714650.jpg"/>
          <p:cNvPicPr>
            <a:picLocks noChangeAspect="1" noChangeArrowheads="1"/>
          </p:cNvPicPr>
          <p:nvPr/>
        </p:nvPicPr>
        <p:blipFill>
          <a:blip r:embed="rId2" cstate="print"/>
          <a:srcRect t="9959" b="10364"/>
          <a:stretch>
            <a:fillRect/>
          </a:stretch>
        </p:blipFill>
        <p:spPr bwMode="auto">
          <a:xfrm>
            <a:off x="611560" y="332656"/>
            <a:ext cx="7992888" cy="4776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5273824"/>
            <a:ext cx="8640960" cy="1584176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Происхождение названия озера точно не установлено.</a:t>
            </a:r>
            <a:r>
              <a:rPr lang="ru-RU" sz="2800" dirty="0" smtClean="0"/>
              <a:t> </a:t>
            </a: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Наиболее распространена версия, что "Байкал" - слово тюрко-язычное, происходит от "бай" - богатый, "куль" - озеро, что значит "богатое озеро".</a:t>
            </a:r>
            <a:r>
              <a:rPr lang="ru-RU" sz="2800" dirty="0" smtClean="0"/>
              <a:t> </a:t>
            </a: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445224"/>
            <a:ext cx="9144000" cy="1412776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2400" dirty="0" smtClean="0">
                <a:solidFill>
                  <a:schemeClr val="tx1"/>
                </a:solidFill>
              </a:rPr>
              <a:t>В Байкал впадает 336 постоянных  рек и ручьев. Из Байкала вытекает единственная река - Ангара.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На Байкале 27 островов (</a:t>
            </a:r>
            <a:r>
              <a:rPr lang="ru-RU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Ушканьи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острова, остров </a:t>
            </a:r>
            <a:r>
              <a:rPr lang="ru-RU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Ольхон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ru-RU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остров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Ярки,</a:t>
            </a:r>
            <a:r>
              <a:rPr lang="ru-RU" sz="2400" b="1" dirty="0" smtClean="0">
                <a:solidFill>
                  <a:srgbClr val="9900FF"/>
                </a:solidFill>
              </a:rPr>
              <a:t> </a:t>
            </a:r>
            <a:r>
              <a:rPr lang="ru-RU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Модото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ru-RU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Едор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и другие). </a:t>
            </a:r>
            <a:r>
              <a:rPr lang="ru-RU" sz="2400" dirty="0" smtClean="0">
                <a:solidFill>
                  <a:schemeClr val="tx1"/>
                </a:solidFill>
              </a:rPr>
              <a:t>В 1996 году Байкал был внесён в Список объектов Всемирного наследия ЮНЕСКО.</a:t>
            </a:r>
          </a:p>
          <a:p>
            <a:pPr algn="just"/>
            <a:endParaRPr lang="ru-RU" sz="27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122" name="Picture 2" descr="C:\Users\Лина\Desktop\baikal.jpg"/>
          <p:cNvPicPr>
            <a:picLocks noChangeAspect="1" noChangeArrowheads="1"/>
          </p:cNvPicPr>
          <p:nvPr/>
        </p:nvPicPr>
        <p:blipFill>
          <a:blip r:embed="rId2" cstate="print"/>
          <a:srcRect b="4783"/>
          <a:stretch>
            <a:fillRect/>
          </a:stretch>
        </p:blipFill>
        <p:spPr bwMode="auto">
          <a:xfrm>
            <a:off x="395536" y="332656"/>
            <a:ext cx="8280920" cy="492803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4869160"/>
            <a:ext cx="8601000" cy="1988840"/>
          </a:xfrm>
        </p:spPr>
        <p:txBody>
          <a:bodyPr>
            <a:normAutofit fontScale="92500"/>
          </a:bodyPr>
          <a:lstStyle/>
          <a:p>
            <a:pPr algn="just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Байкальская вода чрезвычайно прозрачна, чиста и насыщена кислородом. Байкал замерзает целиком, кроме небольшого участка в истоке Ангары. Толщина льда может достигаться 2 метров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8194" name="Picture 2" descr="C:\Users\Лина\Desktop\Baikal_1739.jpg"/>
          <p:cNvPicPr>
            <a:picLocks noChangeAspect="1" noChangeArrowheads="1"/>
          </p:cNvPicPr>
          <p:nvPr/>
        </p:nvPicPr>
        <p:blipFill>
          <a:blip r:embed="rId2" cstate="print"/>
          <a:srcRect t="3868" b="9016"/>
          <a:stretch>
            <a:fillRect/>
          </a:stretch>
        </p:blipFill>
        <p:spPr bwMode="auto">
          <a:xfrm>
            <a:off x="179512" y="1628800"/>
            <a:ext cx="4555756" cy="29765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C:\Users\Лина\Desktop\__1_~1.JPG"/>
          <p:cNvPicPr>
            <a:picLocks noChangeAspect="1" noChangeArrowheads="1"/>
          </p:cNvPicPr>
          <p:nvPr/>
        </p:nvPicPr>
        <p:blipFill>
          <a:blip r:embed="rId3" cstate="print"/>
          <a:srcRect t="8473"/>
          <a:stretch>
            <a:fillRect/>
          </a:stretch>
        </p:blipFill>
        <p:spPr bwMode="auto">
          <a:xfrm>
            <a:off x="5004048" y="476672"/>
            <a:ext cx="3960440" cy="27186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5805264"/>
            <a:ext cx="8496944" cy="1196752"/>
          </a:xfrm>
        </p:spPr>
        <p:txBody>
          <a:bodyPr>
            <a:normAutofit fontScale="92500"/>
          </a:bodyPr>
          <a:lstStyle/>
          <a:p>
            <a:pPr algn="just"/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 Байкале водится более 2600 видов и разновидностей животных и более 1000 видов растительных организмов.</a:t>
            </a:r>
          </a:p>
          <a:p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0243" name="Picture 3" descr="C:\Users\Лина\Desktop\p-4-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32656"/>
            <a:ext cx="7356309" cy="5517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5875040"/>
            <a:ext cx="8640960" cy="982960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На побережье Байкала произрастает около 2000 видов растений.</a:t>
            </a: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4338" name="Picture 2" descr="C:\Users\Лина\Desktop\c4968e33d534.jpg"/>
          <p:cNvPicPr>
            <a:picLocks noChangeAspect="1" noChangeArrowheads="1"/>
          </p:cNvPicPr>
          <p:nvPr/>
        </p:nvPicPr>
        <p:blipFill>
          <a:blip r:embed="rId2" cstate="print"/>
          <a:srcRect l="13115" r="19672" b="3459"/>
          <a:stretch>
            <a:fillRect/>
          </a:stretch>
        </p:blipFill>
        <p:spPr bwMode="auto">
          <a:xfrm>
            <a:off x="251520" y="332656"/>
            <a:ext cx="3528392" cy="3356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79512" y="332656"/>
            <a:ext cx="19847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Лилия карликовая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6" name="Picture 7" descr="Маки на байкальских скалах (мак голостебельный)"/>
          <p:cNvPicPr>
            <a:picLocks noChangeAspect="1" noChangeArrowheads="1"/>
          </p:cNvPicPr>
          <p:nvPr/>
        </p:nvPicPr>
        <p:blipFill>
          <a:blip r:embed="rId3" cstate="print"/>
          <a:srcRect l="7620" t="25075" r="7533" b="4773"/>
          <a:stretch>
            <a:fillRect/>
          </a:stretch>
        </p:blipFill>
        <p:spPr bwMode="auto">
          <a:xfrm>
            <a:off x="5652120" y="332656"/>
            <a:ext cx="3312368" cy="3312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5652120" y="332656"/>
            <a:ext cx="220695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Маки</a:t>
            </a:r>
            <a:r>
              <a:rPr lang="ru-RU" sz="2400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 скалах</a:t>
            </a:r>
            <a:endParaRPr lang="ru-RU" sz="2400" dirty="0">
              <a:ln w="18415" cmpd="sng">
                <a:solidFill>
                  <a:srgbClr val="FFFF0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4339" name="Picture 3" descr="C:\Users\Лина\Desktop\flora50.jpg"/>
          <p:cNvPicPr>
            <a:picLocks noChangeAspect="1" noChangeArrowheads="1"/>
          </p:cNvPicPr>
          <p:nvPr/>
        </p:nvPicPr>
        <p:blipFill>
          <a:blip r:embed="rId4" cstate="print"/>
          <a:srcRect l="12355" t="11204" r="8217" b="6599"/>
          <a:stretch>
            <a:fillRect/>
          </a:stretch>
        </p:blipFill>
        <p:spPr bwMode="auto">
          <a:xfrm>
            <a:off x="2771800" y="3068960"/>
            <a:ext cx="3888432" cy="28828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4427984" y="3071444"/>
            <a:ext cx="19065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Кедровая шишка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5301208"/>
            <a:ext cx="8568952" cy="1368152"/>
          </a:xfrm>
        </p:spPr>
        <p:txBody>
          <a:bodyPr>
            <a:noAutofit/>
          </a:bodyPr>
          <a:lstStyle/>
          <a:p>
            <a:pPr algn="just"/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 озере насчитывается 58 видов рыб. Наиболее известные - омуль, сиг, таймень, осетр, голомянка, ленок.</a:t>
            </a: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Picture 5" descr="бай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76672"/>
            <a:ext cx="4356000" cy="1782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79512" y="188640"/>
            <a:ext cx="237783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 smtClean="0"/>
              <a:t>Байкальский </a:t>
            </a:r>
            <a:r>
              <a:rPr lang="ru-RU" sz="2000" b="1" dirty="0"/>
              <a:t>омуль</a:t>
            </a:r>
          </a:p>
        </p:txBody>
      </p:sp>
      <p:pic>
        <p:nvPicPr>
          <p:cNvPr id="6" name="Picture 7" descr="байк сиг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44000" y="1268760"/>
            <a:ext cx="5400000" cy="12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4788024" y="692696"/>
            <a:ext cx="23230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 smtClean="0"/>
              <a:t>Байкальский </a:t>
            </a:r>
            <a:r>
              <a:rPr lang="ru-RU" sz="2000" b="1" dirty="0"/>
              <a:t>сиг</a:t>
            </a:r>
          </a:p>
        </p:txBody>
      </p:sp>
      <p:pic>
        <p:nvPicPr>
          <p:cNvPr id="8" name="Picture 13" descr="обыкн таймень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988840"/>
            <a:ext cx="5148000" cy="2236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0" y="2276872"/>
            <a:ext cx="294664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 smtClean="0"/>
              <a:t>Обыкновенный </a:t>
            </a:r>
            <a:r>
              <a:rPr lang="ru-RU" sz="2000" b="1" dirty="0"/>
              <a:t>таймень</a:t>
            </a:r>
          </a:p>
        </p:txBody>
      </p:sp>
      <p:pic>
        <p:nvPicPr>
          <p:cNvPr id="10" name="Picture 5" descr="байкальск осётр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24000" y="3861048"/>
            <a:ext cx="7020000" cy="1614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5580112" y="3140968"/>
            <a:ext cx="263706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 smtClean="0"/>
              <a:t>Байкальский </a:t>
            </a:r>
            <a:r>
              <a:rPr lang="ru-RU" sz="2000" b="1" dirty="0"/>
              <a:t>осётр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  <a:scene3d>
          <a:camera prst="orthographicFront"/>
          <a:lightRig rig="glow" dir="tl">
            <a:rot lat="0" lon="0" rev="5400000"/>
          </a:lightRig>
        </a:scene3d>
        <a:sp3d contourW="12700">
          <a:bevelT w="25400" h="25400"/>
          <a:contourClr>
            <a:schemeClr val="accent6">
              <a:shade val="73000"/>
            </a:schemeClr>
          </a:contourClr>
        </a:sp3d>
      </a:bodyPr>
      <a:lstStyle>
        <a:defPPr>
          <a:defRPr b="1" dirty="0" smtClean="0">
            <a:ln w="11430"/>
            <a:gradFill>
              <a:gsLst>
                <a:gs pos="0">
                  <a:schemeClr val="accent6">
                    <a:tint val="90000"/>
                    <a:satMod val="120000"/>
                  </a:schemeClr>
                </a:gs>
                <a:gs pos="25000">
                  <a:schemeClr val="accent6">
                    <a:tint val="93000"/>
                    <a:satMod val="120000"/>
                  </a:schemeClr>
                </a:gs>
                <a:gs pos="50000">
                  <a:schemeClr val="accent6">
                    <a:shade val="89000"/>
                    <a:satMod val="110000"/>
                  </a:schemeClr>
                </a:gs>
                <a:gs pos="75000">
                  <a:schemeClr val="accent6">
                    <a:tint val="93000"/>
                    <a:satMod val="120000"/>
                  </a:schemeClr>
                </a:gs>
                <a:gs pos="100000">
                  <a:schemeClr val="accent6">
                    <a:tint val="90000"/>
                    <a:satMod val="120000"/>
                  </a:schemeClr>
                </a:gs>
              </a:gsLst>
              <a:lin ang="5400000"/>
            </a:gradFill>
            <a:effectLst>
              <a:outerShdw blurRad="80000" dist="40000" dir="5040000" algn="tl">
                <a:srgbClr val="000000">
                  <a:alpha val="30000"/>
                </a:srgbClr>
              </a:outerShdw>
            </a:effectLst>
          </a:defRPr>
        </a:defPPr>
      </a:lstStyle>
      <a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E1A2F53-9962-42BC-8526-23A14A9ED0D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0</TotalTime>
  <Words>406</Words>
  <Application>Microsoft Office PowerPoint</Application>
  <PresentationFormat>Экран (4:3)</PresentationFormat>
  <Paragraphs>34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2013-02-25T19:32:49Z</dcterms:created>
  <dcterms:modified xsi:type="dcterms:W3CDTF">2015-05-11T16:29:38Z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TC018814309991</vt:lpwstr>
  </property>
</Properties>
</file>