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handoutMasterIdLst>
    <p:handoutMasterId r:id="rId27"/>
  </p:handoutMasterIdLst>
  <p:sldIdLst>
    <p:sldId id="256" r:id="rId2"/>
    <p:sldId id="257" r:id="rId3"/>
    <p:sldId id="258" r:id="rId4"/>
    <p:sldId id="259" r:id="rId5"/>
    <p:sldId id="271" r:id="rId6"/>
    <p:sldId id="260" r:id="rId7"/>
    <p:sldId id="261" r:id="rId8"/>
    <p:sldId id="262" r:id="rId9"/>
    <p:sldId id="263" r:id="rId10"/>
    <p:sldId id="264" r:id="rId11"/>
    <p:sldId id="265" r:id="rId12"/>
    <p:sldId id="277" r:id="rId13"/>
    <p:sldId id="281" r:id="rId14"/>
    <p:sldId id="282" r:id="rId15"/>
    <p:sldId id="267" r:id="rId16"/>
    <p:sldId id="268" r:id="rId17"/>
    <p:sldId id="269" r:id="rId18"/>
    <p:sldId id="275" r:id="rId19"/>
    <p:sldId id="278" r:id="rId20"/>
    <p:sldId id="279" r:id="rId21"/>
    <p:sldId id="266" r:id="rId22"/>
    <p:sldId id="272" r:id="rId23"/>
    <p:sldId id="276" r:id="rId24"/>
    <p:sldId id="274" r:id="rId25"/>
    <p:sldId id="273" r:id="rId26"/>
  </p:sldIdLst>
  <p:sldSz cx="9144000" cy="6858000" type="screen4x3"/>
  <p:notesSz cx="6759575" cy="98679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32787"/>
    <p:restoredTop sz="89749" autoAdjust="0"/>
  </p:normalViewPr>
  <p:slideViewPr>
    <p:cSldViewPr>
      <p:cViewPr varScale="1">
        <p:scale>
          <a:sx n="60" d="100"/>
          <a:sy n="60" d="100"/>
        </p:scale>
        <p:origin x="-142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893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29050" y="0"/>
            <a:ext cx="292893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2600"/>
            <a:ext cx="292893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29050" y="9372600"/>
            <a:ext cx="292893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2911444A-E1C2-4704-BEEC-828F0A8FB3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>
            <a:noAutofit/>
          </a:bodyPr>
          <a:lstStyle>
            <a:lvl1pPr algn="r">
              <a:defRPr sz="4200"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30"/>
          <p:cNvSpPr>
            <a:spLocks noGrp="1"/>
          </p:cNvSpPr>
          <p:nvPr>
            <p:ph type="dt" sz="half" idx="10"/>
          </p:nvPr>
        </p:nvSpPr>
        <p:spPr>
          <a:xfrm>
            <a:off x="5870575" y="6557963"/>
            <a:ext cx="2003425" cy="22701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63"/>
            <a:ext cx="2927350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350" y="6556375"/>
            <a:ext cx="588963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84A4976B-E88C-436F-80C0-F53D667AFF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6BBFF3-A676-4ADB-B35D-297ECBAB11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3388" y="6557963"/>
            <a:ext cx="2001837" cy="227012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375"/>
            <a:ext cx="3657600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750" y="6553200"/>
            <a:ext cx="587375" cy="228600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9BC76BCF-D5AD-4673-8802-33C246166A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399DE-0390-4732-A427-9F1CE1AA5C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anchor="t"/>
          <a:lstStyle>
            <a:lvl1pPr algn="r">
              <a:buNone/>
              <a:defRPr sz="42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400" y="6556375"/>
            <a:ext cx="2001838" cy="22701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138" y="6556375"/>
            <a:ext cx="2895600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4175" y="6554788"/>
            <a:ext cx="587375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F11B116-21D1-4B50-9C94-1066452FAD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F02CD8-5864-47EF-A7B8-E1398C8901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18EC-D71C-4EC7-A823-5423E7E1E5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1A3BD2-6E3D-4331-A878-A20111F502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9E8182-935C-487F-919A-94330CC58D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lIns="45720" tIns="0" rIns="0" bIns="0" spcCol="0" rtlCol="0" fromWordArt="0" forceAA="0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60AFB0-7478-4DEA-96D9-FC44AEB937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 rot="21240000">
            <a:off x="598488" y="1004888"/>
            <a:ext cx="4319587" cy="4311650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 rot="21420000">
            <a:off x="596900" y="998538"/>
            <a:ext cx="4319588" cy="4313237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lIns="82296" tIns="0" rIns="0" bIns="0" spcCol="0" rtlCol="0" fromWordArt="0" forceAA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0552555-464E-47C9-B1BC-EFBBEE7B8C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0" name="Текст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 smtClean="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E2A7F322-897B-4385-9FCD-A8D6A52504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4" name="Group 2"/>
          <p:cNvGrpSpPr>
            <a:grpSpLocks/>
          </p:cNvGrpSpPr>
          <p:nvPr userDrawn="1"/>
        </p:nvGrpSpPr>
        <p:grpSpPr bwMode="auto">
          <a:xfrm>
            <a:off x="0" y="144463"/>
            <a:ext cx="8915400" cy="6713537"/>
            <a:chOff x="0" y="43"/>
            <a:chExt cx="5616" cy="4229"/>
          </a:xfrm>
        </p:grpSpPr>
        <p:grpSp>
          <p:nvGrpSpPr>
            <p:cNvPr id="1035" name="Group 3"/>
            <p:cNvGrpSpPr>
              <a:grpSpLocks/>
            </p:cNvGrpSpPr>
            <p:nvPr userDrawn="1"/>
          </p:nvGrpSpPr>
          <p:grpSpPr bwMode="auto">
            <a:xfrm>
              <a:off x="0" y="43"/>
              <a:ext cx="408" cy="4229"/>
              <a:chOff x="0" y="43"/>
              <a:chExt cx="5760" cy="4229"/>
            </a:xfrm>
          </p:grpSpPr>
          <p:sp>
            <p:nvSpPr>
              <p:cNvPr id="17" name="Line 4"/>
              <p:cNvSpPr>
                <a:spLocks noChangeShapeType="1"/>
              </p:cNvSpPr>
              <p:nvPr userDrawn="1"/>
            </p:nvSpPr>
            <p:spPr bwMode="auto">
              <a:xfrm>
                <a:off x="0" y="4203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8" name="Line 5"/>
              <p:cNvSpPr>
                <a:spLocks noChangeShapeType="1"/>
              </p:cNvSpPr>
              <p:nvPr userDrawn="1"/>
            </p:nvSpPr>
            <p:spPr bwMode="auto">
              <a:xfrm>
                <a:off x="0" y="4239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9" name="Line 6"/>
              <p:cNvSpPr>
                <a:spLocks noChangeShapeType="1"/>
              </p:cNvSpPr>
              <p:nvPr userDrawn="1"/>
            </p:nvSpPr>
            <p:spPr bwMode="auto">
              <a:xfrm>
                <a:off x="0" y="4272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" name="Line 7"/>
              <p:cNvSpPr>
                <a:spLocks noChangeShapeType="1"/>
              </p:cNvSpPr>
              <p:nvPr userDrawn="1"/>
            </p:nvSpPr>
            <p:spPr bwMode="auto">
              <a:xfrm>
                <a:off x="0" y="4113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" name="Line 8"/>
              <p:cNvSpPr>
                <a:spLocks noChangeShapeType="1"/>
              </p:cNvSpPr>
              <p:nvPr userDrawn="1"/>
            </p:nvSpPr>
            <p:spPr bwMode="auto">
              <a:xfrm>
                <a:off x="0" y="4065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" name="Line 9"/>
              <p:cNvSpPr>
                <a:spLocks noChangeShapeType="1"/>
              </p:cNvSpPr>
              <p:nvPr userDrawn="1"/>
            </p:nvSpPr>
            <p:spPr bwMode="auto">
              <a:xfrm>
                <a:off x="0" y="4158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" name="Line 10"/>
              <p:cNvSpPr>
                <a:spLocks noChangeShapeType="1"/>
              </p:cNvSpPr>
              <p:nvPr userDrawn="1"/>
            </p:nvSpPr>
            <p:spPr bwMode="auto">
              <a:xfrm>
                <a:off x="0" y="3666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" name="Line 11"/>
              <p:cNvSpPr>
                <a:spLocks noChangeShapeType="1"/>
              </p:cNvSpPr>
              <p:nvPr userDrawn="1"/>
            </p:nvSpPr>
            <p:spPr bwMode="auto">
              <a:xfrm>
                <a:off x="0" y="3639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" name="Line 12"/>
              <p:cNvSpPr>
                <a:spLocks noChangeShapeType="1"/>
              </p:cNvSpPr>
              <p:nvPr userDrawn="1"/>
            </p:nvSpPr>
            <p:spPr bwMode="auto">
              <a:xfrm>
                <a:off x="0" y="4020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" name="Line 13"/>
              <p:cNvSpPr>
                <a:spLocks noChangeShapeType="1"/>
              </p:cNvSpPr>
              <p:nvPr userDrawn="1"/>
            </p:nvSpPr>
            <p:spPr bwMode="auto">
              <a:xfrm>
                <a:off x="0" y="3894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8" name="Line 14"/>
              <p:cNvSpPr>
                <a:spLocks noChangeShapeType="1"/>
              </p:cNvSpPr>
              <p:nvPr userDrawn="1"/>
            </p:nvSpPr>
            <p:spPr bwMode="auto">
              <a:xfrm>
                <a:off x="0" y="3813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" name="Line 15"/>
              <p:cNvSpPr>
                <a:spLocks noChangeShapeType="1"/>
              </p:cNvSpPr>
              <p:nvPr userDrawn="1"/>
            </p:nvSpPr>
            <p:spPr bwMode="auto">
              <a:xfrm>
                <a:off x="0" y="3999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0" name="Line 16"/>
              <p:cNvSpPr>
                <a:spLocks noChangeShapeType="1"/>
              </p:cNvSpPr>
              <p:nvPr userDrawn="1"/>
            </p:nvSpPr>
            <p:spPr bwMode="auto">
              <a:xfrm>
                <a:off x="0" y="3687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" name="Line 17"/>
              <p:cNvSpPr>
                <a:spLocks noChangeShapeType="1"/>
              </p:cNvSpPr>
              <p:nvPr userDrawn="1"/>
            </p:nvSpPr>
            <p:spPr bwMode="auto">
              <a:xfrm>
                <a:off x="0" y="3741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" name="Line 18"/>
              <p:cNvSpPr>
                <a:spLocks noChangeShapeType="1"/>
              </p:cNvSpPr>
              <p:nvPr userDrawn="1"/>
            </p:nvSpPr>
            <p:spPr bwMode="auto">
              <a:xfrm>
                <a:off x="0" y="3939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4" name="Line 19"/>
              <p:cNvSpPr>
                <a:spLocks noChangeShapeType="1"/>
              </p:cNvSpPr>
              <p:nvPr userDrawn="1"/>
            </p:nvSpPr>
            <p:spPr bwMode="auto">
              <a:xfrm>
                <a:off x="0" y="3918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5" name="Line 20"/>
              <p:cNvSpPr>
                <a:spLocks noChangeShapeType="1"/>
              </p:cNvSpPr>
              <p:nvPr userDrawn="1"/>
            </p:nvSpPr>
            <p:spPr bwMode="auto">
              <a:xfrm>
                <a:off x="0" y="3510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" name="Line 21"/>
              <p:cNvSpPr>
                <a:spLocks noChangeShapeType="1"/>
              </p:cNvSpPr>
              <p:nvPr userDrawn="1"/>
            </p:nvSpPr>
            <p:spPr bwMode="auto">
              <a:xfrm>
                <a:off x="0" y="3546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7" name="Line 22"/>
              <p:cNvSpPr>
                <a:spLocks noChangeShapeType="1"/>
              </p:cNvSpPr>
              <p:nvPr userDrawn="1"/>
            </p:nvSpPr>
            <p:spPr bwMode="auto">
              <a:xfrm>
                <a:off x="0" y="3579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8" name="Line 23"/>
              <p:cNvSpPr>
                <a:spLocks noChangeShapeType="1"/>
              </p:cNvSpPr>
              <p:nvPr userDrawn="1"/>
            </p:nvSpPr>
            <p:spPr bwMode="auto">
              <a:xfrm>
                <a:off x="0" y="3420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9" name="Line 24"/>
              <p:cNvSpPr>
                <a:spLocks noChangeShapeType="1"/>
              </p:cNvSpPr>
              <p:nvPr userDrawn="1"/>
            </p:nvSpPr>
            <p:spPr bwMode="auto">
              <a:xfrm>
                <a:off x="0" y="3372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" name="Line 25"/>
              <p:cNvSpPr>
                <a:spLocks noChangeShapeType="1"/>
              </p:cNvSpPr>
              <p:nvPr userDrawn="1"/>
            </p:nvSpPr>
            <p:spPr bwMode="auto">
              <a:xfrm>
                <a:off x="0" y="3465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" name="Line 26"/>
              <p:cNvSpPr>
                <a:spLocks noChangeShapeType="1"/>
              </p:cNvSpPr>
              <p:nvPr userDrawn="1"/>
            </p:nvSpPr>
            <p:spPr bwMode="auto">
              <a:xfrm>
                <a:off x="0" y="2973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2" name="Line 27"/>
              <p:cNvSpPr>
                <a:spLocks noChangeShapeType="1"/>
              </p:cNvSpPr>
              <p:nvPr userDrawn="1"/>
            </p:nvSpPr>
            <p:spPr bwMode="auto">
              <a:xfrm>
                <a:off x="0" y="2946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3" name="Line 28"/>
              <p:cNvSpPr>
                <a:spLocks noChangeShapeType="1"/>
              </p:cNvSpPr>
              <p:nvPr userDrawn="1"/>
            </p:nvSpPr>
            <p:spPr bwMode="auto">
              <a:xfrm>
                <a:off x="0" y="3327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4" name="Line 29"/>
              <p:cNvSpPr>
                <a:spLocks noChangeShapeType="1"/>
              </p:cNvSpPr>
              <p:nvPr userDrawn="1"/>
            </p:nvSpPr>
            <p:spPr bwMode="auto">
              <a:xfrm>
                <a:off x="0" y="3201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" name="Line 30"/>
              <p:cNvSpPr>
                <a:spLocks noChangeShapeType="1"/>
              </p:cNvSpPr>
              <p:nvPr userDrawn="1"/>
            </p:nvSpPr>
            <p:spPr bwMode="auto">
              <a:xfrm>
                <a:off x="0" y="3120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6" name="Line 31"/>
              <p:cNvSpPr>
                <a:spLocks noChangeShapeType="1"/>
              </p:cNvSpPr>
              <p:nvPr userDrawn="1"/>
            </p:nvSpPr>
            <p:spPr bwMode="auto">
              <a:xfrm>
                <a:off x="0" y="3306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7" name="Line 32"/>
              <p:cNvSpPr>
                <a:spLocks noChangeShapeType="1"/>
              </p:cNvSpPr>
              <p:nvPr userDrawn="1"/>
            </p:nvSpPr>
            <p:spPr bwMode="auto">
              <a:xfrm>
                <a:off x="0" y="2994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" name="Line 33"/>
              <p:cNvSpPr>
                <a:spLocks noChangeShapeType="1"/>
              </p:cNvSpPr>
              <p:nvPr userDrawn="1"/>
            </p:nvSpPr>
            <p:spPr bwMode="auto">
              <a:xfrm>
                <a:off x="0" y="3048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9" name="Line 34"/>
              <p:cNvSpPr>
                <a:spLocks noChangeShapeType="1"/>
              </p:cNvSpPr>
              <p:nvPr userDrawn="1"/>
            </p:nvSpPr>
            <p:spPr bwMode="auto">
              <a:xfrm>
                <a:off x="0" y="3246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0" name="Line 35"/>
              <p:cNvSpPr>
                <a:spLocks noChangeShapeType="1"/>
              </p:cNvSpPr>
              <p:nvPr userDrawn="1"/>
            </p:nvSpPr>
            <p:spPr bwMode="auto">
              <a:xfrm>
                <a:off x="0" y="3225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" name="Line 36"/>
              <p:cNvSpPr>
                <a:spLocks noChangeShapeType="1"/>
              </p:cNvSpPr>
              <p:nvPr userDrawn="1"/>
            </p:nvSpPr>
            <p:spPr bwMode="auto">
              <a:xfrm>
                <a:off x="0" y="2831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" name="Line 37"/>
              <p:cNvSpPr>
                <a:spLocks noChangeShapeType="1"/>
              </p:cNvSpPr>
              <p:nvPr userDrawn="1"/>
            </p:nvSpPr>
            <p:spPr bwMode="auto">
              <a:xfrm>
                <a:off x="0" y="2750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3" name="Line 38"/>
              <p:cNvSpPr>
                <a:spLocks noChangeShapeType="1"/>
              </p:cNvSpPr>
              <p:nvPr userDrawn="1"/>
            </p:nvSpPr>
            <p:spPr bwMode="auto">
              <a:xfrm>
                <a:off x="0" y="2678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4" name="Line 39"/>
              <p:cNvSpPr>
                <a:spLocks noChangeShapeType="1"/>
              </p:cNvSpPr>
              <p:nvPr userDrawn="1"/>
            </p:nvSpPr>
            <p:spPr bwMode="auto">
              <a:xfrm>
                <a:off x="0" y="2876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5" name="Line 40"/>
              <p:cNvSpPr>
                <a:spLocks noChangeShapeType="1"/>
              </p:cNvSpPr>
              <p:nvPr userDrawn="1"/>
            </p:nvSpPr>
            <p:spPr bwMode="auto">
              <a:xfrm>
                <a:off x="0" y="2855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" name="Line 41"/>
              <p:cNvSpPr>
                <a:spLocks noChangeShapeType="1"/>
              </p:cNvSpPr>
              <p:nvPr userDrawn="1"/>
            </p:nvSpPr>
            <p:spPr bwMode="auto">
              <a:xfrm>
                <a:off x="0" y="2554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7" name="Line 42"/>
              <p:cNvSpPr>
                <a:spLocks noChangeShapeType="1"/>
              </p:cNvSpPr>
              <p:nvPr userDrawn="1"/>
            </p:nvSpPr>
            <p:spPr bwMode="auto">
              <a:xfrm>
                <a:off x="0" y="2590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8" name="Line 43"/>
              <p:cNvSpPr>
                <a:spLocks noChangeShapeType="1"/>
              </p:cNvSpPr>
              <p:nvPr userDrawn="1"/>
            </p:nvSpPr>
            <p:spPr bwMode="auto">
              <a:xfrm>
                <a:off x="0" y="2623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9" name="Line 44"/>
              <p:cNvSpPr>
                <a:spLocks noChangeShapeType="1"/>
              </p:cNvSpPr>
              <p:nvPr userDrawn="1"/>
            </p:nvSpPr>
            <p:spPr bwMode="auto">
              <a:xfrm>
                <a:off x="0" y="2464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0" name="Line 45"/>
              <p:cNvSpPr>
                <a:spLocks noChangeShapeType="1"/>
              </p:cNvSpPr>
              <p:nvPr userDrawn="1"/>
            </p:nvSpPr>
            <p:spPr bwMode="auto">
              <a:xfrm>
                <a:off x="0" y="2416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1" name="Line 46"/>
              <p:cNvSpPr>
                <a:spLocks noChangeShapeType="1"/>
              </p:cNvSpPr>
              <p:nvPr userDrawn="1"/>
            </p:nvSpPr>
            <p:spPr bwMode="auto">
              <a:xfrm>
                <a:off x="0" y="2509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2" name="Line 47"/>
              <p:cNvSpPr>
                <a:spLocks noChangeShapeType="1"/>
              </p:cNvSpPr>
              <p:nvPr userDrawn="1"/>
            </p:nvSpPr>
            <p:spPr bwMode="auto">
              <a:xfrm>
                <a:off x="0" y="2371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3" name="Line 48"/>
              <p:cNvSpPr>
                <a:spLocks noChangeShapeType="1"/>
              </p:cNvSpPr>
              <p:nvPr userDrawn="1"/>
            </p:nvSpPr>
            <p:spPr bwMode="auto">
              <a:xfrm>
                <a:off x="0" y="2245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4" name="Line 49"/>
              <p:cNvSpPr>
                <a:spLocks noChangeShapeType="1"/>
              </p:cNvSpPr>
              <p:nvPr userDrawn="1"/>
            </p:nvSpPr>
            <p:spPr bwMode="auto">
              <a:xfrm>
                <a:off x="0" y="2350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5" name="Line 50"/>
              <p:cNvSpPr>
                <a:spLocks noChangeShapeType="1"/>
              </p:cNvSpPr>
              <p:nvPr userDrawn="1"/>
            </p:nvSpPr>
            <p:spPr bwMode="auto">
              <a:xfrm>
                <a:off x="0" y="2290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6" name="Line 51"/>
              <p:cNvSpPr>
                <a:spLocks noChangeShapeType="1"/>
              </p:cNvSpPr>
              <p:nvPr userDrawn="1"/>
            </p:nvSpPr>
            <p:spPr bwMode="auto">
              <a:xfrm>
                <a:off x="0" y="2269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7" name="Line 52"/>
              <p:cNvSpPr>
                <a:spLocks noChangeShapeType="1"/>
              </p:cNvSpPr>
              <p:nvPr userDrawn="1"/>
            </p:nvSpPr>
            <p:spPr bwMode="auto">
              <a:xfrm>
                <a:off x="0" y="2130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8" name="Line 53"/>
              <p:cNvSpPr>
                <a:spLocks noChangeShapeType="1"/>
              </p:cNvSpPr>
              <p:nvPr userDrawn="1"/>
            </p:nvSpPr>
            <p:spPr bwMode="auto">
              <a:xfrm>
                <a:off x="0" y="2166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9" name="Line 54"/>
              <p:cNvSpPr>
                <a:spLocks noChangeShapeType="1"/>
              </p:cNvSpPr>
              <p:nvPr userDrawn="1"/>
            </p:nvSpPr>
            <p:spPr bwMode="auto">
              <a:xfrm>
                <a:off x="0" y="2199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0" name="Line 55"/>
              <p:cNvSpPr>
                <a:spLocks noChangeShapeType="1"/>
              </p:cNvSpPr>
              <p:nvPr userDrawn="1"/>
            </p:nvSpPr>
            <p:spPr bwMode="auto">
              <a:xfrm>
                <a:off x="0" y="2040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1" name="Line 56"/>
              <p:cNvSpPr>
                <a:spLocks noChangeShapeType="1"/>
              </p:cNvSpPr>
              <p:nvPr userDrawn="1"/>
            </p:nvSpPr>
            <p:spPr bwMode="auto">
              <a:xfrm>
                <a:off x="0" y="1992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2" name="Line 57"/>
              <p:cNvSpPr>
                <a:spLocks noChangeShapeType="1"/>
              </p:cNvSpPr>
              <p:nvPr userDrawn="1"/>
            </p:nvSpPr>
            <p:spPr bwMode="auto">
              <a:xfrm>
                <a:off x="0" y="2085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3" name="Line 58"/>
              <p:cNvSpPr>
                <a:spLocks noChangeShapeType="1"/>
              </p:cNvSpPr>
              <p:nvPr userDrawn="1"/>
            </p:nvSpPr>
            <p:spPr bwMode="auto">
              <a:xfrm>
                <a:off x="0" y="1593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4" name="Line 59"/>
              <p:cNvSpPr>
                <a:spLocks noChangeShapeType="1"/>
              </p:cNvSpPr>
              <p:nvPr userDrawn="1"/>
            </p:nvSpPr>
            <p:spPr bwMode="auto">
              <a:xfrm>
                <a:off x="0" y="1566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5" name="Line 60"/>
              <p:cNvSpPr>
                <a:spLocks noChangeShapeType="1"/>
              </p:cNvSpPr>
              <p:nvPr userDrawn="1"/>
            </p:nvSpPr>
            <p:spPr bwMode="auto">
              <a:xfrm>
                <a:off x="0" y="1947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6" name="Line 61"/>
              <p:cNvSpPr>
                <a:spLocks noChangeShapeType="1"/>
              </p:cNvSpPr>
              <p:nvPr userDrawn="1"/>
            </p:nvSpPr>
            <p:spPr bwMode="auto">
              <a:xfrm>
                <a:off x="0" y="1821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7" name="Line 62"/>
              <p:cNvSpPr>
                <a:spLocks noChangeShapeType="1"/>
              </p:cNvSpPr>
              <p:nvPr userDrawn="1"/>
            </p:nvSpPr>
            <p:spPr bwMode="auto">
              <a:xfrm>
                <a:off x="0" y="1740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8" name="Line 63"/>
              <p:cNvSpPr>
                <a:spLocks noChangeShapeType="1"/>
              </p:cNvSpPr>
              <p:nvPr userDrawn="1"/>
            </p:nvSpPr>
            <p:spPr bwMode="auto">
              <a:xfrm>
                <a:off x="0" y="1926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9" name="Line 64"/>
              <p:cNvSpPr>
                <a:spLocks noChangeShapeType="1"/>
              </p:cNvSpPr>
              <p:nvPr userDrawn="1"/>
            </p:nvSpPr>
            <p:spPr bwMode="auto">
              <a:xfrm>
                <a:off x="0" y="1614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0" name="Line 65"/>
              <p:cNvSpPr>
                <a:spLocks noChangeShapeType="1"/>
              </p:cNvSpPr>
              <p:nvPr userDrawn="1"/>
            </p:nvSpPr>
            <p:spPr bwMode="auto">
              <a:xfrm>
                <a:off x="0" y="1668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1" name="Line 66"/>
              <p:cNvSpPr>
                <a:spLocks noChangeShapeType="1"/>
              </p:cNvSpPr>
              <p:nvPr userDrawn="1"/>
            </p:nvSpPr>
            <p:spPr bwMode="auto">
              <a:xfrm>
                <a:off x="0" y="1866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2" name="Line 67"/>
              <p:cNvSpPr>
                <a:spLocks noChangeShapeType="1"/>
              </p:cNvSpPr>
              <p:nvPr userDrawn="1"/>
            </p:nvSpPr>
            <p:spPr bwMode="auto">
              <a:xfrm>
                <a:off x="0" y="1845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3" name="Line 68"/>
              <p:cNvSpPr>
                <a:spLocks noChangeShapeType="1"/>
              </p:cNvSpPr>
              <p:nvPr userDrawn="1"/>
            </p:nvSpPr>
            <p:spPr bwMode="auto">
              <a:xfrm>
                <a:off x="0" y="1437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4" name="Line 69"/>
              <p:cNvSpPr>
                <a:spLocks noChangeShapeType="1"/>
              </p:cNvSpPr>
              <p:nvPr userDrawn="1"/>
            </p:nvSpPr>
            <p:spPr bwMode="auto">
              <a:xfrm>
                <a:off x="0" y="1473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5" name="Line 70"/>
              <p:cNvSpPr>
                <a:spLocks noChangeShapeType="1"/>
              </p:cNvSpPr>
              <p:nvPr userDrawn="1"/>
            </p:nvSpPr>
            <p:spPr bwMode="auto">
              <a:xfrm>
                <a:off x="0" y="1506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6" name="Line 71"/>
              <p:cNvSpPr>
                <a:spLocks noChangeShapeType="1"/>
              </p:cNvSpPr>
              <p:nvPr userDrawn="1"/>
            </p:nvSpPr>
            <p:spPr bwMode="auto">
              <a:xfrm>
                <a:off x="0" y="1347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7" name="Line 72"/>
              <p:cNvSpPr>
                <a:spLocks noChangeShapeType="1"/>
              </p:cNvSpPr>
              <p:nvPr userDrawn="1"/>
            </p:nvSpPr>
            <p:spPr bwMode="auto">
              <a:xfrm>
                <a:off x="0" y="1392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8" name="Line 73"/>
              <p:cNvSpPr>
                <a:spLocks noChangeShapeType="1"/>
              </p:cNvSpPr>
              <p:nvPr userDrawn="1"/>
            </p:nvSpPr>
            <p:spPr bwMode="auto">
              <a:xfrm>
                <a:off x="0" y="1016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9" name="Line 74"/>
              <p:cNvSpPr>
                <a:spLocks noChangeShapeType="1"/>
              </p:cNvSpPr>
              <p:nvPr userDrawn="1"/>
            </p:nvSpPr>
            <p:spPr bwMode="auto">
              <a:xfrm>
                <a:off x="0" y="989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0" name="Line 75"/>
              <p:cNvSpPr>
                <a:spLocks noChangeShapeType="1"/>
              </p:cNvSpPr>
              <p:nvPr userDrawn="1"/>
            </p:nvSpPr>
            <p:spPr bwMode="auto">
              <a:xfrm>
                <a:off x="0" y="1244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1" name="Line 76"/>
              <p:cNvSpPr>
                <a:spLocks noChangeShapeType="1"/>
              </p:cNvSpPr>
              <p:nvPr userDrawn="1"/>
            </p:nvSpPr>
            <p:spPr bwMode="auto">
              <a:xfrm>
                <a:off x="0" y="1163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2" name="Line 77"/>
              <p:cNvSpPr>
                <a:spLocks noChangeShapeType="1"/>
              </p:cNvSpPr>
              <p:nvPr userDrawn="1"/>
            </p:nvSpPr>
            <p:spPr bwMode="auto">
              <a:xfrm>
                <a:off x="0" y="1037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3" name="Line 78"/>
              <p:cNvSpPr>
                <a:spLocks noChangeShapeType="1"/>
              </p:cNvSpPr>
              <p:nvPr userDrawn="1"/>
            </p:nvSpPr>
            <p:spPr bwMode="auto">
              <a:xfrm>
                <a:off x="0" y="1091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4" name="Line 79"/>
              <p:cNvSpPr>
                <a:spLocks noChangeShapeType="1"/>
              </p:cNvSpPr>
              <p:nvPr userDrawn="1"/>
            </p:nvSpPr>
            <p:spPr bwMode="auto">
              <a:xfrm>
                <a:off x="0" y="1289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5" name="Line 80"/>
              <p:cNvSpPr>
                <a:spLocks noChangeShapeType="1"/>
              </p:cNvSpPr>
              <p:nvPr userDrawn="1"/>
            </p:nvSpPr>
            <p:spPr bwMode="auto">
              <a:xfrm>
                <a:off x="0" y="1268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6" name="Line 81"/>
              <p:cNvSpPr>
                <a:spLocks noChangeShapeType="1"/>
              </p:cNvSpPr>
              <p:nvPr userDrawn="1"/>
            </p:nvSpPr>
            <p:spPr bwMode="auto">
              <a:xfrm>
                <a:off x="0" y="860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7" name="Line 82"/>
              <p:cNvSpPr>
                <a:spLocks noChangeShapeType="1"/>
              </p:cNvSpPr>
              <p:nvPr userDrawn="1"/>
            </p:nvSpPr>
            <p:spPr bwMode="auto">
              <a:xfrm>
                <a:off x="0" y="896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8" name="Line 83"/>
              <p:cNvSpPr>
                <a:spLocks noChangeShapeType="1"/>
              </p:cNvSpPr>
              <p:nvPr userDrawn="1"/>
            </p:nvSpPr>
            <p:spPr bwMode="auto">
              <a:xfrm>
                <a:off x="0" y="929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9" name="Line 84"/>
              <p:cNvSpPr>
                <a:spLocks noChangeShapeType="1"/>
              </p:cNvSpPr>
              <p:nvPr userDrawn="1"/>
            </p:nvSpPr>
            <p:spPr bwMode="auto">
              <a:xfrm>
                <a:off x="0" y="770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0" name="Line 85"/>
              <p:cNvSpPr>
                <a:spLocks noChangeShapeType="1"/>
              </p:cNvSpPr>
              <p:nvPr userDrawn="1"/>
            </p:nvSpPr>
            <p:spPr bwMode="auto">
              <a:xfrm>
                <a:off x="0" y="815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1" name="Line 86"/>
              <p:cNvSpPr>
                <a:spLocks noChangeShapeType="1"/>
              </p:cNvSpPr>
              <p:nvPr userDrawn="1"/>
            </p:nvSpPr>
            <p:spPr bwMode="auto">
              <a:xfrm>
                <a:off x="0" y="718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" name="Line 87"/>
              <p:cNvSpPr>
                <a:spLocks noChangeShapeType="1"/>
              </p:cNvSpPr>
              <p:nvPr userDrawn="1"/>
            </p:nvSpPr>
            <p:spPr bwMode="auto">
              <a:xfrm>
                <a:off x="0" y="646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3" name="Line 88"/>
              <p:cNvSpPr>
                <a:spLocks noChangeShapeType="1"/>
              </p:cNvSpPr>
              <p:nvPr userDrawn="1"/>
            </p:nvSpPr>
            <p:spPr bwMode="auto">
              <a:xfrm>
                <a:off x="0" y="522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4" name="Line 89"/>
              <p:cNvSpPr>
                <a:spLocks noChangeShapeType="1"/>
              </p:cNvSpPr>
              <p:nvPr userDrawn="1"/>
            </p:nvSpPr>
            <p:spPr bwMode="auto">
              <a:xfrm>
                <a:off x="0" y="558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5" name="Line 90"/>
              <p:cNvSpPr>
                <a:spLocks noChangeShapeType="1"/>
              </p:cNvSpPr>
              <p:nvPr userDrawn="1"/>
            </p:nvSpPr>
            <p:spPr bwMode="auto">
              <a:xfrm>
                <a:off x="0" y="591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6" name="Line 91"/>
              <p:cNvSpPr>
                <a:spLocks noChangeShapeType="1"/>
              </p:cNvSpPr>
              <p:nvPr userDrawn="1"/>
            </p:nvSpPr>
            <p:spPr bwMode="auto">
              <a:xfrm>
                <a:off x="0" y="432"/>
                <a:ext cx="5760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7" name="Line 92"/>
              <p:cNvSpPr>
                <a:spLocks noChangeShapeType="1"/>
              </p:cNvSpPr>
              <p:nvPr userDrawn="1"/>
            </p:nvSpPr>
            <p:spPr bwMode="auto">
              <a:xfrm>
                <a:off x="0" y="384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8" name="Line 93"/>
              <p:cNvSpPr>
                <a:spLocks noChangeShapeType="1"/>
              </p:cNvSpPr>
              <p:nvPr userDrawn="1"/>
            </p:nvSpPr>
            <p:spPr bwMode="auto">
              <a:xfrm>
                <a:off x="0" y="477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9" name="Line 94"/>
              <p:cNvSpPr>
                <a:spLocks noChangeShapeType="1"/>
              </p:cNvSpPr>
              <p:nvPr userDrawn="1"/>
            </p:nvSpPr>
            <p:spPr bwMode="auto">
              <a:xfrm>
                <a:off x="0" y="339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0" name="Line 95"/>
              <p:cNvSpPr>
                <a:spLocks noChangeShapeType="1"/>
              </p:cNvSpPr>
              <p:nvPr userDrawn="1"/>
            </p:nvSpPr>
            <p:spPr bwMode="auto">
              <a:xfrm>
                <a:off x="0" y="318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1" name="Line 96"/>
              <p:cNvSpPr>
                <a:spLocks noChangeShapeType="1"/>
              </p:cNvSpPr>
              <p:nvPr userDrawn="1"/>
            </p:nvSpPr>
            <p:spPr bwMode="auto">
              <a:xfrm>
                <a:off x="0" y="258"/>
                <a:ext cx="5760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2" name="Line 97"/>
              <p:cNvSpPr>
                <a:spLocks noChangeShapeType="1"/>
              </p:cNvSpPr>
              <p:nvPr userDrawn="1"/>
            </p:nvSpPr>
            <p:spPr bwMode="auto">
              <a:xfrm>
                <a:off x="0" y="70"/>
                <a:ext cx="576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3" name="Line 98"/>
              <p:cNvSpPr>
                <a:spLocks noChangeShapeType="1"/>
              </p:cNvSpPr>
              <p:nvPr userDrawn="1"/>
            </p:nvSpPr>
            <p:spPr bwMode="auto">
              <a:xfrm>
                <a:off x="0" y="43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4" name="Line 99"/>
              <p:cNvSpPr>
                <a:spLocks noChangeShapeType="1"/>
              </p:cNvSpPr>
              <p:nvPr userDrawn="1"/>
            </p:nvSpPr>
            <p:spPr bwMode="auto">
              <a:xfrm>
                <a:off x="0" y="91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5" name="Line 100"/>
              <p:cNvSpPr>
                <a:spLocks noChangeShapeType="1"/>
              </p:cNvSpPr>
              <p:nvPr userDrawn="1"/>
            </p:nvSpPr>
            <p:spPr bwMode="auto">
              <a:xfrm>
                <a:off x="0" y="145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6" name="Line 101"/>
              <p:cNvSpPr>
                <a:spLocks noChangeShapeType="1"/>
              </p:cNvSpPr>
              <p:nvPr userDrawn="1"/>
            </p:nvSpPr>
            <p:spPr bwMode="auto">
              <a:xfrm>
                <a:off x="0" y="202"/>
                <a:ext cx="5760" cy="0"/>
              </a:xfrm>
              <a:prstGeom prst="line">
                <a:avLst/>
              </a:prstGeom>
              <a:noFill/>
              <a:ln w="381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36" name="Group 102"/>
            <p:cNvGrpSpPr>
              <a:grpSpLocks/>
            </p:cNvGrpSpPr>
            <p:nvPr userDrawn="1"/>
          </p:nvGrpSpPr>
          <p:grpSpPr bwMode="auto">
            <a:xfrm>
              <a:off x="400" y="205"/>
              <a:ext cx="5216" cy="1123"/>
              <a:chOff x="400" y="205"/>
              <a:chExt cx="5216" cy="1123"/>
            </a:xfrm>
          </p:grpSpPr>
          <p:sp>
            <p:nvSpPr>
              <p:cNvPr id="12" name="Rectangle 103"/>
              <p:cNvSpPr>
                <a:spLocks noChangeArrowheads="1"/>
              </p:cNvSpPr>
              <p:nvPr userDrawn="1"/>
            </p:nvSpPr>
            <p:spPr bwMode="auto">
              <a:xfrm>
                <a:off x="557" y="205"/>
                <a:ext cx="313" cy="914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Rectangle 104"/>
              <p:cNvSpPr>
                <a:spLocks noChangeArrowheads="1"/>
              </p:cNvSpPr>
              <p:nvPr userDrawn="1"/>
            </p:nvSpPr>
            <p:spPr bwMode="auto">
              <a:xfrm>
                <a:off x="400" y="288"/>
                <a:ext cx="3567" cy="49"/>
              </a:xfrm>
              <a:prstGeom prst="rect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Rectangle 105"/>
              <p:cNvSpPr>
                <a:spLocks noChangeArrowheads="1"/>
              </p:cNvSpPr>
              <p:nvPr userDrawn="1"/>
            </p:nvSpPr>
            <p:spPr bwMode="auto">
              <a:xfrm>
                <a:off x="4599" y="1115"/>
                <a:ext cx="929" cy="213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" name="Rectangle 106"/>
              <p:cNvSpPr>
                <a:spLocks noChangeArrowheads="1"/>
              </p:cNvSpPr>
              <p:nvPr userDrawn="1"/>
            </p:nvSpPr>
            <p:spPr bwMode="auto">
              <a:xfrm>
                <a:off x="2049" y="1211"/>
                <a:ext cx="3567" cy="49"/>
              </a:xfrm>
              <a:prstGeom prst="rect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1" r:id="rId2"/>
    <p:sldLayoutId id="2147483709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10" r:id="rId9"/>
    <p:sldLayoutId id="2147483707" r:id="rId10"/>
    <p:sldLayoutId id="2147483711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800" b="1" kern="1200" cap="all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  <a:extLst/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fontAlgn="base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"/>
        <a:defRPr sz="2300" kern="1200">
          <a:solidFill>
            <a:srgbClr val="6C6C6C"/>
          </a:solidFill>
          <a:latin typeface="+mn-lt"/>
          <a:ea typeface="+mn-ea"/>
          <a:cs typeface="+mn-cs"/>
        </a:defRPr>
      </a:lvl2pPr>
      <a:lvl3pPr marL="7588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228600" algn="l" rtl="0" fontAlgn="base"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"/>
        <a:defRPr sz="2000" kern="1200">
          <a:solidFill>
            <a:srgbClr val="6C6C6C"/>
          </a:solidFill>
          <a:latin typeface="+mn-lt"/>
          <a:ea typeface="+mn-ea"/>
          <a:cs typeface="+mn-cs"/>
        </a:defRPr>
      </a:lvl4pPr>
      <a:lvl5pPr marL="1279525" indent="-228600" algn="l" rtl="0" fontAlgn="base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http://www.ostrovskiy.org.ru/galery/3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/>
              <a:t>ТЕМА УРОКА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609600" y="2209800"/>
            <a:ext cx="82296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 dirty="0">
                <a:solidFill>
                  <a:schemeClr val="folHlink"/>
                </a:solidFill>
              </a:rPr>
              <a:t>«ЛУЧ СВЕТА В ТЕМНОМ ЦАРСТВЕ» (</a:t>
            </a:r>
            <a:r>
              <a:rPr lang="ru-RU" sz="3200" b="1" dirty="0">
                <a:solidFill>
                  <a:schemeClr val="folHlink"/>
                </a:solidFill>
              </a:rPr>
              <a:t>Н. ДОБРОЛЮБОВ</a:t>
            </a:r>
            <a:r>
              <a:rPr lang="ru-RU" sz="4000" b="1" dirty="0">
                <a:solidFill>
                  <a:schemeClr val="folHlink"/>
                </a:solidFill>
              </a:rPr>
              <a:t>)</a:t>
            </a:r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990600" y="4038600"/>
            <a:ext cx="7772400" cy="179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i="1">
                <a:solidFill>
                  <a:srgbClr val="669900"/>
                </a:solidFill>
              </a:rPr>
              <a:t>ОБРАЗ КАТЕРИНЫ. ЕЕ ДУШЕВНАЯ ТРАГЕДИЯ. </a:t>
            </a:r>
          </a:p>
          <a:p>
            <a:pPr>
              <a:spcBef>
                <a:spcPct val="50000"/>
              </a:spcBef>
            </a:pPr>
            <a:r>
              <a:rPr lang="ru-RU" sz="3200" b="1" i="1">
                <a:solidFill>
                  <a:srgbClr val="669900"/>
                </a:solidFill>
              </a:rPr>
              <a:t> (</a:t>
            </a:r>
            <a:r>
              <a:rPr lang="ru-RU" sz="2800" b="1" i="1">
                <a:solidFill>
                  <a:srgbClr val="669900"/>
                </a:solidFill>
              </a:rPr>
              <a:t>ПО  ДРАМЕ А.Н. ОСТРОВСКОГО «ГРОЗА»)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7" dur="500"/>
                                        <p:tgtEl>
                                          <p:spTgt spid="20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2" dur="500"/>
                                        <p:tgtEl>
                                          <p:spTgt spid="20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 autoUpdateAnimBg="0"/>
      <p:bldP spid="2052" grpId="0" build="p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1066800" y="762000"/>
            <a:ext cx="7543800" cy="564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chemeClr val="folHlink"/>
                </a:solidFill>
              </a:rPr>
              <a:t>5. 	 О</a:t>
            </a:r>
            <a:r>
              <a:rPr lang="ru-RU" sz="2800" b="1">
                <a:solidFill>
                  <a:schemeClr val="folHlink"/>
                </a:solidFill>
                <a:cs typeface="Times New Roman" pitchFamily="18" charset="0"/>
              </a:rPr>
              <a:t>сновные черты характера:</a:t>
            </a:r>
          </a:p>
          <a:p>
            <a:pPr>
              <a:spcBef>
                <a:spcPct val="50000"/>
              </a:spcBef>
            </a:pPr>
            <a:r>
              <a:rPr lang="ru-RU" sz="2800" b="1">
                <a:solidFill>
                  <a:schemeClr val="folHlink"/>
                </a:solidFill>
                <a:cs typeface="Times New Roman" pitchFamily="18" charset="0"/>
              </a:rPr>
              <a:t>а) честность, непосредственность;</a:t>
            </a:r>
          </a:p>
          <a:p>
            <a:pPr>
              <a:spcBef>
                <a:spcPct val="50000"/>
              </a:spcBef>
            </a:pPr>
            <a:r>
              <a:rPr lang="ru-RU" sz="2800" b="1">
                <a:solidFill>
                  <a:schemeClr val="folHlink"/>
                </a:solidFill>
                <a:cs typeface="Times New Roman" pitchFamily="18" charset="0"/>
              </a:rPr>
              <a:t>б) моральная чистота;</a:t>
            </a:r>
          </a:p>
          <a:p>
            <a:pPr>
              <a:spcBef>
                <a:spcPct val="50000"/>
              </a:spcBef>
            </a:pPr>
            <a:r>
              <a:rPr lang="ru-RU" sz="2800" b="1">
                <a:solidFill>
                  <a:schemeClr val="folHlink"/>
                </a:solidFill>
                <a:cs typeface="Times New Roman" pitchFamily="18" charset="0"/>
              </a:rPr>
              <a:t>в) решительность, мужество;</a:t>
            </a:r>
          </a:p>
          <a:p>
            <a:pPr>
              <a:spcBef>
                <a:spcPct val="50000"/>
              </a:spcBef>
            </a:pPr>
            <a:r>
              <a:rPr lang="ru-RU" sz="2800" b="1">
                <a:solidFill>
                  <a:schemeClr val="folHlink"/>
                </a:solidFill>
                <a:cs typeface="Times New Roman" pitchFamily="18" charset="0"/>
              </a:rPr>
              <a:t>г) страстность натуры, глубина чувств;</a:t>
            </a:r>
          </a:p>
          <a:p>
            <a:pPr>
              <a:spcBef>
                <a:spcPct val="50000"/>
              </a:spcBef>
            </a:pPr>
            <a:r>
              <a:rPr lang="ru-RU" sz="2800" b="1">
                <a:solidFill>
                  <a:schemeClr val="folHlink"/>
                </a:solidFill>
                <a:cs typeface="Times New Roman" pitchFamily="18" charset="0"/>
              </a:rPr>
              <a:t>д) стремление к свободе;</a:t>
            </a:r>
          </a:p>
          <a:p>
            <a:pPr>
              <a:spcBef>
                <a:spcPct val="50000"/>
              </a:spcBef>
            </a:pPr>
            <a:r>
              <a:rPr lang="ru-RU" sz="2800" b="1">
                <a:solidFill>
                  <a:schemeClr val="folHlink"/>
                </a:solidFill>
                <a:cs typeface="Times New Roman" pitchFamily="18" charset="0"/>
              </a:rPr>
              <a:t>е) поэтичность натуры;</a:t>
            </a:r>
          </a:p>
          <a:p>
            <a:pPr>
              <a:spcBef>
                <a:spcPct val="50000"/>
              </a:spcBef>
            </a:pPr>
            <a:r>
              <a:rPr lang="ru-RU" sz="2800" b="1">
                <a:solidFill>
                  <a:schemeClr val="folHlink"/>
                </a:solidFill>
                <a:cs typeface="Times New Roman" pitchFamily="18" charset="0"/>
              </a:rPr>
              <a:t>ж) незаурядный ум;</a:t>
            </a:r>
          </a:p>
          <a:p>
            <a:pPr>
              <a:spcBef>
                <a:spcPct val="50000"/>
              </a:spcBef>
            </a:pPr>
            <a:r>
              <a:rPr lang="ru-RU" sz="2800" b="1">
                <a:solidFill>
                  <a:schemeClr val="folHlink"/>
                </a:solidFill>
                <a:cs typeface="Times New Roman" pitchFamily="18" charset="0"/>
              </a:rPr>
              <a:t>з) доброта, бескорыстие.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2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2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2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2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2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2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2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2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2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2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2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2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26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26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26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26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1600200" y="12954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914400" y="1066800"/>
            <a:ext cx="6934200" cy="201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cs typeface="Times New Roman" pitchFamily="18" charset="0"/>
              </a:rPr>
              <a:t> </a:t>
            </a:r>
            <a:r>
              <a:rPr lang="ru-RU" sz="2800" b="1">
                <a:solidFill>
                  <a:schemeClr val="folHlink"/>
                </a:solidFill>
                <a:cs typeface="Times New Roman" pitchFamily="18" charset="0"/>
              </a:rPr>
              <a:t>6.  Речь Катерины – отражение богатства ее внутреннего мира. </a:t>
            </a:r>
            <a:endParaRPr lang="ru-RU" sz="2800" b="1">
              <a:solidFill>
                <a:schemeClr val="folHlink"/>
              </a:solidFill>
            </a:endParaRPr>
          </a:p>
          <a:p>
            <a:pPr>
              <a:spcBef>
                <a:spcPct val="50000"/>
              </a:spcBef>
            </a:pPr>
            <a:r>
              <a:rPr lang="ru-RU" sz="2800" b="1">
                <a:solidFill>
                  <a:schemeClr val="folHlink"/>
                </a:solidFill>
              </a:rPr>
              <a:t>7. </a:t>
            </a:r>
            <a:r>
              <a:rPr lang="ru-RU" sz="2800" b="1">
                <a:solidFill>
                  <a:schemeClr val="folHlink"/>
                </a:solidFill>
                <a:cs typeface="Times New Roman" pitchFamily="18" charset="0"/>
              </a:rPr>
              <a:t> Гибель Катерины – это слабость или ее сила?</a:t>
            </a: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1066800" y="3048000"/>
            <a:ext cx="7620000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chemeClr val="folHlink"/>
                </a:solidFill>
                <a:cs typeface="Times New Roman" pitchFamily="18" charset="0"/>
              </a:rPr>
              <a:t>III</a:t>
            </a:r>
            <a:r>
              <a:rPr lang="ru-RU" sz="2800" b="1">
                <a:solidFill>
                  <a:schemeClr val="folHlink"/>
                </a:solidFill>
                <a:cs typeface="Times New Roman" pitchFamily="18" charset="0"/>
              </a:rPr>
              <a:t>. </a:t>
            </a:r>
            <a:r>
              <a:rPr lang="ru-RU" sz="2800" b="1" u="sng">
                <a:solidFill>
                  <a:schemeClr val="accent1"/>
                </a:solidFill>
                <a:cs typeface="Times New Roman" pitchFamily="18" charset="0"/>
              </a:rPr>
              <a:t>Заключение</a:t>
            </a:r>
            <a:r>
              <a:rPr lang="ru-RU" sz="2800" b="1">
                <a:solidFill>
                  <a:schemeClr val="folHlink"/>
                </a:solidFill>
                <a:cs typeface="Times New Roman" pitchFamily="18" charset="0"/>
              </a:rPr>
              <a:t>. Образ Катерины в оценке критиков. Мое мнение о Катерине.</a:t>
            </a:r>
          </a:p>
          <a:p>
            <a:pPr>
              <a:spcBef>
                <a:spcPct val="50000"/>
              </a:spcBef>
            </a:pPr>
            <a:r>
              <a:rPr lang="ru-RU">
                <a:cs typeface="Times New Roman" pitchFamily="18" charset="0"/>
              </a:rPr>
              <a:t> </a:t>
            </a:r>
          </a:p>
          <a:p>
            <a:pPr>
              <a:spcBef>
                <a:spcPct val="50000"/>
              </a:spcBef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autoUpdateAnimBg="0"/>
      <p:bldP spid="12292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1219200" y="685800"/>
            <a:ext cx="7543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669900"/>
                </a:solidFill>
              </a:rPr>
              <a:t>ДОБРОЛЮБОВ ОБ ОБРАЗЕ КАТЕРИНЫ:</a:t>
            </a:r>
          </a:p>
        </p:txBody>
      </p:sp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990600" y="2133600"/>
            <a:ext cx="7391400" cy="237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i="1">
                <a:solidFill>
                  <a:schemeClr val="folHlink"/>
                </a:solidFill>
                <a:cs typeface="Times New Roman" pitchFamily="18" charset="0"/>
              </a:rPr>
              <a:t>«В сумрачной обстановке новой семьи… под тяжелой рукой бездушной Кабанихи нет простора ее светлым видениям, как нет свободы ее чувствам… Она ищет света, воздуха, хочет помечтать  и порезвиться, полить свои цветы, посмотреть на солнце, на Волгу, а ее держат в неволе, в ней постоянно подозревают нечистые, развратные замыслы…»</a:t>
            </a:r>
          </a:p>
          <a:p>
            <a:pPr>
              <a:spcBef>
                <a:spcPct val="50000"/>
              </a:spcBef>
            </a:pPr>
            <a:endParaRPr lang="ru-RU" sz="2000" b="1" i="1">
              <a:solidFill>
                <a:schemeClr val="folHlink"/>
              </a:solidFill>
            </a:endParaRPr>
          </a:p>
        </p:txBody>
      </p:sp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1143000" y="4191000"/>
            <a:ext cx="7391400" cy="347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i="1">
                <a:solidFill>
                  <a:schemeClr val="tx2"/>
                </a:solidFill>
                <a:cs typeface="Times New Roman" pitchFamily="18" charset="0"/>
              </a:rPr>
              <a:t>«К Борису влечет ее не одно то, что он ей нравится, что он </a:t>
            </a:r>
            <a:r>
              <a:rPr lang="ru-RU" sz="2000" b="1" i="1">
                <a:solidFill>
                  <a:schemeClr val="tx2"/>
                </a:solidFill>
              </a:rPr>
              <a:t>   </a:t>
            </a:r>
            <a:r>
              <a:rPr lang="ru-RU" sz="2000" b="1" i="1">
                <a:solidFill>
                  <a:schemeClr val="tx2"/>
                </a:solidFill>
                <a:cs typeface="Times New Roman" pitchFamily="18" charset="0"/>
              </a:rPr>
              <a:t>с виду и по речам не похож на остальных, окружающих ее; </a:t>
            </a:r>
            <a:r>
              <a:rPr lang="ru-RU" sz="2000" b="1" i="1">
                <a:solidFill>
                  <a:schemeClr val="tx2"/>
                </a:solidFill>
              </a:rPr>
              <a:t>    </a:t>
            </a:r>
            <a:r>
              <a:rPr lang="ru-RU" sz="2000" b="1" i="1">
                <a:solidFill>
                  <a:schemeClr val="tx2"/>
                </a:solidFill>
                <a:cs typeface="Times New Roman" pitchFamily="18" charset="0"/>
              </a:rPr>
              <a:t>к нему влечет ее и потребность любви, не нашедшая в себе отзыва в муже, и оскорбленное чувство жены и женщины, и смертельная тоска ее однообразной жизни, и желание воли, простора, горячей, беззапретной свободы».</a:t>
            </a:r>
          </a:p>
          <a:p>
            <a:pPr>
              <a:spcBef>
                <a:spcPct val="50000"/>
              </a:spcBef>
            </a:pPr>
            <a:r>
              <a:rPr lang="ru-RU" sz="2000" b="1" i="1">
                <a:solidFill>
                  <a:schemeClr val="tx2"/>
                </a:solidFill>
                <a:cs typeface="Times New Roman" pitchFamily="18" charset="0"/>
              </a:rPr>
              <a:t> </a:t>
            </a:r>
          </a:p>
          <a:p>
            <a:pPr>
              <a:spcBef>
                <a:spcPct val="50000"/>
              </a:spcBef>
            </a:pPr>
            <a:r>
              <a:rPr lang="ru-RU">
                <a:cs typeface="Times New Roman" pitchFamily="18" charset="0"/>
              </a:rPr>
              <a:t> </a:t>
            </a:r>
          </a:p>
          <a:p>
            <a:pPr>
              <a:spcBef>
                <a:spcPct val="50000"/>
              </a:spcBef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 autoUpdateAnimBg="0"/>
      <p:bldP spid="24579" grpId="0" autoUpdateAnimBg="0"/>
      <p:bldP spid="24580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1828800" y="685800"/>
            <a:ext cx="65532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/>
              <a:t>Д.И. ПИСАРЕВ О КАТЕРИНЕ (ст. «Мотивы русской драмы» (1864 г.)</a:t>
            </a:r>
          </a:p>
        </p:txBody>
      </p:sp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838200" y="2362200"/>
            <a:ext cx="8077200" cy="410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>
                <a:solidFill>
                  <a:schemeClr val="folHlink"/>
                </a:solidFill>
              </a:rPr>
              <a:t>Писарев называет Катерину «полоумной мечтательницей» и «визионеркой».                                «Вся жизнь Катерины состоит из постоянных внутренних противоречий; она ежеминутно кидается из одной крайности в другую; она сегодня раскаивается в том, что делала вчера, и между тем не знает, что будет делать завтра; она на каждом шагу путает и свою, собственную жизнь и жизнь других людей; наконец, перепутавши все, что было у нею под руками, она разрубает все затянувшиеся узлы самым глупым средством, самоубийством».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5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 autoUpdateAnimBg="0"/>
      <p:bldP spid="28675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2"/>
          <p:cNvSpPr txBox="1">
            <a:spLocks noChangeArrowheads="1"/>
          </p:cNvSpPr>
          <p:nvPr/>
        </p:nvSpPr>
        <p:spPr bwMode="auto">
          <a:xfrm>
            <a:off x="1752600" y="685800"/>
            <a:ext cx="62484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chemeClr val="tx2"/>
                </a:solidFill>
              </a:rPr>
              <a:t>Нравственные переживания героини Писарев считает следствием того же  неразумения героини:</a:t>
            </a:r>
          </a:p>
        </p:txBody>
      </p:sp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990600" y="2286000"/>
            <a:ext cx="7848600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>
                <a:solidFill>
                  <a:schemeClr val="folHlink"/>
                </a:solidFill>
              </a:rPr>
              <a:t>«Катерина начинает терзаться угрызениями совести и доходит в этом направлении до полусумасшествия; а между тем Борис живет в том же городе, все идет  по-старому, и, прибегая к маленьким хитростям, можно было бы кое-как видеться и наслаждаться жизнью. Но Катерина ходит как потерянная, и Варвара очень основательно боится, что она бухнется мужу в ноги да и расскажет ему все по порядку. Так оно и выходит…. Грянул гром – Катерина потеряла последний остаток своего ума…»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5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 autoUpdateAnimBg="0"/>
      <p:bldP spid="29699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1524000" y="76200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1143000" y="2286000"/>
            <a:ext cx="685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graphicFrame>
        <p:nvGraphicFramePr>
          <p:cNvPr id="14362" name="Group 26"/>
          <p:cNvGraphicFramePr>
            <a:graphicFrameLocks noGrp="1"/>
          </p:cNvGraphicFramePr>
          <p:nvPr/>
        </p:nvGraphicFramePr>
        <p:xfrm>
          <a:off x="685800" y="609600"/>
          <a:ext cx="8229600" cy="6071616"/>
        </p:xfrm>
        <a:graphic>
          <a:graphicData uri="http://schemas.openxmlformats.org/drawingml/2006/table">
            <a:tbl>
              <a:tblPr/>
              <a:tblGrid>
                <a:gridCol w="4114800"/>
                <a:gridCol w="4114800"/>
              </a:tblGrid>
              <a:tr h="1371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      ПОЗИТИВНЫЕ     СТОРОНЫ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НЕГАТИВНЫЕ СТОРОНЫ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24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6699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 буду жить, дышать, видеть небо, следить за полетом птиц, ощущать на себе солнечный свет…»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6699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«Я буду перед Богом чиста, буду снова молиться, замолю свои грехи…»</a:t>
                      </a: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669900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«Найдут, силой поволокут домой…»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«Свекровь заест совсем…»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«Никогда не быть мне свободной…»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«Тихон не простит, снова придется видеть его недовольное лицо…»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1" i="1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415" name="Group 55"/>
          <p:cNvGraphicFramePr>
            <a:graphicFrameLocks noGrp="1"/>
          </p:cNvGraphicFramePr>
          <p:nvPr/>
        </p:nvGraphicFramePr>
        <p:xfrm>
          <a:off x="762000" y="533400"/>
          <a:ext cx="8153400" cy="5697538"/>
        </p:xfrm>
        <a:graphic>
          <a:graphicData uri="http://schemas.openxmlformats.org/drawingml/2006/table">
            <a:tbl>
              <a:tblPr/>
              <a:tblGrid>
                <a:gridCol w="4076700"/>
                <a:gridCol w="4076700"/>
              </a:tblGrid>
              <a:tr h="5697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669900"/>
                          </a:solidFill>
                          <a:effectLst/>
                          <a:latin typeface="Times New Roman" pitchFamily="18" charset="0"/>
                        </a:rPr>
                        <a:t>«</a:t>
                      </a: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6699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 дают мне весь мир воспринимать свободно, вольно – создам в доме свой мир, а не получится в доме, создам свой мир в своей душе. Этого мира у меня не отнять…»</a:t>
                      </a:r>
                      <a:endParaRPr kumimoji="0" lang="ru-RU" sz="2800" b="1" i="1" u="none" strike="noStrike" cap="none" normalizeH="0" baseline="0" smtClean="0">
                        <a:ln>
                          <a:noFill/>
                        </a:ln>
                        <a:solidFill>
                          <a:srgbClr val="669900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6699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«Запрут – вот и будет тишина, никто мешать не будет…»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1" i="1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«Тихон не простит, снова придется видеть его недовольное лицо…»</a:t>
                      </a:r>
                      <a:endParaRPr kumimoji="0" lang="ru-RU" sz="2800" b="1" i="1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«Бориса никогда не увижу, снова эти ночные страхи, эти долгие ночи, эти долгие дни …».</a:t>
                      </a: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1" i="1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402" name="Group 18"/>
          <p:cNvGraphicFramePr>
            <a:graphicFrameLocks noGrp="1"/>
          </p:cNvGraphicFramePr>
          <p:nvPr/>
        </p:nvGraphicFramePr>
        <p:xfrm>
          <a:off x="762000" y="381000"/>
          <a:ext cx="8077200" cy="6289675"/>
        </p:xfrm>
        <a:graphic>
          <a:graphicData uri="http://schemas.openxmlformats.org/drawingml/2006/table">
            <a:tbl>
              <a:tblPr/>
              <a:tblGrid>
                <a:gridCol w="4572000"/>
                <a:gridCol w="3505200"/>
              </a:tblGrid>
              <a:tr h="6289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6699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«Мою любовь у меня никто не отнимет…»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1" i="1" u="none" strike="noStrike" cap="none" normalizeH="0" baseline="0" smtClean="0">
                        <a:ln>
                          <a:noFill/>
                        </a:ln>
                        <a:solidFill>
                          <a:srgbClr val="669900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6699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«Тихон слаб, но я могу сделать его счастливей, если защищу его от матери…»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6699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«Кабанова стара, скоро ей понадобится моя помощь…»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6699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«Сколько радости принесут дети…»</a:t>
                      </a: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669900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914400" y="7620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609600" y="762000"/>
            <a:ext cx="2057400" cy="6316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ru-RU" sz="1000"/>
              <a:t>1. </a:t>
            </a:r>
            <a:r>
              <a:rPr lang="ru-RU" sz="1000">
                <a:cs typeface="Times New Roman" pitchFamily="18" charset="0"/>
              </a:rPr>
              <a:t>-</a:t>
            </a:r>
            <a:r>
              <a:rPr lang="ru-RU" sz="1400" b="1">
                <a:cs typeface="Times New Roman" pitchFamily="18" charset="0"/>
              </a:rPr>
              <a:t>духовно </a:t>
            </a:r>
          </a:p>
          <a:p>
            <a:pPr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ru-RU" sz="1400" b="1">
                <a:cs typeface="Times New Roman" pitchFamily="18" charset="0"/>
              </a:rPr>
              <a:t>богатая,</a:t>
            </a:r>
          </a:p>
          <a:p>
            <a:pPr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ru-RU" sz="1400" b="1">
                <a:cs typeface="Times New Roman" pitchFamily="18" charset="0"/>
              </a:rPr>
              <a:t>поэтическая,</a:t>
            </a:r>
          </a:p>
          <a:p>
            <a:pPr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ru-RU" sz="1400" b="1">
                <a:cs typeface="Times New Roman" pitchFamily="18" charset="0"/>
              </a:rPr>
              <a:t>возвышенная </a:t>
            </a:r>
          </a:p>
          <a:p>
            <a:pPr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ru-RU" sz="1400" b="1">
                <a:cs typeface="Times New Roman" pitchFamily="18" charset="0"/>
              </a:rPr>
              <a:t>натура;</a:t>
            </a:r>
          </a:p>
          <a:p>
            <a:pPr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ru-RU" sz="1400" b="1"/>
              <a:t>2. </a:t>
            </a:r>
            <a:r>
              <a:rPr lang="ru-RU" sz="1400" b="1">
                <a:cs typeface="Times New Roman" pitchFamily="18" charset="0"/>
              </a:rPr>
              <a:t>- сомневается  в правильности</a:t>
            </a:r>
          </a:p>
          <a:p>
            <a:pPr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ru-RU" sz="1400" b="1">
                <a:cs typeface="Times New Roman" pitchFamily="18" charset="0"/>
              </a:rPr>
              <a:t>своих поступков,</a:t>
            </a:r>
          </a:p>
          <a:p>
            <a:pPr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ru-RU" sz="1400" b="1">
                <a:cs typeface="Times New Roman" pitchFamily="18" charset="0"/>
              </a:rPr>
              <a:t>пробует остановить себя;</a:t>
            </a:r>
          </a:p>
          <a:p>
            <a:pPr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ru-RU" sz="1400" b="1"/>
              <a:t>3. </a:t>
            </a:r>
            <a:r>
              <a:rPr lang="ru-RU" sz="1400" b="1">
                <a:cs typeface="Times New Roman" pitchFamily="18" charset="0"/>
              </a:rPr>
              <a:t>-не идет на </a:t>
            </a:r>
          </a:p>
          <a:p>
            <a:pPr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ru-RU" sz="1400" b="1">
                <a:cs typeface="Times New Roman" pitchFamily="18" charset="0"/>
              </a:rPr>
              <a:t>нравственные</a:t>
            </a:r>
          </a:p>
          <a:p>
            <a:pPr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ru-RU" sz="1400" b="1">
                <a:cs typeface="Times New Roman" pitchFamily="18" charset="0"/>
              </a:rPr>
              <a:t>компромиссы</a:t>
            </a:r>
          </a:p>
          <a:p>
            <a:pPr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ru-RU" sz="1400" b="1">
                <a:cs typeface="Times New Roman" pitchFamily="18" charset="0"/>
              </a:rPr>
              <a:t>(на «сделку</a:t>
            </a:r>
          </a:p>
          <a:p>
            <a:pPr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ru-RU" sz="1400" b="1">
                <a:cs typeface="Times New Roman" pitchFamily="18" charset="0"/>
              </a:rPr>
              <a:t>с совестью»;</a:t>
            </a:r>
          </a:p>
          <a:p>
            <a:pPr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ru-RU" sz="1400" b="1"/>
              <a:t>4. </a:t>
            </a:r>
            <a:r>
              <a:rPr lang="ru-RU" sz="1400" b="1">
                <a:cs typeface="Times New Roman" pitchFamily="18" charset="0"/>
              </a:rPr>
              <a:t>испытывает </a:t>
            </a:r>
          </a:p>
          <a:p>
            <a:pPr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ru-RU" sz="1400" b="1">
                <a:cs typeface="Times New Roman" pitchFamily="18" charset="0"/>
              </a:rPr>
              <a:t>отвращение </a:t>
            </a:r>
          </a:p>
          <a:p>
            <a:pPr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ru-RU" sz="1400" b="1">
                <a:cs typeface="Times New Roman" pitchFamily="18" charset="0"/>
              </a:rPr>
              <a:t>ко лжи, обману</a:t>
            </a:r>
            <a:r>
              <a:rPr lang="ru-RU" sz="1400" b="1"/>
              <a:t>;</a:t>
            </a:r>
          </a:p>
          <a:p>
            <a:pPr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endParaRPr lang="ru-RU" sz="1400" b="1"/>
          </a:p>
          <a:p>
            <a:pPr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ru-RU" sz="1400" b="1"/>
              <a:t>5. </a:t>
            </a:r>
            <a:r>
              <a:rPr lang="ru-RU" sz="1400" b="1">
                <a:cs typeface="Times New Roman" pitchFamily="18" charset="0"/>
              </a:rPr>
              <a:t>-жаждет </a:t>
            </a:r>
          </a:p>
          <a:p>
            <a:pPr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ru-RU" sz="1400" b="1">
                <a:cs typeface="Times New Roman" pitchFamily="18" charset="0"/>
              </a:rPr>
              <a:t>свободы </a:t>
            </a:r>
          </a:p>
          <a:p>
            <a:pPr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ru-RU" sz="1400" b="1">
                <a:cs typeface="Times New Roman" pitchFamily="18" charset="0"/>
              </a:rPr>
              <a:t>и счастья</a:t>
            </a:r>
          </a:p>
          <a:p>
            <a:pPr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ru-RU" sz="1000" u="sng"/>
              <a:t> </a:t>
            </a:r>
          </a:p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6858000" y="533400"/>
            <a:ext cx="1828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6400800" y="838200"/>
            <a:ext cx="2514600" cy="596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ru-RU" sz="1200" b="1"/>
              <a:t>1. </a:t>
            </a:r>
            <a:r>
              <a:rPr lang="ru-RU" sz="1200" b="1">
                <a:cs typeface="Times New Roman" pitchFamily="18" charset="0"/>
              </a:rPr>
              <a:t>-</a:t>
            </a:r>
            <a:r>
              <a:rPr lang="ru-RU" sz="1400" b="1">
                <a:solidFill>
                  <a:schemeClr val="accent2"/>
                </a:solidFill>
                <a:cs typeface="Times New Roman" pitchFamily="18" charset="0"/>
              </a:rPr>
              <a:t>пугается силы </a:t>
            </a:r>
            <a:endParaRPr lang="ru-RU" sz="1400" b="1" u="sng">
              <a:solidFill>
                <a:schemeClr val="accent2"/>
              </a:solidFill>
              <a:cs typeface="Times New Roman" pitchFamily="18" charset="0"/>
            </a:endParaRPr>
          </a:p>
          <a:p>
            <a:pPr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ru-RU" sz="1400" b="1">
                <a:solidFill>
                  <a:schemeClr val="accent2"/>
                </a:solidFill>
                <a:cs typeface="Times New Roman" pitchFamily="18" charset="0"/>
              </a:rPr>
              <a:t>и глубины  своего чувства к Борису;</a:t>
            </a:r>
          </a:p>
          <a:p>
            <a:pPr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ru-RU" sz="1400" b="1">
                <a:solidFill>
                  <a:schemeClr val="accent2"/>
                </a:solidFill>
                <a:cs typeface="Times New Roman" pitchFamily="18" charset="0"/>
              </a:rPr>
              <a:t> </a:t>
            </a:r>
          </a:p>
          <a:p>
            <a:pPr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ru-RU" sz="1400" b="1">
                <a:solidFill>
                  <a:schemeClr val="accent2"/>
                </a:solidFill>
                <a:cs typeface="Times New Roman" pitchFamily="18" charset="0"/>
              </a:rPr>
              <a:t> </a:t>
            </a:r>
          </a:p>
          <a:p>
            <a:pPr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ru-RU" sz="1400" b="1">
                <a:solidFill>
                  <a:schemeClr val="accent2"/>
                </a:solidFill>
              </a:rPr>
              <a:t>2. </a:t>
            </a:r>
            <a:r>
              <a:rPr lang="ru-RU" sz="1400" b="1">
                <a:solidFill>
                  <a:schemeClr val="accent2"/>
                </a:solidFill>
                <a:cs typeface="Times New Roman" pitchFamily="18" charset="0"/>
              </a:rPr>
              <a:t>-обладает обостренным чувством справедливости;</a:t>
            </a:r>
          </a:p>
          <a:p>
            <a:pPr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endParaRPr lang="ru-RU" sz="1400" b="1">
              <a:solidFill>
                <a:schemeClr val="accent2"/>
              </a:solidFill>
            </a:endParaRPr>
          </a:p>
          <a:p>
            <a:pPr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endParaRPr lang="ru-RU" sz="1400" b="1">
              <a:solidFill>
                <a:schemeClr val="accent2"/>
              </a:solidFill>
            </a:endParaRPr>
          </a:p>
          <a:p>
            <a:pPr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endParaRPr lang="ru-RU" sz="1400" b="1">
              <a:solidFill>
                <a:schemeClr val="accent2"/>
              </a:solidFill>
            </a:endParaRPr>
          </a:p>
          <a:p>
            <a:pPr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ru-RU" sz="1400" b="1">
                <a:solidFill>
                  <a:schemeClr val="accent2"/>
                </a:solidFill>
              </a:rPr>
              <a:t>3. </a:t>
            </a:r>
            <a:r>
              <a:rPr lang="ru-RU" sz="1400" b="1">
                <a:solidFill>
                  <a:schemeClr val="accent2"/>
                </a:solidFill>
                <a:cs typeface="Times New Roman" pitchFamily="18" charset="0"/>
              </a:rPr>
              <a:t>-ощущает страх перед «своеволием» чувства любви;</a:t>
            </a:r>
          </a:p>
          <a:p>
            <a:pPr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ru-RU" sz="1400" b="1">
                <a:solidFill>
                  <a:schemeClr val="accent2"/>
                </a:solidFill>
                <a:cs typeface="Times New Roman" pitchFamily="18" charset="0"/>
              </a:rPr>
              <a:t> </a:t>
            </a:r>
            <a:endParaRPr lang="ru-RU" sz="1400" b="1">
              <a:solidFill>
                <a:schemeClr val="accent2"/>
              </a:solidFill>
            </a:endParaRPr>
          </a:p>
          <a:p>
            <a:pPr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endParaRPr lang="ru-RU" sz="1400" b="1">
              <a:solidFill>
                <a:schemeClr val="accent2"/>
              </a:solidFill>
            </a:endParaRPr>
          </a:p>
          <a:p>
            <a:pPr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ru-RU" sz="1400" b="1">
                <a:solidFill>
                  <a:schemeClr val="accent2"/>
                </a:solidFill>
              </a:rPr>
              <a:t>4. </a:t>
            </a:r>
            <a:r>
              <a:rPr lang="ru-RU" sz="1400" b="1">
                <a:solidFill>
                  <a:schemeClr val="accent2"/>
                </a:solidFill>
                <a:cs typeface="Times New Roman" pitchFamily="18" charset="0"/>
              </a:rPr>
              <a:t>-переживает чувство вины перед Тихоном;</a:t>
            </a:r>
          </a:p>
          <a:p>
            <a:pPr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ru-RU" sz="1400" b="1">
                <a:solidFill>
                  <a:schemeClr val="accent2"/>
                </a:solidFill>
                <a:cs typeface="Times New Roman" pitchFamily="18" charset="0"/>
              </a:rPr>
              <a:t> </a:t>
            </a:r>
            <a:endParaRPr lang="ru-RU" sz="1400" b="1">
              <a:solidFill>
                <a:schemeClr val="accent2"/>
              </a:solidFill>
            </a:endParaRPr>
          </a:p>
          <a:p>
            <a:pPr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endParaRPr lang="ru-RU" sz="1400" b="1">
              <a:solidFill>
                <a:schemeClr val="accent2"/>
              </a:solidFill>
            </a:endParaRPr>
          </a:p>
          <a:p>
            <a:pPr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ru-RU" sz="1400" b="1">
                <a:solidFill>
                  <a:schemeClr val="accent2"/>
                </a:solidFill>
              </a:rPr>
              <a:t>5. </a:t>
            </a:r>
            <a:r>
              <a:rPr lang="ru-RU" sz="1400" b="1">
                <a:solidFill>
                  <a:schemeClr val="accent2"/>
                </a:solidFill>
                <a:cs typeface="Times New Roman" pitchFamily="18" charset="0"/>
              </a:rPr>
              <a:t>-нравственные понятия религиозно окрашены</a:t>
            </a:r>
          </a:p>
          <a:p>
            <a:pPr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endParaRPr lang="ru-RU" sz="1400" b="1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23558" name="Line 6"/>
          <p:cNvSpPr>
            <a:spLocks noChangeShapeType="1"/>
          </p:cNvSpPr>
          <p:nvPr/>
        </p:nvSpPr>
        <p:spPr bwMode="auto">
          <a:xfrm>
            <a:off x="2362200" y="1295400"/>
            <a:ext cx="3810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3559" name="Line 7"/>
          <p:cNvSpPr>
            <a:spLocks noChangeShapeType="1"/>
          </p:cNvSpPr>
          <p:nvPr/>
        </p:nvSpPr>
        <p:spPr bwMode="auto">
          <a:xfrm>
            <a:off x="3124200" y="2438400"/>
            <a:ext cx="297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3560" name="Line 8"/>
          <p:cNvSpPr>
            <a:spLocks noChangeShapeType="1"/>
          </p:cNvSpPr>
          <p:nvPr/>
        </p:nvSpPr>
        <p:spPr bwMode="auto">
          <a:xfrm>
            <a:off x="3200400" y="3505200"/>
            <a:ext cx="2590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3561" name="Line 9"/>
          <p:cNvSpPr>
            <a:spLocks noChangeShapeType="1"/>
          </p:cNvSpPr>
          <p:nvPr/>
        </p:nvSpPr>
        <p:spPr bwMode="auto">
          <a:xfrm>
            <a:off x="3048000" y="4800600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3562" name="Line 10"/>
          <p:cNvSpPr>
            <a:spLocks noChangeShapeType="1"/>
          </p:cNvSpPr>
          <p:nvPr/>
        </p:nvSpPr>
        <p:spPr bwMode="auto">
          <a:xfrm flipV="1">
            <a:off x="2514600" y="5791200"/>
            <a:ext cx="388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3563" name="Freeform 11"/>
          <p:cNvSpPr>
            <a:spLocks/>
          </p:cNvSpPr>
          <p:nvPr/>
        </p:nvSpPr>
        <p:spPr bwMode="auto">
          <a:xfrm>
            <a:off x="1679575" y="933450"/>
            <a:ext cx="1552575" cy="5265738"/>
          </a:xfrm>
          <a:custGeom>
            <a:avLst/>
            <a:gdLst>
              <a:gd name="T0" fmla="*/ 0 w 978"/>
              <a:gd name="T1" fmla="*/ 0 h 3317"/>
              <a:gd name="T2" fmla="*/ 141 w 978"/>
              <a:gd name="T3" fmla="*/ 47 h 3317"/>
              <a:gd name="T4" fmla="*/ 329 w 978"/>
              <a:gd name="T5" fmla="*/ 141 h 3317"/>
              <a:gd name="T6" fmla="*/ 588 w 978"/>
              <a:gd name="T7" fmla="*/ 388 h 3317"/>
              <a:gd name="T8" fmla="*/ 682 w 978"/>
              <a:gd name="T9" fmla="*/ 493 h 3317"/>
              <a:gd name="T10" fmla="*/ 776 w 978"/>
              <a:gd name="T11" fmla="*/ 658 h 3317"/>
              <a:gd name="T12" fmla="*/ 835 w 978"/>
              <a:gd name="T13" fmla="*/ 799 h 3317"/>
              <a:gd name="T14" fmla="*/ 917 w 978"/>
              <a:gd name="T15" fmla="*/ 1081 h 3317"/>
              <a:gd name="T16" fmla="*/ 952 w 978"/>
              <a:gd name="T17" fmla="*/ 1234 h 3317"/>
              <a:gd name="T18" fmla="*/ 893 w 978"/>
              <a:gd name="T19" fmla="*/ 2010 h 3317"/>
              <a:gd name="T20" fmla="*/ 799 w 978"/>
              <a:gd name="T21" fmla="*/ 2527 h 3317"/>
              <a:gd name="T22" fmla="*/ 752 w 978"/>
              <a:gd name="T23" fmla="*/ 2668 h 3317"/>
              <a:gd name="T24" fmla="*/ 541 w 978"/>
              <a:gd name="T25" fmla="*/ 2962 h 3317"/>
              <a:gd name="T26" fmla="*/ 435 w 978"/>
              <a:gd name="T27" fmla="*/ 3103 h 3317"/>
              <a:gd name="T28" fmla="*/ 364 w 978"/>
              <a:gd name="T29" fmla="*/ 3209 h 3317"/>
              <a:gd name="T30" fmla="*/ 294 w 978"/>
              <a:gd name="T31" fmla="*/ 3256 h 3317"/>
              <a:gd name="T32" fmla="*/ 70 w 978"/>
              <a:gd name="T33" fmla="*/ 3303 h 3317"/>
              <a:gd name="T34" fmla="*/ 12 w 978"/>
              <a:gd name="T35" fmla="*/ 3315 h 3317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978"/>
              <a:gd name="T55" fmla="*/ 0 h 3317"/>
              <a:gd name="T56" fmla="*/ 978 w 978"/>
              <a:gd name="T57" fmla="*/ 3317 h 3317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978" h="3317">
                <a:moveTo>
                  <a:pt x="0" y="0"/>
                </a:moveTo>
                <a:cubicBezTo>
                  <a:pt x="47" y="15"/>
                  <a:pt x="94" y="31"/>
                  <a:pt x="141" y="47"/>
                </a:cubicBezTo>
                <a:cubicBezTo>
                  <a:pt x="206" y="69"/>
                  <a:pt x="262" y="118"/>
                  <a:pt x="329" y="141"/>
                </a:cubicBezTo>
                <a:cubicBezTo>
                  <a:pt x="423" y="216"/>
                  <a:pt x="509" y="299"/>
                  <a:pt x="588" y="388"/>
                </a:cubicBezTo>
                <a:cubicBezTo>
                  <a:pt x="638" y="445"/>
                  <a:pt x="652" y="441"/>
                  <a:pt x="682" y="493"/>
                </a:cubicBezTo>
                <a:cubicBezTo>
                  <a:pt x="713" y="547"/>
                  <a:pt x="751" y="600"/>
                  <a:pt x="776" y="658"/>
                </a:cubicBezTo>
                <a:cubicBezTo>
                  <a:pt x="798" y="707"/>
                  <a:pt x="804" y="754"/>
                  <a:pt x="835" y="799"/>
                </a:cubicBezTo>
                <a:cubicBezTo>
                  <a:pt x="865" y="892"/>
                  <a:pt x="885" y="988"/>
                  <a:pt x="917" y="1081"/>
                </a:cubicBezTo>
                <a:cubicBezTo>
                  <a:pt x="926" y="1134"/>
                  <a:pt x="935" y="1183"/>
                  <a:pt x="952" y="1234"/>
                </a:cubicBezTo>
                <a:cubicBezTo>
                  <a:pt x="976" y="1494"/>
                  <a:pt x="978" y="1762"/>
                  <a:pt x="893" y="2010"/>
                </a:cubicBezTo>
                <a:cubicBezTo>
                  <a:pt x="878" y="2185"/>
                  <a:pt x="855" y="2360"/>
                  <a:pt x="799" y="2527"/>
                </a:cubicBezTo>
                <a:cubicBezTo>
                  <a:pt x="785" y="2569"/>
                  <a:pt x="777" y="2631"/>
                  <a:pt x="752" y="2668"/>
                </a:cubicBezTo>
                <a:cubicBezTo>
                  <a:pt x="684" y="2770"/>
                  <a:pt x="615" y="2866"/>
                  <a:pt x="541" y="2962"/>
                </a:cubicBezTo>
                <a:cubicBezTo>
                  <a:pt x="505" y="3008"/>
                  <a:pt x="471" y="3057"/>
                  <a:pt x="435" y="3103"/>
                </a:cubicBezTo>
                <a:cubicBezTo>
                  <a:pt x="409" y="3137"/>
                  <a:pt x="399" y="3185"/>
                  <a:pt x="364" y="3209"/>
                </a:cubicBezTo>
                <a:cubicBezTo>
                  <a:pt x="341" y="3225"/>
                  <a:pt x="317" y="3240"/>
                  <a:pt x="294" y="3256"/>
                </a:cubicBezTo>
                <a:cubicBezTo>
                  <a:pt x="235" y="3295"/>
                  <a:pt x="136" y="3292"/>
                  <a:pt x="70" y="3303"/>
                </a:cubicBezTo>
                <a:cubicBezTo>
                  <a:pt x="28" y="3317"/>
                  <a:pt x="47" y="3315"/>
                  <a:pt x="12" y="3315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3564" name="Text Box 13"/>
          <p:cNvSpPr txBox="1">
            <a:spLocks noChangeArrowheads="1"/>
          </p:cNvSpPr>
          <p:nvPr/>
        </p:nvSpPr>
        <p:spPr bwMode="auto">
          <a:xfrm>
            <a:off x="3048000" y="1600200"/>
            <a:ext cx="2971800" cy="104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ru-RU" sz="1200" b="1">
                <a:solidFill>
                  <a:schemeClr val="accent2"/>
                </a:solidFill>
                <a:cs typeface="Times New Roman" pitchFamily="18" charset="0"/>
              </a:rPr>
              <a:t>«ДИАЛЕКТИКА ДУШИ» ГЕРОИНИ</a:t>
            </a:r>
          </a:p>
          <a:p>
            <a:pPr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ru-RU" sz="1200" b="1">
                <a:solidFill>
                  <a:schemeClr val="accent2"/>
                </a:solidFill>
                <a:cs typeface="Times New Roman" pitchFamily="18" charset="0"/>
              </a:rPr>
              <a:t> </a:t>
            </a:r>
          </a:p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23565" name="Text Box 14"/>
          <p:cNvSpPr txBox="1">
            <a:spLocks noChangeArrowheads="1"/>
          </p:cNvSpPr>
          <p:nvPr/>
        </p:nvSpPr>
        <p:spPr bwMode="auto">
          <a:xfrm>
            <a:off x="3581400" y="3581400"/>
            <a:ext cx="2362200" cy="158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ru-RU" sz="1200" b="1">
                <a:solidFill>
                  <a:schemeClr val="accent2"/>
                </a:solidFill>
                <a:cs typeface="Times New Roman" pitchFamily="18" charset="0"/>
              </a:rPr>
              <a:t>БОРЬБА СТРАСТИ И ЧИСТОТЫ</a:t>
            </a:r>
            <a:r>
              <a:rPr lang="ru-RU" sz="1200" b="1">
                <a:solidFill>
                  <a:schemeClr val="accent2"/>
                </a:solidFill>
              </a:rPr>
              <a:t> </a:t>
            </a:r>
            <a:r>
              <a:rPr lang="ru-RU" sz="1200" b="1">
                <a:solidFill>
                  <a:schemeClr val="accent2"/>
                </a:solidFill>
                <a:cs typeface="Times New Roman" pitchFamily="18" charset="0"/>
              </a:rPr>
              <a:t>                                            НРАВСТВЕННОГО                                                       ЧУВСТВА</a:t>
            </a:r>
          </a:p>
          <a:p>
            <a:pPr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endParaRPr lang="ru-RU" sz="1200" b="1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23566" name="Freeform 18"/>
          <p:cNvSpPr>
            <a:spLocks/>
          </p:cNvSpPr>
          <p:nvPr/>
        </p:nvSpPr>
        <p:spPr bwMode="auto">
          <a:xfrm>
            <a:off x="5822950" y="1044575"/>
            <a:ext cx="708025" cy="4870450"/>
          </a:xfrm>
          <a:custGeom>
            <a:avLst/>
            <a:gdLst>
              <a:gd name="T0" fmla="*/ 388 w 446"/>
              <a:gd name="T1" fmla="*/ 0 h 3068"/>
              <a:gd name="T2" fmla="*/ 188 w 446"/>
              <a:gd name="T3" fmla="*/ 553 h 3068"/>
              <a:gd name="T4" fmla="*/ 152 w 446"/>
              <a:gd name="T5" fmla="*/ 788 h 3068"/>
              <a:gd name="T6" fmla="*/ 70 w 446"/>
              <a:gd name="T7" fmla="*/ 1152 h 3068"/>
              <a:gd name="T8" fmla="*/ 0 w 446"/>
              <a:gd name="T9" fmla="*/ 1787 h 3068"/>
              <a:gd name="T10" fmla="*/ 11 w 446"/>
              <a:gd name="T11" fmla="*/ 2010 h 3068"/>
              <a:gd name="T12" fmla="*/ 47 w 446"/>
              <a:gd name="T13" fmla="*/ 2116 h 3068"/>
              <a:gd name="T14" fmla="*/ 94 w 446"/>
              <a:gd name="T15" fmla="*/ 2293 h 3068"/>
              <a:gd name="T16" fmla="*/ 223 w 446"/>
              <a:gd name="T17" fmla="*/ 2739 h 3068"/>
              <a:gd name="T18" fmla="*/ 258 w 446"/>
              <a:gd name="T19" fmla="*/ 2857 h 3068"/>
              <a:gd name="T20" fmla="*/ 317 w 446"/>
              <a:gd name="T21" fmla="*/ 2927 h 3068"/>
              <a:gd name="T22" fmla="*/ 364 w 446"/>
              <a:gd name="T23" fmla="*/ 2998 h 3068"/>
              <a:gd name="T24" fmla="*/ 446 w 446"/>
              <a:gd name="T25" fmla="*/ 3068 h 3068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446"/>
              <a:gd name="T40" fmla="*/ 0 h 3068"/>
              <a:gd name="T41" fmla="*/ 446 w 446"/>
              <a:gd name="T42" fmla="*/ 3068 h 3068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446" h="3068">
                <a:moveTo>
                  <a:pt x="388" y="0"/>
                </a:moveTo>
                <a:cubicBezTo>
                  <a:pt x="281" y="161"/>
                  <a:pt x="220" y="362"/>
                  <a:pt x="188" y="553"/>
                </a:cubicBezTo>
                <a:cubicBezTo>
                  <a:pt x="175" y="631"/>
                  <a:pt x="169" y="711"/>
                  <a:pt x="152" y="788"/>
                </a:cubicBezTo>
                <a:cubicBezTo>
                  <a:pt x="126" y="910"/>
                  <a:pt x="95" y="1030"/>
                  <a:pt x="70" y="1152"/>
                </a:cubicBezTo>
                <a:cubicBezTo>
                  <a:pt x="50" y="1365"/>
                  <a:pt x="25" y="1575"/>
                  <a:pt x="0" y="1787"/>
                </a:cubicBezTo>
                <a:cubicBezTo>
                  <a:pt x="4" y="1861"/>
                  <a:pt x="2" y="1936"/>
                  <a:pt x="11" y="2010"/>
                </a:cubicBezTo>
                <a:cubicBezTo>
                  <a:pt x="12" y="2014"/>
                  <a:pt x="40" y="2096"/>
                  <a:pt x="47" y="2116"/>
                </a:cubicBezTo>
                <a:cubicBezTo>
                  <a:pt x="66" y="2174"/>
                  <a:pt x="75" y="2235"/>
                  <a:pt x="94" y="2293"/>
                </a:cubicBezTo>
                <a:cubicBezTo>
                  <a:pt x="113" y="2454"/>
                  <a:pt x="151" y="2599"/>
                  <a:pt x="223" y="2739"/>
                </a:cubicBezTo>
                <a:cubicBezTo>
                  <a:pt x="242" y="2776"/>
                  <a:pt x="242" y="2820"/>
                  <a:pt x="258" y="2857"/>
                </a:cubicBezTo>
                <a:cubicBezTo>
                  <a:pt x="275" y="2896"/>
                  <a:pt x="291" y="2893"/>
                  <a:pt x="317" y="2927"/>
                </a:cubicBezTo>
                <a:cubicBezTo>
                  <a:pt x="334" y="2949"/>
                  <a:pt x="348" y="2974"/>
                  <a:pt x="364" y="2998"/>
                </a:cubicBezTo>
                <a:cubicBezTo>
                  <a:pt x="385" y="3030"/>
                  <a:pt x="420" y="3042"/>
                  <a:pt x="446" y="3068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ru-RU"/>
          </a:p>
        </p:txBody>
      </p:sp>
      <p:sp>
        <p:nvSpPr>
          <p:cNvPr id="23567" name="Text Box 19"/>
          <p:cNvSpPr txBox="1">
            <a:spLocks noChangeArrowheads="1"/>
          </p:cNvSpPr>
          <p:nvPr/>
        </p:nvSpPr>
        <p:spPr bwMode="auto">
          <a:xfrm>
            <a:off x="1219200" y="76200"/>
            <a:ext cx="70104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chemeClr val="folHlink"/>
                </a:solidFill>
              </a:rPr>
              <a:t>	ПОЧЕМУ ПОГИБЛА КАТЕРИНА?</a:t>
            </a:r>
          </a:p>
          <a:p>
            <a:pPr>
              <a:spcBef>
                <a:spcPct val="50000"/>
              </a:spcBef>
            </a:pPr>
            <a:endParaRPr lang="ru-RU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1026"/>
          <p:cNvSpPr txBox="1">
            <a:spLocks noChangeArrowheads="1"/>
          </p:cNvSpPr>
          <p:nvPr/>
        </p:nvSpPr>
        <p:spPr bwMode="auto">
          <a:xfrm>
            <a:off x="2133600" y="1066800"/>
            <a:ext cx="6172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669900"/>
                </a:solidFill>
              </a:rPr>
              <a:t>Н ДОБРОЛЮБОВ:</a:t>
            </a:r>
          </a:p>
        </p:txBody>
      </p:sp>
      <p:sp>
        <p:nvSpPr>
          <p:cNvPr id="25603" name="Text Box 1027"/>
          <p:cNvSpPr txBox="1">
            <a:spLocks noChangeArrowheads="1"/>
          </p:cNvSpPr>
          <p:nvPr/>
        </p:nvSpPr>
        <p:spPr bwMode="auto">
          <a:xfrm>
            <a:off x="685800" y="1447800"/>
            <a:ext cx="8229600" cy="558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i="1">
                <a:cs typeface="Times New Roman" pitchFamily="18" charset="0"/>
              </a:rPr>
              <a:t> </a:t>
            </a:r>
            <a:endParaRPr lang="ru-RU"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ru-RU" sz="2800" b="1" i="1">
                <a:solidFill>
                  <a:schemeClr val="tx2"/>
                </a:solidFill>
                <a:cs typeface="Times New Roman" pitchFamily="18" charset="0"/>
              </a:rPr>
              <a:t>«Грустно, горько такое освобождение; но что же делать, когда другого выхода нет. Хорошо что нашлась в этой бедной женщине решимость хоть на этот страшный выход. В том и сила ее характера, оттого-то «Гроза» и производит на нас впечатление освежающее… Без сомнения, лучше было бы, если бы возможно было Катерине избавиться другим образом от своих мучителей, или же окружающие ее мучители могли бы измениться…»</a:t>
            </a:r>
          </a:p>
          <a:p>
            <a:pPr>
              <a:spcBef>
                <a:spcPct val="50000"/>
              </a:spcBef>
            </a:pPr>
            <a:endParaRPr lang="ru-RU" sz="2800" b="1" i="1">
              <a:solidFill>
                <a:schemeClr val="tx2"/>
              </a:solidFill>
            </a:endParaRPr>
          </a:p>
        </p:txBody>
      </p:sp>
      <p:sp>
        <p:nvSpPr>
          <p:cNvPr id="24580" name="Text Box 1028"/>
          <p:cNvSpPr txBox="1">
            <a:spLocks noChangeArrowheads="1"/>
          </p:cNvSpPr>
          <p:nvPr/>
        </p:nvSpPr>
        <p:spPr bwMode="auto">
          <a:xfrm>
            <a:off x="1066800" y="4648200"/>
            <a:ext cx="807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 autoUpdateAnimBg="0"/>
      <p:bldP spid="25603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/>
              <a:t>ЦЕЛЬ УРОКА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1143000" y="2286000"/>
            <a:ext cx="7391400" cy="393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i="1">
                <a:solidFill>
                  <a:schemeClr val="folHlink"/>
                </a:solidFill>
              </a:rPr>
              <a:t>Проанализировать образ героини; понять, почему Катерина решилась на самоубийство, что это – </a:t>
            </a:r>
            <a:r>
              <a:rPr lang="ru-RU" sz="2800" b="1" i="1">
                <a:solidFill>
                  <a:srgbClr val="669900"/>
                </a:solidFill>
              </a:rPr>
              <a:t>проявление силы или слабости духа?</a:t>
            </a:r>
            <a:r>
              <a:rPr lang="ru-RU" sz="2800" b="1" i="1">
                <a:solidFill>
                  <a:schemeClr val="folHlink"/>
                </a:solidFill>
              </a:rPr>
              <a:t> </a:t>
            </a:r>
          </a:p>
          <a:p>
            <a:pPr>
              <a:spcBef>
                <a:spcPct val="50000"/>
              </a:spcBef>
            </a:pPr>
            <a:r>
              <a:rPr lang="ru-RU" sz="2800" b="1" i="1">
                <a:solidFill>
                  <a:schemeClr val="folHlink"/>
                </a:solidFill>
              </a:rPr>
              <a:t>Развивать умение работать с критической литературой. </a:t>
            </a:r>
          </a:p>
          <a:p>
            <a:pPr>
              <a:spcBef>
                <a:spcPct val="50000"/>
              </a:spcBef>
            </a:pPr>
            <a:r>
              <a:rPr lang="ru-RU" sz="2800" b="1" i="1">
                <a:solidFill>
                  <a:srgbClr val="669900"/>
                </a:solidFill>
              </a:rPr>
              <a:t>Прав ли Н. Добролюбов, назвав Катерину «лучом света в темном царстве».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914400" y="685800"/>
            <a:ext cx="8229600" cy="673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i="1">
                <a:cs typeface="Times New Roman" pitchFamily="18" charset="0"/>
              </a:rPr>
              <a:t>«Мы уже сказали, что конец кажется нам отрадным; легко понять, почему; в нем дан страшный вызов самодурной силе, он говорит ей, что уже  нельзя идти дальше, нельзя долее жить с насильственными мервеющими началами. В Катерине видим мы протест против кабановских понятий о нравственности, протест, доведенный до конца, провозглашенный и под домашней пыткой, и над бездной, в которую бросилась бедная женщина. Она не хочет мириться, не хочет пользоваться жалким прозябанием, которое дают ей в обмен за ее живую душу…»</a:t>
            </a:r>
          </a:p>
          <a:p>
            <a:pPr>
              <a:spcBef>
                <a:spcPct val="50000"/>
              </a:spcBef>
            </a:pPr>
            <a:endParaRPr lang="ru-RU" b="1" u="sng"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/>
              <a:t>Образ Катерины в интерпретации актрис</a:t>
            </a:r>
          </a:p>
        </p:txBody>
      </p:sp>
      <p:pic>
        <p:nvPicPr>
          <p:cNvPr id="13315" name="Picture 3" descr="Стрепетов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905000"/>
            <a:ext cx="363537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4876800" y="2133600"/>
            <a:ext cx="36576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chemeClr val="folHlink"/>
                </a:solidFill>
              </a:rPr>
              <a:t>Стрепетова в роли Катерины</a:t>
            </a:r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4724400" y="3276600"/>
            <a:ext cx="4267200" cy="301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cs typeface="Times New Roman" pitchFamily="18" charset="0"/>
              </a:rPr>
              <a:t>«</a:t>
            </a:r>
            <a:r>
              <a:rPr lang="ru-RU" b="1">
                <a:solidFill>
                  <a:srgbClr val="669900"/>
                </a:solidFill>
                <a:cs typeface="Times New Roman" pitchFamily="18" charset="0"/>
              </a:rPr>
              <a:t>Она создала нам мученицу, русскую женщину. И мы увидели это мученичество во всем его ужасе, во всей его нетленной красоте» (В.М. Дорошевич. Старая театральная Москва. – М. : Петроград, 1923г).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 autoUpdateAnimBg="0"/>
      <p:bldP spid="13317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14992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838200"/>
            <a:ext cx="3933825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5181600" y="533400"/>
            <a:ext cx="38100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chemeClr val="folHlink"/>
                </a:solidFill>
              </a:rPr>
              <a:t>Заслуженная артистка ЕРМОЛОВА МАРИЯ НИКОЛАЕВНА</a:t>
            </a:r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4876800" y="2133600"/>
            <a:ext cx="4191000" cy="405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i="1">
                <a:solidFill>
                  <a:srgbClr val="669900"/>
                </a:solidFill>
              </a:rPr>
              <a:t>«</a:t>
            </a:r>
            <a:r>
              <a:rPr lang="ru-RU" sz="2000" b="1" i="1">
                <a:solidFill>
                  <a:srgbClr val="669900"/>
                </a:solidFill>
                <a:cs typeface="Times New Roman" pitchFamily="18" charset="0"/>
              </a:rPr>
              <a:t>Ее Катерина, действительно, была не мимолетная искра, а»луч света в темном царстве», луч смелый, сильный, яркий, предвещающий восход солнца, разгоняющего мрак. Такую Катерину нельзя ни оплакивать, ни ни жалеть, как Катерину Стрепетовой, перед ней можно преклоняться, как перед трагической героиней, у нее можно учиться мужеству героической воли.</a:t>
            </a:r>
            <a:r>
              <a:rPr lang="ru-RU" sz="2000" b="1" i="1">
                <a:solidFill>
                  <a:srgbClr val="669900"/>
                </a:solidFill>
              </a:rPr>
              <a:t>» (С.Н. Дурылин)</a:t>
            </a:r>
            <a:r>
              <a:rPr lang="ru-RU" sz="2000" b="1" i="1">
                <a:solidFill>
                  <a:srgbClr val="669900"/>
                </a:solidFill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autoUpdateAnimBg="0"/>
      <p:bldP spid="19460" grpId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990600" y="457200"/>
            <a:ext cx="7696200" cy="283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/>
              <a:t>«</a:t>
            </a:r>
            <a:r>
              <a:rPr lang="ru-RU" b="1" i="1">
                <a:cs typeface="Times New Roman" pitchFamily="18" charset="0"/>
              </a:rPr>
              <a:t>Ермолова доказала, что эта «бытовая драма» - могучая русская народная трагедия, а роль русской женщины из глухого городка – образ героический, раскрывающий и печальную судьбу русской женщины в прошлом, и ее способность к победе над этой злой долей».</a:t>
            </a:r>
            <a:r>
              <a:rPr lang="ru-RU" b="1" i="1"/>
              <a:t>(С.Н. Дурылин)</a:t>
            </a:r>
          </a:p>
          <a:p>
            <a:pPr>
              <a:spcBef>
                <a:spcPct val="50000"/>
              </a:spcBef>
            </a:pPr>
            <a:endParaRPr lang="ru-RU" b="1" i="1"/>
          </a:p>
        </p:txBody>
      </p:sp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685800" y="2743200"/>
            <a:ext cx="8382000" cy="520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chemeClr val="folHlink"/>
                </a:solidFill>
                <a:cs typeface="Times New Roman" pitchFamily="18" charset="0"/>
              </a:rPr>
              <a:t>И Стрепетова, и Ермолова в своих интерпретациях образа акцентировали внимание зрителя на разных сторонах личности Катерины. Стрепетова имела право рассматривать Катерину как жертву темного царства. Сам Островский высоко ценил игру Стрепетовой, т.к. актриса  будила в душах зрителей протест против тех жизненных условий, которые привели Катерину к гибели. Катерина Ермоловой сама была олицетворением протеста против темного царства. Игра Ермоловой рождала ощущение новой жизни, звала к активной борьбе за счастье и справедливость.</a:t>
            </a:r>
          </a:p>
          <a:p>
            <a:pPr>
              <a:spcBef>
                <a:spcPct val="50000"/>
              </a:spcBef>
            </a:pPr>
            <a:r>
              <a:rPr lang="ru-RU">
                <a:cs typeface="Times New Roman" pitchFamily="18" charset="0"/>
              </a:rPr>
              <a:t> </a:t>
            </a:r>
          </a:p>
          <a:p>
            <a:pPr>
              <a:spcBef>
                <a:spcPct val="50000"/>
              </a:spcBef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5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 autoUpdateAnimBg="0"/>
      <p:bldP spid="23555" grpId="0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mard010bi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85800"/>
            <a:ext cx="5486400" cy="546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5638800" y="1165225"/>
            <a:ext cx="3505200" cy="569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«</a:t>
            </a:r>
            <a:r>
              <a:rPr lang="ru-RU" b="1" i="1">
                <a:solidFill>
                  <a:schemeClr val="folHlink"/>
                </a:solidFill>
              </a:rPr>
              <a:t>Островский обладает глубоким пониманием русской жизни и великим умением изображать резко и живо самые существенные  ее стороны» пьесы Островского – «это не комедии интриг и не комедии характеров собственно, а нечто новое, чему мы дали бы название «пьес жизни».</a:t>
            </a:r>
            <a:r>
              <a:rPr lang="ru-RU" sz="2800" b="1" i="1">
                <a:solidFill>
                  <a:schemeClr val="folHlink"/>
                </a:solidFill>
              </a:rPr>
              <a:t> </a:t>
            </a:r>
            <a:r>
              <a:rPr lang="ru-RU" b="1" i="1">
                <a:solidFill>
                  <a:schemeClr val="folHlink"/>
                </a:solidFill>
              </a:rPr>
              <a:t>(Н,Добролюбов</a:t>
            </a:r>
            <a:r>
              <a:rPr lang="ru-RU" sz="2800" b="1" i="1">
                <a:solidFill>
                  <a:schemeClr val="folHlink"/>
                </a:solidFill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2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23313925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533400"/>
            <a:ext cx="3590925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3" descr="25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487613"/>
            <a:ext cx="4343400" cy="395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2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ChangeArrowheads="1"/>
          </p:cNvSpPr>
          <p:nvPr/>
        </p:nvSpPr>
        <p:spPr bwMode="auto">
          <a:xfrm>
            <a:off x="3905250" y="27860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pic>
        <p:nvPicPr>
          <p:cNvPr id="5122" name="Picture 2" descr="http://www.ostrovskiy.org.ru/galery/3.jpg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1524000" y="1066800"/>
            <a:ext cx="5181600" cy="499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2590800" y="5943600"/>
            <a:ext cx="3657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>
                <a:solidFill>
                  <a:schemeClr val="folHlink"/>
                </a:solidFill>
              </a:rPr>
              <a:t>1823 – 1886 г.г.</a:t>
            </a: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685800" y="0"/>
            <a:ext cx="8458200" cy="173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 i="1">
                <a:solidFill>
                  <a:schemeClr val="folHlink"/>
                </a:solidFill>
              </a:rPr>
              <a:t>	АЛЕКСАНДР НИКОЛАЕВИЧ 				ОСТРОВСКИЙ</a:t>
            </a:r>
          </a:p>
          <a:p>
            <a:pPr>
              <a:spcBef>
                <a:spcPct val="50000"/>
              </a:spcBef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2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7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5" grpId="0" autoUpdateAnimBg="0"/>
      <p:bldP spid="5126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1600200" y="457200"/>
            <a:ext cx="6324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>
                <a:solidFill>
                  <a:schemeClr val="folHlink"/>
                </a:solidFill>
              </a:rPr>
              <a:t>ЭПИГРАФ</a:t>
            </a: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3962400" y="1981200"/>
            <a:ext cx="5181600" cy="448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i="1">
                <a:cs typeface="Times New Roman" pitchFamily="18" charset="0"/>
              </a:rPr>
              <a:t>   </a:t>
            </a:r>
            <a:r>
              <a:rPr lang="ru-RU" sz="3600" b="1" i="1">
                <a:solidFill>
                  <a:srgbClr val="669900"/>
                </a:solidFill>
                <a:cs typeface="Times New Roman" pitchFamily="18" charset="0"/>
              </a:rPr>
              <a:t>«</a:t>
            </a:r>
            <a:r>
              <a:rPr lang="ru-RU" sz="2800" b="1" i="1">
                <a:solidFill>
                  <a:srgbClr val="669900"/>
                </a:solidFill>
                <a:cs typeface="Times New Roman" pitchFamily="18" charset="0"/>
              </a:rPr>
              <a:t>Гроза есть, без сомнения, самое решительное произведение Островского; взаимные отношения самодурства и безгласности доведены в ней до самых трагических последствий…»</a:t>
            </a:r>
            <a:endParaRPr lang="ru-RU" sz="2800" b="1" i="1">
              <a:solidFill>
                <a:srgbClr val="669900"/>
              </a:solidFill>
            </a:endParaRPr>
          </a:p>
          <a:p>
            <a:pPr>
              <a:spcBef>
                <a:spcPct val="50000"/>
              </a:spcBef>
            </a:pPr>
            <a:r>
              <a:rPr lang="ru-RU" sz="2800" b="1" i="1">
                <a:solidFill>
                  <a:srgbClr val="669900"/>
                </a:solidFill>
              </a:rPr>
              <a:t>		( Н. Добролюбов)</a:t>
            </a:r>
          </a:p>
          <a:p>
            <a:pPr>
              <a:spcBef>
                <a:spcPct val="50000"/>
              </a:spcBef>
            </a:pPr>
            <a:endParaRPr lang="ru-RU" sz="2800" b="1" i="1">
              <a:solidFill>
                <a:srgbClr val="669900"/>
              </a:solidFill>
            </a:endParaRPr>
          </a:p>
        </p:txBody>
      </p:sp>
      <p:pic>
        <p:nvPicPr>
          <p:cNvPr id="6148" name="Picture 4" descr="5400006103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828800"/>
            <a:ext cx="28194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autoUpdateAnimBg="0"/>
      <p:bldP spid="6147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28600"/>
            <a:ext cx="4872038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5715000" y="381000"/>
            <a:ext cx="34290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chemeClr val="folHlink"/>
                </a:solidFill>
              </a:rPr>
              <a:t>	И. Глазунов. Иллюстрация к пьесе А.Н. Островского «Гроза»</a:t>
            </a: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5638800" y="2209800"/>
            <a:ext cx="3276600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>
                <a:solidFill>
                  <a:srgbClr val="669900"/>
                </a:solidFill>
              </a:rPr>
              <a:t>«В «Грозе» есть что-то освежающее и ободряющее. Это «что-то» есть, по нашему мнению, фон пьесы, обнаруживающий шаткость и близкий конец  самодурства» (Н. Добролюбов)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2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7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autoUpdateAnimBg="0"/>
      <p:bldP spid="18436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1676400" y="685800"/>
            <a:ext cx="7010400" cy="88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chemeClr val="folHlink"/>
                </a:solidFill>
              </a:rPr>
              <a:t>«</a:t>
            </a:r>
            <a:r>
              <a:rPr lang="ru-RU" b="1">
                <a:solidFill>
                  <a:schemeClr val="folHlink"/>
                </a:solidFill>
              </a:rPr>
              <a:t>Луч света в темном царстве», - так назвал Катерину русский критик Н. Добролюбов.</a:t>
            </a: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3886200" y="2133600"/>
            <a:ext cx="4953000" cy="176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i="1">
                <a:solidFill>
                  <a:srgbClr val="669900"/>
                </a:solidFill>
                <a:cs typeface="Times New Roman" pitchFamily="18" charset="0"/>
              </a:rPr>
              <a:t>«…самый характер Катерины… тоже веет на нас новой жизнью, открывающийся в самой ее гибели».</a:t>
            </a:r>
            <a:r>
              <a:rPr lang="ru-RU" sz="2000" b="1" i="1">
                <a:solidFill>
                  <a:srgbClr val="669900"/>
                </a:solidFill>
              </a:rPr>
              <a:t> (Н. Добролюбов)</a:t>
            </a:r>
          </a:p>
          <a:p>
            <a:pPr>
              <a:spcBef>
                <a:spcPct val="50000"/>
              </a:spcBef>
            </a:pPr>
            <a:endParaRPr lang="ru-RU" sz="2000" b="1" i="1">
              <a:solidFill>
                <a:srgbClr val="669900"/>
              </a:solidFill>
            </a:endParaRP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4114800" y="3352800"/>
            <a:ext cx="4800600" cy="374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>
                <a:solidFill>
                  <a:schemeClr val="folHlink"/>
                </a:solidFill>
                <a:cs typeface="Times New Roman" pitchFamily="18" charset="0"/>
              </a:rPr>
              <a:t>«</a:t>
            </a:r>
            <a:r>
              <a:rPr lang="ru-RU" sz="2000" b="1" i="1">
                <a:solidFill>
                  <a:schemeClr val="folHlink"/>
                </a:solidFill>
                <a:cs typeface="Times New Roman" pitchFamily="18" charset="0"/>
              </a:rPr>
              <a:t>Прежде всего нас поражает  необыкновенная своеобразность этого характера. Ничего нет в нем внешнего, чужого, а все выходит как-то изнутри его; всякое впечатление перерабатывается в нем и срастается с ним органически».</a:t>
            </a:r>
            <a:r>
              <a:rPr lang="ru-RU" sz="2000" b="1" i="1">
                <a:solidFill>
                  <a:schemeClr val="folHlink"/>
                </a:solidFill>
              </a:rPr>
              <a:t> (Н. Добролюбов)</a:t>
            </a:r>
          </a:p>
          <a:p>
            <a:pPr>
              <a:spcBef>
                <a:spcPct val="50000"/>
              </a:spcBef>
            </a:pPr>
            <a:r>
              <a:rPr lang="ru-RU" sz="3200" b="1" i="1">
                <a:cs typeface="Times New Roman" pitchFamily="18" charset="0"/>
              </a:rPr>
              <a:t> </a:t>
            </a:r>
          </a:p>
          <a:p>
            <a:pPr>
              <a:spcBef>
                <a:spcPct val="50000"/>
              </a:spcBef>
            </a:pPr>
            <a:endParaRPr lang="ru-RU" sz="3200" b="1" i="1"/>
          </a:p>
        </p:txBody>
      </p:sp>
      <p:pic>
        <p:nvPicPr>
          <p:cNvPr id="7173" name="Picture 5" descr="92091100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600200"/>
            <a:ext cx="2803525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 autoUpdateAnimBg="0"/>
      <p:bldP spid="7171" grpId="0" autoUpdateAnimBg="0"/>
      <p:bldP spid="7172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762000" y="1066800"/>
            <a:ext cx="8382000" cy="6075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cs typeface="Times New Roman" pitchFamily="18" charset="0"/>
              </a:rPr>
              <a:t>I</a:t>
            </a:r>
            <a:r>
              <a:rPr lang="en-US" sz="2800" b="1">
                <a:solidFill>
                  <a:schemeClr val="folHlink"/>
                </a:solidFill>
                <a:cs typeface="Times New Roman" pitchFamily="18" charset="0"/>
              </a:rPr>
              <a:t>.</a:t>
            </a:r>
            <a:r>
              <a:rPr lang="ru-RU" sz="2800" b="1">
                <a:solidFill>
                  <a:schemeClr val="folHlink"/>
                </a:solidFill>
              </a:rPr>
              <a:t>	</a:t>
            </a:r>
            <a:r>
              <a:rPr lang="en-US" sz="2800" b="1">
                <a:solidFill>
                  <a:schemeClr val="folHlink"/>
                </a:solidFill>
                <a:cs typeface="Times New Roman" pitchFamily="18" charset="0"/>
              </a:rPr>
              <a:t> </a:t>
            </a:r>
            <a:r>
              <a:rPr lang="ru-RU" sz="2800" b="1" u="sng">
                <a:solidFill>
                  <a:schemeClr val="accent1"/>
                </a:solidFill>
                <a:cs typeface="Times New Roman" pitchFamily="18" charset="0"/>
              </a:rPr>
              <a:t>Вступление.</a:t>
            </a:r>
            <a:r>
              <a:rPr lang="ru-RU" sz="2800" b="1">
                <a:solidFill>
                  <a:schemeClr val="accent1"/>
                </a:solidFill>
                <a:cs typeface="Times New Roman" pitchFamily="18" charset="0"/>
              </a:rPr>
              <a:t> </a:t>
            </a:r>
            <a:r>
              <a:rPr lang="ru-RU" sz="2800" b="1">
                <a:solidFill>
                  <a:schemeClr val="folHlink"/>
                </a:solidFill>
                <a:cs typeface="Times New Roman" pitchFamily="18" charset="0"/>
              </a:rPr>
              <a:t>Пьесы А.Н. Островского – «пьесы жизни». (История создания драмы «Гроза») </a:t>
            </a:r>
          </a:p>
          <a:p>
            <a:pPr>
              <a:spcBef>
                <a:spcPct val="50000"/>
              </a:spcBef>
            </a:pPr>
            <a:r>
              <a:rPr lang="en-US" sz="2800" b="1">
                <a:solidFill>
                  <a:schemeClr val="folHlink"/>
                </a:solidFill>
                <a:cs typeface="Times New Roman" pitchFamily="18" charset="0"/>
              </a:rPr>
              <a:t>II</a:t>
            </a:r>
            <a:r>
              <a:rPr lang="ru-RU" sz="2800" b="1">
                <a:solidFill>
                  <a:schemeClr val="folHlink"/>
                </a:solidFill>
                <a:cs typeface="Times New Roman" pitchFamily="18" charset="0"/>
              </a:rPr>
              <a:t>. </a:t>
            </a:r>
            <a:r>
              <a:rPr lang="ru-RU" sz="2800" b="1" u="sng">
                <a:solidFill>
                  <a:schemeClr val="accent1"/>
                </a:solidFill>
                <a:cs typeface="Times New Roman" pitchFamily="18" charset="0"/>
              </a:rPr>
              <a:t>Основная часть</a:t>
            </a:r>
            <a:r>
              <a:rPr lang="ru-RU" sz="2800" b="1">
                <a:solidFill>
                  <a:schemeClr val="folHlink"/>
                </a:solidFill>
                <a:cs typeface="Times New Roman" pitchFamily="18" charset="0"/>
              </a:rPr>
              <a:t>. Душевная трагедия Катерины.</a:t>
            </a:r>
          </a:p>
          <a:p>
            <a:pPr>
              <a:spcBef>
                <a:spcPct val="50000"/>
              </a:spcBef>
            </a:pPr>
            <a:r>
              <a:rPr lang="ru-RU" sz="2800" b="1">
                <a:solidFill>
                  <a:schemeClr val="folHlink"/>
                </a:solidFill>
                <a:cs typeface="Times New Roman" pitchFamily="18" charset="0"/>
              </a:rPr>
              <a:t>1.      Жизнь Катерины в родительском доме.</a:t>
            </a:r>
          </a:p>
          <a:p>
            <a:pPr>
              <a:spcBef>
                <a:spcPct val="50000"/>
              </a:spcBef>
            </a:pPr>
            <a:r>
              <a:rPr lang="ru-RU" sz="2800" b="1">
                <a:solidFill>
                  <a:schemeClr val="folHlink"/>
                </a:solidFill>
                <a:cs typeface="Times New Roman" pitchFamily="18" charset="0"/>
              </a:rPr>
              <a:t>а) сердечное отношение родных.</a:t>
            </a:r>
          </a:p>
          <a:p>
            <a:pPr>
              <a:spcBef>
                <a:spcPct val="50000"/>
              </a:spcBef>
            </a:pPr>
            <a:r>
              <a:rPr lang="ru-RU" sz="2800" b="1">
                <a:solidFill>
                  <a:schemeClr val="folHlink"/>
                </a:solidFill>
                <a:cs typeface="Times New Roman" pitchFamily="18" charset="0"/>
              </a:rPr>
              <a:t>б) времяпрепровождение (посещение церкви, слушание рассказов странниц, богомолок…)</a:t>
            </a:r>
          </a:p>
          <a:p>
            <a:pPr>
              <a:spcBef>
                <a:spcPct val="50000"/>
              </a:spcBef>
            </a:pPr>
            <a:r>
              <a:rPr lang="ru-RU" sz="2800" b="1">
                <a:solidFill>
                  <a:schemeClr val="folHlink"/>
                </a:solidFill>
                <a:cs typeface="Times New Roman" pitchFamily="18" charset="0"/>
              </a:rPr>
              <a:t>в) относительная свобода.</a:t>
            </a:r>
          </a:p>
          <a:p>
            <a:pPr>
              <a:spcBef>
                <a:spcPct val="50000"/>
              </a:spcBef>
            </a:pPr>
            <a:endParaRPr lang="ru-RU" sz="2800" b="1">
              <a:solidFill>
                <a:schemeClr val="folHlink"/>
              </a:solidFill>
            </a:endParaRPr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838200" y="533400"/>
            <a:ext cx="8077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chemeClr val="folHlink"/>
                </a:solidFill>
              </a:rPr>
              <a:t>ПЛАН ХАРАКТЕРИСТИКИ КАТЕРИНЫ</a:t>
            </a:r>
            <a:r>
              <a:rPr lang="ru-RU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1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1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1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1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build="p" autoUpdateAnimBg="0"/>
      <p:bldP spid="8195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609600" y="762000"/>
            <a:ext cx="8534400" cy="650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2.</a:t>
            </a:r>
            <a:r>
              <a:rPr lang="ru-RU">
                <a:cs typeface="Times New Roman" pitchFamily="18" charset="0"/>
              </a:rPr>
              <a:t>     </a:t>
            </a:r>
            <a:r>
              <a:rPr lang="ru-RU" sz="2800" b="1">
                <a:solidFill>
                  <a:schemeClr val="folHlink"/>
                </a:solidFill>
                <a:cs typeface="Times New Roman" pitchFamily="18" charset="0"/>
              </a:rPr>
              <a:t>Черты характера, развившиеся под влиянием </a:t>
            </a:r>
            <a:r>
              <a:rPr lang="ru-RU" sz="2800" b="1">
                <a:solidFill>
                  <a:schemeClr val="folHlink"/>
                </a:solidFill>
              </a:rPr>
              <a:t>	</a:t>
            </a:r>
            <a:r>
              <a:rPr lang="ru-RU" sz="2800" b="1">
                <a:solidFill>
                  <a:schemeClr val="folHlink"/>
                </a:solidFill>
                <a:cs typeface="Times New Roman" pitchFamily="18" charset="0"/>
              </a:rPr>
              <a:t>жизни у родителей:</a:t>
            </a:r>
          </a:p>
          <a:p>
            <a:pPr>
              <a:spcBef>
                <a:spcPct val="50000"/>
              </a:spcBef>
            </a:pPr>
            <a:endParaRPr lang="ru-RU" sz="2800" b="1">
              <a:solidFill>
                <a:schemeClr val="folHlink"/>
              </a:solidFill>
            </a:endParaRPr>
          </a:p>
          <a:p>
            <a:pPr>
              <a:spcBef>
                <a:spcPct val="50000"/>
              </a:spcBef>
            </a:pPr>
            <a:r>
              <a:rPr lang="ru-RU" sz="2800" b="1">
                <a:solidFill>
                  <a:schemeClr val="folHlink"/>
                </a:solidFill>
                <a:cs typeface="Times New Roman" pitchFamily="18" charset="0"/>
              </a:rPr>
              <a:t>а) болезненная впечатлительность, экзальтированность;</a:t>
            </a:r>
          </a:p>
          <a:p>
            <a:pPr>
              <a:spcBef>
                <a:spcPct val="50000"/>
              </a:spcBef>
            </a:pPr>
            <a:r>
              <a:rPr lang="ru-RU" sz="2800" b="1">
                <a:solidFill>
                  <a:schemeClr val="folHlink"/>
                </a:solidFill>
                <a:cs typeface="Times New Roman" pitchFamily="18" charset="0"/>
              </a:rPr>
              <a:t>б) романтическое отношение к жизни.</a:t>
            </a:r>
          </a:p>
          <a:p>
            <a:pPr>
              <a:spcBef>
                <a:spcPct val="50000"/>
              </a:spcBef>
            </a:pPr>
            <a:r>
              <a:rPr lang="ru-RU" sz="2800" b="1">
                <a:solidFill>
                  <a:schemeClr val="folHlink"/>
                </a:solidFill>
              </a:rPr>
              <a:t>3.</a:t>
            </a:r>
            <a:r>
              <a:rPr lang="ru-RU" sz="2800" b="1">
                <a:solidFill>
                  <a:schemeClr val="folHlink"/>
                </a:solidFill>
                <a:cs typeface="Times New Roman" pitchFamily="18" charset="0"/>
              </a:rPr>
              <a:t>      Жизнь Катерины в доме Кабановой.</a:t>
            </a:r>
          </a:p>
          <a:p>
            <a:pPr>
              <a:spcBef>
                <a:spcPct val="50000"/>
              </a:spcBef>
            </a:pPr>
            <a:r>
              <a:rPr lang="ru-RU" sz="2800" b="1">
                <a:solidFill>
                  <a:schemeClr val="folHlink"/>
                </a:solidFill>
                <a:cs typeface="Times New Roman" pitchFamily="18" charset="0"/>
              </a:rPr>
              <a:t>а) жестокое отношение Кабанихи;</a:t>
            </a:r>
          </a:p>
          <a:p>
            <a:pPr>
              <a:spcBef>
                <a:spcPct val="50000"/>
              </a:spcBef>
            </a:pPr>
            <a:r>
              <a:rPr lang="ru-RU" sz="2800" b="1">
                <a:solidFill>
                  <a:schemeClr val="folHlink"/>
                </a:solidFill>
                <a:cs typeface="Times New Roman" pitchFamily="18" charset="0"/>
              </a:rPr>
              <a:t>б) постоянный духовный бунт;</a:t>
            </a:r>
          </a:p>
          <a:p>
            <a:pPr>
              <a:spcBef>
                <a:spcPct val="50000"/>
              </a:spcBef>
            </a:pPr>
            <a:r>
              <a:rPr lang="ru-RU" sz="2800" b="1">
                <a:solidFill>
                  <a:schemeClr val="folHlink"/>
                </a:solidFill>
                <a:cs typeface="Times New Roman" pitchFamily="18" charset="0"/>
              </a:rPr>
              <a:t>в) непонимание ее натуры и стремлений Тихоном.</a:t>
            </a:r>
          </a:p>
          <a:p>
            <a:pPr>
              <a:spcBef>
                <a:spcPct val="50000"/>
              </a:spcBef>
            </a:pPr>
            <a:endParaRPr lang="ru-RU" sz="2800" b="1">
              <a:solidFill>
                <a:schemeClr val="fol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2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2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2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2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2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2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2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1371600" y="533400"/>
            <a:ext cx="7391400" cy="546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cs typeface="Times New Roman" pitchFamily="18" charset="0"/>
              </a:rPr>
              <a:t> </a:t>
            </a:r>
            <a:r>
              <a:rPr lang="ru-RU" b="1">
                <a:cs typeface="Times New Roman" pitchFamily="18" charset="0"/>
              </a:rPr>
              <a:t> </a:t>
            </a:r>
            <a:r>
              <a:rPr lang="ru-RU" b="1">
                <a:solidFill>
                  <a:schemeClr val="folHlink"/>
                </a:solidFill>
              </a:rPr>
              <a:t>4</a:t>
            </a:r>
            <a:r>
              <a:rPr lang="ru-RU">
                <a:solidFill>
                  <a:schemeClr val="folHlink"/>
                </a:solidFill>
              </a:rPr>
              <a:t>.</a:t>
            </a:r>
            <a:r>
              <a:rPr lang="ru-RU"/>
              <a:t> </a:t>
            </a:r>
            <a:r>
              <a:rPr lang="ru-RU">
                <a:cs typeface="Times New Roman" pitchFamily="18" charset="0"/>
              </a:rPr>
              <a:t>  </a:t>
            </a:r>
            <a:r>
              <a:rPr lang="ru-RU" sz="2800" b="1">
                <a:solidFill>
                  <a:schemeClr val="folHlink"/>
                </a:solidFill>
                <a:cs typeface="Times New Roman" pitchFamily="18" charset="0"/>
              </a:rPr>
              <a:t>Влияние жизни у Кабановых на Катерину.</a:t>
            </a:r>
          </a:p>
          <a:p>
            <a:pPr>
              <a:spcBef>
                <a:spcPct val="50000"/>
              </a:spcBef>
            </a:pPr>
            <a:r>
              <a:rPr lang="ru-RU" sz="2800" b="1">
                <a:solidFill>
                  <a:schemeClr val="folHlink"/>
                </a:solidFill>
                <a:cs typeface="Times New Roman" pitchFamily="18" charset="0"/>
              </a:rPr>
              <a:t>а) осознание своей обреченности;</a:t>
            </a:r>
          </a:p>
          <a:p>
            <a:pPr>
              <a:spcBef>
                <a:spcPct val="50000"/>
              </a:spcBef>
            </a:pPr>
            <a:r>
              <a:rPr lang="ru-RU" sz="2800" b="1">
                <a:solidFill>
                  <a:schemeClr val="folHlink"/>
                </a:solidFill>
                <a:cs typeface="Times New Roman" pitchFamily="18" charset="0"/>
              </a:rPr>
              <a:t>б) замкнутость, разочарованность в семейной жизни;</a:t>
            </a:r>
          </a:p>
          <a:p>
            <a:pPr>
              <a:spcBef>
                <a:spcPct val="50000"/>
              </a:spcBef>
            </a:pPr>
            <a:r>
              <a:rPr lang="ru-RU" sz="2800" b="1">
                <a:solidFill>
                  <a:schemeClr val="folHlink"/>
                </a:solidFill>
                <a:cs typeface="Times New Roman" pitchFamily="18" charset="0"/>
              </a:rPr>
              <a:t>в) страстное стремление к свободе, любви, счастью.</a:t>
            </a:r>
          </a:p>
          <a:p>
            <a:pPr>
              <a:spcBef>
                <a:spcPct val="50000"/>
              </a:spcBef>
            </a:pPr>
            <a:r>
              <a:rPr lang="ru-RU" sz="2800" b="1">
                <a:solidFill>
                  <a:schemeClr val="folHlink"/>
                </a:solidFill>
                <a:cs typeface="Times New Roman" pitchFamily="18" charset="0"/>
              </a:rPr>
              <a:t>    </a:t>
            </a:r>
          </a:p>
          <a:p>
            <a:pPr>
              <a:spcBef>
                <a:spcPct val="50000"/>
              </a:spcBef>
            </a:pPr>
            <a:r>
              <a:rPr lang="ru-RU">
                <a:cs typeface="Times New Roman" pitchFamily="18" charset="0"/>
              </a:rPr>
              <a:t>    </a:t>
            </a:r>
          </a:p>
          <a:p>
            <a:pPr>
              <a:spcBef>
                <a:spcPct val="50000"/>
              </a:spcBef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2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2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2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2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2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2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2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2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 build="p" autoUpdateAnimBg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Изящная">
    <a:dk1>
      <a:sysClr val="windowText" lastClr="000000"/>
    </a:dk1>
    <a:lt1>
      <a:sysClr val="window" lastClr="FFFFFF"/>
    </a:lt1>
    <a:dk2>
      <a:srgbClr val="B13F9A"/>
    </a:dk2>
    <a:lt2>
      <a:srgbClr val="F4E7ED"/>
    </a:lt2>
    <a:accent1>
      <a:srgbClr val="B83D68"/>
    </a:accent1>
    <a:accent2>
      <a:srgbClr val="AC66BB"/>
    </a:accent2>
    <a:accent3>
      <a:srgbClr val="DE6C36"/>
    </a:accent3>
    <a:accent4>
      <a:srgbClr val="F9B639"/>
    </a:accent4>
    <a:accent5>
      <a:srgbClr val="CF6DA4"/>
    </a:accent5>
    <a:accent6>
      <a:srgbClr val="FA8D3D"/>
    </a:accent6>
    <a:hlink>
      <a:srgbClr val="FFDE66"/>
    </a:hlink>
    <a:folHlink>
      <a:srgbClr val="D490C5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321</TotalTime>
  <Words>1262</Words>
  <Application>Microsoft Office PowerPoint</Application>
  <PresentationFormat>Экран (4:3)</PresentationFormat>
  <Paragraphs>132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Изящная</vt:lpstr>
      <vt:lpstr>ТЕМА УРОКА</vt:lpstr>
      <vt:lpstr>ЦЕЛЬ УРОКА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Образ Катерины в интерпретации актрис</vt:lpstr>
      <vt:lpstr>Слайд 22</vt:lpstr>
      <vt:lpstr>Слайд 23</vt:lpstr>
      <vt:lpstr>Слайд 24</vt:lpstr>
      <vt:lpstr>Слайд 25</vt:lpstr>
    </vt:vector>
  </TitlesOfParts>
  <Company>Мама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</dc:title>
  <dc:creator>Дом</dc:creator>
  <cp:lastModifiedBy>Николай</cp:lastModifiedBy>
  <cp:revision>28</cp:revision>
  <dcterms:created xsi:type="dcterms:W3CDTF">2006-01-09T09:02:49Z</dcterms:created>
  <dcterms:modified xsi:type="dcterms:W3CDTF">2012-07-25T11:44:17Z</dcterms:modified>
</cp:coreProperties>
</file>