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58" r:id="rId5"/>
    <p:sldId id="257" r:id="rId6"/>
    <p:sldId id="269" r:id="rId7"/>
    <p:sldId id="270" r:id="rId8"/>
    <p:sldId id="271" r:id="rId9"/>
    <p:sldId id="272" r:id="rId10"/>
    <p:sldId id="266" r:id="rId11"/>
    <p:sldId id="268" r:id="rId12"/>
    <p:sldId id="273" r:id="rId13"/>
    <p:sldId id="274" r:id="rId14"/>
    <p:sldId id="267" r:id="rId15"/>
    <p:sldId id="275" r:id="rId16"/>
    <p:sldId id="277" r:id="rId17"/>
    <p:sldId id="276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  <a:srgbClr val="0000FF"/>
    <a:srgbClr val="009900"/>
    <a:srgbClr val="008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2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E074E-D7C2-409D-9F25-804878439E78}" type="datetimeFigureOut">
              <a:rPr lang="ru-RU"/>
              <a:pPr>
                <a:defRPr/>
              </a:pPr>
              <a:t>07.08.2012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EE23B-41E7-402F-9525-8ADE003193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C754B-8185-48B5-B8C9-7319B9060D90}" type="datetimeFigureOut">
              <a:rPr lang="ru-RU"/>
              <a:pPr>
                <a:defRPr/>
              </a:pPr>
              <a:t>07.08.2012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92417-CC09-4E94-A6DE-D1986C921F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930FAC-9A83-45A7-93D3-48441EAB5873}" type="datetimeFigureOut">
              <a:rPr lang="ru-RU"/>
              <a:pPr>
                <a:defRPr/>
              </a:pPr>
              <a:t>07.08.2012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21B7FB-549D-41B8-BFE8-E5E4898885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53A2A4-DFFA-439E-89DF-7AEAF81DF004}" type="datetimeFigureOut">
              <a:rPr lang="ru-RU"/>
              <a:pPr>
                <a:defRPr/>
              </a:pPr>
              <a:t>07.08.2012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5FE49-1DE9-4FBC-B815-FC0D8B943C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34FA8-CB70-4EE5-803F-2052DCCC8548}" type="datetimeFigureOut">
              <a:rPr lang="ru-RU"/>
              <a:pPr>
                <a:defRPr/>
              </a:pPr>
              <a:t>07.08.2012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49B5D-DA47-4F4B-9A59-4587EBC08E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33DE1-352A-4DA2-9D07-E6E89A9AC9F1}" type="datetimeFigureOut">
              <a:rPr lang="ru-RU"/>
              <a:pPr>
                <a:defRPr/>
              </a:pPr>
              <a:t>07.08.2012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A9BDF-F2C4-45A3-B72A-9C8615D106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69B24-0E25-4723-9C27-8BF3BB8AAB62}" type="datetimeFigureOut">
              <a:rPr lang="ru-RU"/>
              <a:pPr>
                <a:defRPr/>
              </a:pPr>
              <a:t>07.08.2012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F6F46-A9B2-48B8-9426-6A8FC92EA8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945DFC-8EDD-409D-883C-7EDC7A762A36}" type="datetimeFigureOut">
              <a:rPr lang="ru-RU"/>
              <a:pPr>
                <a:defRPr/>
              </a:pPr>
              <a:t>07.08.2012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2575F3-41E4-4FD2-9D4E-0A4678A741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6FA11-987E-451A-912E-EEF4F2FAC99B}" type="datetimeFigureOut">
              <a:rPr lang="ru-RU"/>
              <a:pPr>
                <a:defRPr/>
              </a:pPr>
              <a:t>07.08.2012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757977-31C7-45D6-9A77-BE8F0B1F3E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01044-6951-4D0D-A0BC-A8ED2FBF5057}" type="datetimeFigureOut">
              <a:rPr lang="ru-RU"/>
              <a:pPr>
                <a:defRPr/>
              </a:pPr>
              <a:t>07.08.2012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E8D29F-FFCA-4C73-961D-BB3D95B8AE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FE2DF-7F68-4BF6-92F0-5B16DF716F74}" type="datetimeFigureOut">
              <a:rPr lang="ru-RU"/>
              <a:pPr>
                <a:defRPr/>
              </a:pPr>
              <a:t>07.08.2012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E6E44-F858-468C-882F-BEE0C38B7F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  <a:alpha val="3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F4A8680-1F13-4D8F-9854-56CADC9A6472}" type="datetimeFigureOut">
              <a:rPr lang="ru-RU"/>
              <a:pPr>
                <a:defRPr/>
              </a:pPr>
              <a:t>07.08.2012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C23B3DA-F9AF-4D9F-A8F1-B0D4B8274D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prezentacii.com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prezentacii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572264" y="6000768"/>
            <a:ext cx="2571736" cy="8572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МОУ СОШ №29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Учитель биологии и химии Морозова И.О.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6654899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КОВАЛЕНТНАЯ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ХИМИЧЕСКАЯ СВЯЗЬ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3428992" y="6215082"/>
            <a:ext cx="2428886" cy="64291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hlinkClick r:id="rId3"/>
              </a:rPr>
              <a:t>Prezentacii.com</a:t>
            </a:r>
            <a:endParaRPr lang="en-US" sz="2000" b="1" dirty="0" smtClean="0">
              <a:solidFill>
                <a:schemeClr val="bg1"/>
              </a:solidFill>
              <a:latin typeface="Times New Roman" pitchFamily="18" charset="0"/>
            </a:endParaRPr>
          </a:p>
          <a:p>
            <a:pPr algn="ctr" eaLnBrk="0" hangingPunct="0">
              <a:defRPr/>
            </a:pP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</a:rPr>
              <a:t>Портал  готовых  презентаций</a:t>
            </a:r>
            <a:endParaRPr lang="ru-RU" sz="1200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142852"/>
            <a:ext cx="7572428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ХИМИЧЕСКАЯ СВЯЗЬ -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88" y="1143000"/>
            <a:ext cx="8143875" cy="5078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ЭТО СИЛЫ ВЗАИМОДЕЙСТВИЯ,  КОТОРЫЕ СОЕДИНЯЮТ ОТДЕЛЬНЫЕ АТОМЫ В МОЛЕКУЛЫ, ИОНЫ, КРИСТАЛЛЫ.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428728" y="428604"/>
            <a:ext cx="6572296" cy="121444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ХИМИЧЕСКАЯ СВЯЗЬ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928926" y="3786190"/>
            <a:ext cx="3429024" cy="107157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КОВАЛЕНТНАЯ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неМе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неМе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1472" y="2428868"/>
            <a:ext cx="3429024" cy="107157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ИОННАЯ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неМе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72066" y="2428868"/>
            <a:ext cx="3929090" cy="107157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МЕТАЛЛИЧЕСКАЯ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Металлы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2143108" y="1785926"/>
            <a:ext cx="500066" cy="571504"/>
          </a:xfrm>
          <a:prstGeom prst="downArrow">
            <a:avLst>
              <a:gd name="adj1" fmla="val 50000"/>
              <a:gd name="adj2" fmla="val 72216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4357686" y="1785926"/>
            <a:ext cx="500066" cy="1928826"/>
          </a:xfrm>
          <a:prstGeom prst="downArrow">
            <a:avLst>
              <a:gd name="adj1" fmla="val 50000"/>
              <a:gd name="adj2" fmla="val 72216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6858016" y="1785926"/>
            <a:ext cx="500066" cy="571504"/>
          </a:xfrm>
          <a:prstGeom prst="downArrow">
            <a:avLst>
              <a:gd name="adj1" fmla="val 50000"/>
              <a:gd name="adj2" fmla="val 72216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14282" y="5643578"/>
            <a:ext cx="3929090" cy="78581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неполярная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000628" y="5643578"/>
            <a:ext cx="3929090" cy="78581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полярная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3071802" y="4929198"/>
            <a:ext cx="500066" cy="571504"/>
          </a:xfrm>
          <a:prstGeom prst="downArrow">
            <a:avLst>
              <a:gd name="adj1" fmla="val 50000"/>
              <a:gd name="adj2" fmla="val 72216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5429256" y="4929198"/>
            <a:ext cx="500066" cy="571504"/>
          </a:xfrm>
          <a:prstGeom prst="downArrow">
            <a:avLst>
              <a:gd name="adj1" fmla="val 50000"/>
              <a:gd name="adj2" fmla="val 72216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214313" y="4714875"/>
            <a:ext cx="61436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6000" b="1">
                <a:effectLst>
                  <a:outerShdw blurRad="38100" dist="38100" dir="2700000" algn="tl">
                    <a:srgbClr val="FFFFFF"/>
                  </a:outerShdw>
                </a:effectLst>
                <a:cs typeface="Times New Roman" pitchFamily="18" charset="0"/>
              </a:rPr>
              <a:t>H·</a:t>
            </a:r>
            <a:r>
              <a:rPr lang="ru-RU" sz="6000" b="1">
                <a:effectLst>
                  <a:outerShdw blurRad="38100" dist="38100" dir="2700000" algn="tl">
                    <a:srgbClr val="FFFFFF"/>
                  </a:outerShdw>
                </a:effectLst>
                <a:cs typeface="Times New Roman" pitchFamily="18" charset="0"/>
              </a:rPr>
              <a:t> +</a:t>
            </a:r>
            <a:r>
              <a:rPr lang="en-US" sz="6000" b="1">
                <a:effectLst>
                  <a:outerShdw blurRad="38100" dist="38100" dir="2700000" algn="tl">
                    <a:srgbClr val="FFFFFF"/>
                  </a:outerShdw>
                </a:effectLst>
                <a:cs typeface="Times New Roman" pitchFamily="18" charset="0"/>
              </a:rPr>
              <a:t> ·</a:t>
            </a:r>
            <a:r>
              <a:rPr lang="ru-RU" sz="6000" b="1">
                <a:effectLst>
                  <a:outerShdw blurRad="38100" dist="38100" dir="2700000" algn="tl">
                    <a:srgbClr val="FFFFFF"/>
                  </a:outerShdw>
                </a:effectLst>
                <a:cs typeface="Times New Roman" pitchFamily="18" charset="0"/>
              </a:rPr>
              <a:t>Н = Н </a:t>
            </a:r>
            <a:r>
              <a:rPr lang="ru-RU" sz="6000" b="1">
                <a:effectLst>
                  <a:outerShdw blurRad="38100" dist="38100" dir="2700000" algn="tl">
                    <a:srgbClr val="FFFFFF"/>
                  </a:outerShdw>
                </a:effectLst>
                <a:latin typeface="a_AlbionicExp" pitchFamily="34" charset="-52"/>
                <a:cs typeface="Times New Roman" pitchFamily="18" charset="0"/>
              </a:rPr>
              <a:t>:</a:t>
            </a:r>
            <a:r>
              <a:rPr lang="ru-RU" sz="6000" b="1">
                <a:effectLst>
                  <a:outerShdw blurRad="38100" dist="38100" dir="2700000" algn="tl">
                    <a:srgbClr val="FFFFFF"/>
                  </a:outerShdw>
                </a:effectLst>
                <a:cs typeface="Times New Roman" pitchFamily="18" charset="0"/>
              </a:rPr>
              <a:t> Н</a:t>
            </a:r>
            <a:r>
              <a:rPr lang="ru-RU" sz="6000" b="1">
                <a:effectLst>
                  <a:outerShdw blurRad="38100" dist="38100" dir="2700000" algn="tl">
                    <a:srgbClr val="FFFFFF"/>
                  </a:outerShdw>
                </a:effectLst>
                <a:latin typeface="a_AlbionicExp" pitchFamily="34" charset="-52"/>
                <a:cs typeface="Times New Roman" pitchFamily="18" charset="0"/>
              </a:rPr>
              <a:t> </a:t>
            </a:r>
            <a:r>
              <a:rPr lang="ru-RU" sz="6000" b="1">
                <a:effectLst>
                  <a:outerShdw blurRad="38100" dist="38100" dir="2700000" algn="tl">
                    <a:srgbClr val="FFFFFF"/>
                  </a:outerShdw>
                </a:effectLst>
                <a:cs typeface="Times New Roman" pitchFamily="18" charset="0"/>
              </a:rPr>
              <a:t> </a:t>
            </a:r>
            <a:endParaRPr lang="en-US" sz="6000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5" name="Двойные круглые скобки 4"/>
          <p:cNvSpPr/>
          <p:nvPr/>
        </p:nvSpPr>
        <p:spPr>
          <a:xfrm>
            <a:off x="2071688" y="3500438"/>
            <a:ext cx="642937" cy="1000125"/>
          </a:xfrm>
          <a:prstGeom prst="bracketPair">
            <a:avLst>
              <a:gd name="adj" fmla="val 5000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357563" y="3857625"/>
            <a:ext cx="5786437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l-GR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Δ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Э.О. = 2,1 – 2,1 = 0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70073" y="-142900"/>
            <a:ext cx="427392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неМе</a:t>
            </a: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+ </a:t>
            </a:r>
            <a:r>
              <a:rPr lang="ru-RU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неМе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42938" y="785813"/>
            <a:ext cx="857250" cy="857250"/>
          </a:xfrm>
          <a:prstGeom prst="rect">
            <a:avLst/>
          </a:prstGeom>
          <a:noFill/>
          <a:ln w="38100">
            <a:solidFill>
              <a:srgbClr val="800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5" name="Прямая со стрелкой 14"/>
          <p:cNvCxnSpPr/>
          <p:nvPr/>
        </p:nvCxnSpPr>
        <p:spPr>
          <a:xfrm rot="5400000" flipH="1" flipV="1">
            <a:off x="820738" y="1177925"/>
            <a:ext cx="500062" cy="1588"/>
          </a:xfrm>
          <a:prstGeom prst="straightConnector1">
            <a:avLst/>
          </a:prstGeom>
          <a:ln w="38100">
            <a:solidFill>
              <a:srgbClr val="80008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3429000" y="785813"/>
            <a:ext cx="857250" cy="857250"/>
          </a:xfrm>
          <a:prstGeom prst="rect">
            <a:avLst/>
          </a:prstGeom>
          <a:noFill/>
          <a:ln w="38100">
            <a:solidFill>
              <a:srgbClr val="800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9" name="Прямая со стрелкой 18"/>
          <p:cNvCxnSpPr/>
          <p:nvPr/>
        </p:nvCxnSpPr>
        <p:spPr>
          <a:xfrm rot="5400000">
            <a:off x="3572669" y="1213644"/>
            <a:ext cx="571500" cy="1588"/>
          </a:xfrm>
          <a:prstGeom prst="straightConnector1">
            <a:avLst/>
          </a:prstGeom>
          <a:ln w="38100">
            <a:solidFill>
              <a:srgbClr val="80008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2000250" y="2500313"/>
            <a:ext cx="857250" cy="857250"/>
          </a:xfrm>
          <a:prstGeom prst="rect">
            <a:avLst/>
          </a:prstGeom>
          <a:noFill/>
          <a:ln w="38100">
            <a:solidFill>
              <a:srgbClr val="800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24" name="Прямая со стрелкой 23"/>
          <p:cNvCxnSpPr/>
          <p:nvPr/>
        </p:nvCxnSpPr>
        <p:spPr>
          <a:xfrm rot="16200000" flipH="1">
            <a:off x="1321594" y="1821657"/>
            <a:ext cx="857250" cy="500062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5400000">
            <a:off x="2714625" y="1785938"/>
            <a:ext cx="857250" cy="571500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Прямоугольник 31"/>
          <p:cNvSpPr/>
          <p:nvPr/>
        </p:nvSpPr>
        <p:spPr>
          <a:xfrm>
            <a:off x="642938" y="0"/>
            <a:ext cx="1069975" cy="923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H·</a:t>
            </a: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 </a:t>
            </a:r>
            <a:endParaRPr lang="ru-RU" sz="5400" dirty="0">
              <a:latin typeface="+mn-lt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357563" y="0"/>
            <a:ext cx="877887" cy="923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·H</a:t>
            </a:r>
            <a:endParaRPr lang="ru-RU" sz="5400" dirty="0">
              <a:latin typeface="+mn-lt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500188" y="3500438"/>
            <a:ext cx="2103437" cy="923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>
                <a:effectLst>
                  <a:outerShdw blurRad="38100" dist="38100" dir="2700000" algn="tl">
                    <a:srgbClr val="FFFFFF"/>
                  </a:outerShdw>
                </a:effectLst>
                <a:cs typeface="Times New Roman" pitchFamily="18" charset="0"/>
              </a:rPr>
              <a:t>Н </a:t>
            </a:r>
            <a:r>
              <a:rPr lang="ru-RU" sz="5400" b="1">
                <a:effectLst>
                  <a:outerShdw blurRad="38100" dist="38100" dir="2700000" algn="tl">
                    <a:srgbClr val="FFFFFF"/>
                  </a:outerShdw>
                </a:effectLst>
                <a:latin typeface="a_AlbionicExp" pitchFamily="34" charset="-52"/>
                <a:cs typeface="Times New Roman" pitchFamily="18" charset="0"/>
              </a:rPr>
              <a:t>:</a:t>
            </a:r>
            <a:r>
              <a:rPr lang="ru-RU" sz="5400" b="1">
                <a:effectLst>
                  <a:outerShdw blurRad="38100" dist="38100" dir="2700000" algn="tl">
                    <a:srgbClr val="FFFFFF"/>
                  </a:outerShdw>
                </a:effectLst>
                <a:cs typeface="Times New Roman" pitchFamily="18" charset="0"/>
              </a:rPr>
              <a:t> Н</a:t>
            </a:r>
            <a:r>
              <a:rPr lang="ru-RU" sz="5400" b="1">
                <a:effectLst>
                  <a:outerShdw blurRad="38100" dist="38100" dir="2700000" algn="tl">
                    <a:srgbClr val="FFFFFF"/>
                  </a:outerShdw>
                </a:effectLst>
                <a:latin typeface="a_AlbionicExp" pitchFamily="34" charset="-52"/>
                <a:cs typeface="Times New Roman" pitchFamily="18" charset="0"/>
              </a:rPr>
              <a:t> </a:t>
            </a:r>
            <a:endParaRPr lang="ru-RU" sz="5400">
              <a:latin typeface="Calibri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429250" y="5072063"/>
            <a:ext cx="7143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или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143625" y="4786313"/>
            <a:ext cx="2092325" cy="923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>
                <a:effectLst>
                  <a:outerShdw blurRad="38100" dist="38100" dir="2700000" algn="tl">
                    <a:srgbClr val="FFFFFF"/>
                  </a:outerShdw>
                </a:effectLst>
                <a:cs typeface="Times New Roman" pitchFamily="18" charset="0"/>
              </a:rPr>
              <a:t>Н </a:t>
            </a:r>
            <a:r>
              <a:rPr lang="ru-RU" sz="5400" b="1">
                <a:effectLst>
                  <a:outerShdw blurRad="38100" dist="38100" dir="2700000" algn="tl">
                    <a:srgbClr val="FFFFFF"/>
                  </a:outerShdw>
                </a:effectLst>
                <a:latin typeface="a_AlbionicExp" pitchFamily="34" charset="-52"/>
                <a:cs typeface="Times New Roman" pitchFamily="18" charset="0"/>
              </a:rPr>
              <a:t>-</a:t>
            </a:r>
            <a:r>
              <a:rPr lang="ru-RU" sz="5400" b="1">
                <a:effectLst>
                  <a:outerShdw blurRad="38100" dist="38100" dir="2700000" algn="tl">
                    <a:srgbClr val="FFFFFF"/>
                  </a:outerShdw>
                </a:effectLst>
                <a:cs typeface="Times New Roman" pitchFamily="18" charset="0"/>
              </a:rPr>
              <a:t> Н</a:t>
            </a:r>
            <a:r>
              <a:rPr lang="ru-RU" sz="5400" b="1">
                <a:effectLst>
                  <a:outerShdw blurRad="38100" dist="38100" dir="2700000" algn="tl">
                    <a:srgbClr val="FFFFFF"/>
                  </a:outerShdw>
                </a:effectLst>
                <a:latin typeface="a_AlbionicExp" pitchFamily="34" charset="-52"/>
                <a:cs typeface="Times New Roman" pitchFamily="18" charset="0"/>
              </a:rPr>
              <a:t> </a:t>
            </a:r>
            <a:endParaRPr lang="ru-RU" sz="5400">
              <a:latin typeface="Calibri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000625" y="642938"/>
            <a:ext cx="3929063" cy="3108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Химическая связь, возникающая в результате образования 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общих электронных</a:t>
            </a:r>
            <a:r>
              <a:rPr lang="ru-RU" sz="28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пар</a:t>
            </a:r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, называется атомной или </a:t>
            </a:r>
            <a:r>
              <a:rPr lang="ru-RU" sz="2800" b="1" i="1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ковалентной</a:t>
            </a:r>
            <a:endParaRPr lang="ru-RU" sz="2800" b="1" i="1" u="sng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95 0.00278 L 0.12309 0.26509 " pathEditMode="relative" ptsTypes="AA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8.76706E-7 L -0.13455 0.2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" y="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/>
      <p:bldP spid="5" grpId="0" animBg="1"/>
      <p:bldP spid="6" grpId="0"/>
      <p:bldP spid="21" grpId="0" animBg="1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42938" y="1357313"/>
            <a:ext cx="857250" cy="857250"/>
          </a:xfrm>
          <a:prstGeom prst="rect">
            <a:avLst/>
          </a:prstGeom>
          <a:noFill/>
          <a:ln w="38100">
            <a:solidFill>
              <a:srgbClr val="800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5" name="Прямая со стрелкой 4"/>
          <p:cNvCxnSpPr/>
          <p:nvPr/>
        </p:nvCxnSpPr>
        <p:spPr>
          <a:xfrm rot="5400000">
            <a:off x="750888" y="1749425"/>
            <a:ext cx="642938" cy="1587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3071813" y="1357313"/>
            <a:ext cx="857250" cy="857250"/>
          </a:xfrm>
          <a:prstGeom prst="rect">
            <a:avLst/>
          </a:prstGeom>
          <a:noFill/>
          <a:ln w="38100">
            <a:solidFill>
              <a:srgbClr val="800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715000" y="1357313"/>
            <a:ext cx="857250" cy="857250"/>
          </a:xfrm>
          <a:prstGeom prst="rect">
            <a:avLst/>
          </a:prstGeom>
          <a:noFill/>
          <a:ln w="38100">
            <a:solidFill>
              <a:srgbClr val="800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857750" y="1357313"/>
            <a:ext cx="857250" cy="857250"/>
          </a:xfrm>
          <a:prstGeom prst="rect">
            <a:avLst/>
          </a:prstGeom>
          <a:noFill/>
          <a:ln w="38100">
            <a:solidFill>
              <a:srgbClr val="800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000500" y="1357313"/>
            <a:ext cx="857250" cy="857250"/>
          </a:xfrm>
          <a:prstGeom prst="rect">
            <a:avLst/>
          </a:prstGeom>
          <a:noFill/>
          <a:ln w="38100">
            <a:solidFill>
              <a:srgbClr val="800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0" name="Прямая со стрелкой 9"/>
          <p:cNvCxnSpPr/>
          <p:nvPr/>
        </p:nvCxnSpPr>
        <p:spPr>
          <a:xfrm rot="5400000">
            <a:off x="2965450" y="1820863"/>
            <a:ext cx="642937" cy="1588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>
            <a:off x="3822700" y="1820863"/>
            <a:ext cx="642937" cy="1588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>
            <a:off x="4679950" y="1820863"/>
            <a:ext cx="642937" cy="1588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 flipH="1" flipV="1">
            <a:off x="3394075" y="1820863"/>
            <a:ext cx="642937" cy="1588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 flipH="1" flipV="1">
            <a:off x="4251325" y="1820863"/>
            <a:ext cx="642937" cy="1588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5400000" flipH="1" flipV="1">
            <a:off x="5037138" y="1820863"/>
            <a:ext cx="642937" cy="1587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5400000" flipH="1" flipV="1">
            <a:off x="5822950" y="1820863"/>
            <a:ext cx="642937" cy="1588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1857375" y="3357563"/>
            <a:ext cx="857250" cy="857250"/>
          </a:xfrm>
          <a:prstGeom prst="rect">
            <a:avLst/>
          </a:prstGeom>
          <a:noFill/>
          <a:ln w="38100">
            <a:solidFill>
              <a:srgbClr val="800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21" name="Прямая со стрелкой 20"/>
          <p:cNvCxnSpPr/>
          <p:nvPr/>
        </p:nvCxnSpPr>
        <p:spPr>
          <a:xfrm rot="16200000" flipH="1">
            <a:off x="1107282" y="2607469"/>
            <a:ext cx="1143000" cy="357187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7" idx="2"/>
          </p:cNvCxnSpPr>
          <p:nvPr/>
        </p:nvCxnSpPr>
        <p:spPr>
          <a:xfrm rot="5400000">
            <a:off x="3857625" y="1071563"/>
            <a:ext cx="1143000" cy="3429000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571500" y="357188"/>
            <a:ext cx="1069975" cy="923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H·</a:t>
            </a: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 </a:t>
            </a:r>
            <a:endParaRPr lang="ru-RU" sz="5400" dirty="0">
              <a:latin typeface="+mn-lt"/>
            </a:endParaRPr>
          </a:p>
        </p:txBody>
      </p:sp>
      <p:grpSp>
        <p:nvGrpSpPr>
          <p:cNvPr id="2" name="Группа 29"/>
          <p:cNvGrpSpPr>
            <a:grpSpLocks/>
          </p:cNvGrpSpPr>
          <p:nvPr/>
        </p:nvGrpSpPr>
        <p:grpSpPr bwMode="auto">
          <a:xfrm>
            <a:off x="3857625" y="142875"/>
            <a:ext cx="1476375" cy="1285875"/>
            <a:chOff x="4572000" y="4000505"/>
            <a:chExt cx="1476198" cy="1285884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4786287" y="4143381"/>
              <a:ext cx="1261911" cy="9239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Times New Roman" pitchFamily="18" charset="0"/>
                </a:rPr>
                <a:t>Cl</a:t>
              </a:r>
              <a:r>
                <a:rPr lang="en-US" sz="5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Times New Roman" pitchFamily="18" charset="0"/>
                </a:rPr>
                <a:t>·</a:t>
              </a:r>
              <a:r>
                <a:rPr lang="ru-RU" sz="5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Times New Roman" pitchFamily="18" charset="0"/>
                </a:rPr>
                <a:t> </a:t>
              </a:r>
              <a:endParaRPr lang="ru-RU" sz="5400" dirty="0">
                <a:latin typeface="+mn-lt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572000" y="4143381"/>
              <a:ext cx="428574" cy="7699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_AlbionicExp"/>
                </a:rPr>
                <a:t>:</a:t>
              </a:r>
              <a:endPara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 rot="5400000">
              <a:off x="4956896" y="3829897"/>
              <a:ext cx="428628" cy="76984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_AlbionicExp"/>
                </a:rPr>
                <a:t>:</a:t>
              </a:r>
              <a:endPara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 rot="5400000">
              <a:off x="4956896" y="4687153"/>
              <a:ext cx="428628" cy="76984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_AlbionicExp"/>
                </a:rPr>
                <a:t>:</a:t>
              </a:r>
              <a:endPara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4" name="Группа 37"/>
          <p:cNvGrpSpPr>
            <a:grpSpLocks/>
          </p:cNvGrpSpPr>
          <p:nvPr/>
        </p:nvGrpSpPr>
        <p:grpSpPr bwMode="auto">
          <a:xfrm>
            <a:off x="642938" y="4286250"/>
            <a:ext cx="1965325" cy="1285875"/>
            <a:chOff x="2285984" y="4357694"/>
            <a:chExt cx="1965252" cy="1285884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2285984" y="4500570"/>
              <a:ext cx="684187" cy="9239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Times New Roman" pitchFamily="18" charset="0"/>
                </a:rPr>
                <a:t>H</a:t>
              </a:r>
              <a:endParaRPr lang="ru-RU" sz="5400" dirty="0">
                <a:latin typeface="+mn-lt"/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3143202" y="4500570"/>
              <a:ext cx="1108034" cy="9239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Times New Roman" pitchFamily="18" charset="0"/>
                </a:rPr>
                <a:t>Cl</a:t>
              </a:r>
              <a:r>
                <a:rPr lang="en-US" sz="5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Times New Roman" pitchFamily="18" charset="0"/>
                </a:rPr>
                <a:t>:</a:t>
              </a:r>
              <a:endParaRPr lang="ru-RU" sz="5400" dirty="0">
                <a:latin typeface="+mn-lt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928897" y="4500570"/>
              <a:ext cx="428609" cy="7699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_AlbionicExp"/>
                </a:rPr>
                <a:t>:</a:t>
              </a:r>
              <a:endPara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 rot="5400000">
              <a:off x="3313842" y="4187054"/>
              <a:ext cx="428628" cy="7699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_AlbionicExp"/>
                </a:rPr>
                <a:t>:</a:t>
              </a:r>
              <a:endPara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 rot="5400000">
              <a:off x="3313842" y="5044310"/>
              <a:ext cx="428628" cy="7699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_AlbionicExp"/>
                </a:rPr>
                <a:t>:</a:t>
              </a:r>
              <a:endPara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4" name="Группа 46"/>
          <p:cNvGrpSpPr>
            <a:grpSpLocks/>
          </p:cNvGrpSpPr>
          <p:nvPr/>
        </p:nvGrpSpPr>
        <p:grpSpPr bwMode="auto">
          <a:xfrm>
            <a:off x="3214688" y="4214813"/>
            <a:ext cx="2905125" cy="1285875"/>
            <a:chOff x="3214678" y="4214818"/>
            <a:chExt cx="2904958" cy="1285884"/>
          </a:xfrm>
        </p:grpSpPr>
        <p:sp>
          <p:nvSpPr>
            <p:cNvPr id="39" name="TextBox 38"/>
            <p:cNvSpPr txBox="1"/>
            <p:nvPr/>
          </p:nvSpPr>
          <p:spPr>
            <a:xfrm>
              <a:off x="3214678" y="4643446"/>
              <a:ext cx="714334" cy="4619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или</a:t>
              </a:r>
              <a:endPara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3929012" y="4429131"/>
              <a:ext cx="334943" cy="9239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Times New Roman" pitchFamily="18" charset="0"/>
                </a:rPr>
                <a:t>H</a:t>
              </a:r>
              <a:endParaRPr lang="ru-RU" sz="5400" dirty="0">
                <a:latin typeface="+mn-lt"/>
              </a:endParaRPr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4857646" y="4429131"/>
              <a:ext cx="1261990" cy="9239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Times New Roman" pitchFamily="18" charset="0"/>
                </a:rPr>
                <a:t>Cl</a:t>
              </a:r>
              <a:r>
                <a:rPr lang="ru-RU" sz="5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Times New Roman" pitchFamily="18" charset="0"/>
                </a:rPr>
                <a:t>  </a:t>
              </a:r>
              <a:endParaRPr lang="ru-RU" sz="5400" dirty="0">
                <a:latin typeface="+mn-lt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500547" y="4357694"/>
              <a:ext cx="209538" cy="76994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 rot="5400000">
              <a:off x="5579109" y="4241024"/>
              <a:ext cx="428628" cy="3762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 rot="5400000">
              <a:off x="5579109" y="5098280"/>
              <a:ext cx="428628" cy="3762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46" name="Прямоугольник 45"/>
            <p:cNvSpPr/>
            <p:nvPr/>
          </p:nvSpPr>
          <p:spPr>
            <a:xfrm>
              <a:off x="4500479" y="4357694"/>
              <a:ext cx="415901" cy="9239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Times New Roman" pitchFamily="18" charset="0"/>
                </a:rPr>
                <a:t>-</a:t>
              </a:r>
              <a:endParaRPr lang="ru-RU" dirty="0">
                <a:latin typeface="+mn-lt"/>
              </a:endParaRP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642938" y="5643563"/>
            <a:ext cx="7429500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l-GR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Δ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Э.О. = 2,83 – 2,1 = 0,82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9" name="Левая круглая скобка 48"/>
          <p:cNvSpPr/>
          <p:nvPr/>
        </p:nvSpPr>
        <p:spPr>
          <a:xfrm>
            <a:off x="1285875" y="4357688"/>
            <a:ext cx="214313" cy="1071562"/>
          </a:xfrm>
          <a:prstGeom prst="leftBracket">
            <a:avLst>
              <a:gd name="adj" fmla="val 211696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1" name="Левая круглая скобка 50"/>
          <p:cNvSpPr/>
          <p:nvPr/>
        </p:nvSpPr>
        <p:spPr>
          <a:xfrm>
            <a:off x="4572000" y="4357688"/>
            <a:ext cx="214313" cy="1071562"/>
          </a:xfrm>
          <a:prstGeom prst="leftBracket">
            <a:avLst>
              <a:gd name="adj" fmla="val 211696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5" name="Группа 54"/>
          <p:cNvGrpSpPr>
            <a:grpSpLocks/>
          </p:cNvGrpSpPr>
          <p:nvPr/>
        </p:nvGrpSpPr>
        <p:grpSpPr bwMode="auto">
          <a:xfrm>
            <a:off x="4143375" y="4000500"/>
            <a:ext cx="714375" cy="708025"/>
            <a:chOff x="6858016" y="3357562"/>
            <a:chExt cx="714380" cy="707886"/>
          </a:xfrm>
        </p:grpSpPr>
        <p:sp>
          <p:nvSpPr>
            <p:cNvPr id="53" name="TextBox 52"/>
            <p:cNvSpPr txBox="1"/>
            <p:nvPr/>
          </p:nvSpPr>
          <p:spPr>
            <a:xfrm>
              <a:off x="6858016" y="3357562"/>
              <a:ext cx="571504" cy="7078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l-GR" sz="4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δ</a:t>
              </a:r>
              <a:endPara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7143768" y="3357562"/>
              <a:ext cx="428628" cy="7078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+</a:t>
              </a:r>
              <a:endPara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20" name="Группа 57"/>
          <p:cNvGrpSpPr>
            <a:grpSpLocks/>
          </p:cNvGrpSpPr>
          <p:nvPr/>
        </p:nvGrpSpPr>
        <p:grpSpPr bwMode="auto">
          <a:xfrm>
            <a:off x="5429250" y="4000500"/>
            <a:ext cx="642938" cy="708025"/>
            <a:chOff x="6643702" y="3000372"/>
            <a:chExt cx="642942" cy="707886"/>
          </a:xfrm>
        </p:grpSpPr>
        <p:sp>
          <p:nvSpPr>
            <p:cNvPr id="56" name="TextBox 55"/>
            <p:cNvSpPr txBox="1"/>
            <p:nvPr/>
          </p:nvSpPr>
          <p:spPr>
            <a:xfrm>
              <a:off x="6643702" y="3000372"/>
              <a:ext cx="571504" cy="7078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l-GR" sz="4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δ</a:t>
              </a:r>
              <a:endPara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6929454" y="3000372"/>
              <a:ext cx="357190" cy="7078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-</a:t>
              </a:r>
              <a:endPara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86 -0.00718 L 0.1151 0.30765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" y="157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9 0.00346 L -0.40816 0.28683 " pathEditMode="relative" ptsTypes="AA">
                                      <p:cBhvr>
                                        <p:cTn id="1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48" grpId="0"/>
      <p:bldP spid="49" grpId="0" animBg="1"/>
      <p:bldP spid="5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71538" y="500042"/>
            <a:ext cx="7429552" cy="128588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КОВАЛЕНТНАЯ СВЯЗЬ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85720" y="2857496"/>
            <a:ext cx="3714776" cy="178595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КОВАЛЕНТНАЯ НЕПОЛЯРНАЯ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72066" y="2857496"/>
            <a:ext cx="3714776" cy="178595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КОВАЛЕНТНАЯ ПОЛЯРНАЯ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2143108" y="1857364"/>
            <a:ext cx="928694" cy="857256"/>
          </a:xfrm>
          <a:prstGeom prst="downArrow">
            <a:avLst>
              <a:gd name="adj1" fmla="val 50000"/>
              <a:gd name="adj2" fmla="val 72928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6357950" y="1857364"/>
            <a:ext cx="928694" cy="857256"/>
          </a:xfrm>
          <a:prstGeom prst="downArrow">
            <a:avLst>
              <a:gd name="adj1" fmla="val 50000"/>
              <a:gd name="adj2" fmla="val 72928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857250" y="4929188"/>
            <a:ext cx="2571750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l-GR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Δ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Э.О. = 0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72063" y="4857750"/>
            <a:ext cx="3643312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2 &gt; </a:t>
            </a:r>
            <a:r>
              <a:rPr lang="el-GR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Δ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Э.О. </a:t>
            </a:r>
            <a:r>
              <a:rPr 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&gt;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0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5750" y="357188"/>
            <a:ext cx="8429625" cy="52625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Какой тип связи в молекулах веществ?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</a:t>
            </a:r>
            <a:r>
              <a:rPr 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</a:t>
            </a:r>
            <a:endParaRPr lang="en-US" sz="4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</a:t>
            </a:r>
            <a:r>
              <a:rPr 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</a:t>
            </a:r>
            <a:r>
              <a:rPr 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O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NH</a:t>
            </a:r>
            <a:r>
              <a:rPr 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3</a:t>
            </a:r>
            <a:endParaRPr lang="en-US" sz="4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Cl</a:t>
            </a:r>
            <a:r>
              <a:rPr 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</a:t>
            </a:r>
            <a:endParaRPr lang="en-US" sz="4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</a:t>
            </a:r>
            <a:r>
              <a:rPr 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</a:t>
            </a:r>
            <a:r>
              <a:rPr 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    Напишите электронные формулы этих веществ.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50" y="1000125"/>
            <a:ext cx="8501063" cy="4524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Составьте электронную схему строения атома серы. Подчеркните валентные электроны и обозначьте их точками вокруг символа элемента. Укажите , сколько электронов атома серы могут участвовать в образовании связей с атомами водорода. Какой тип связи при этом образуется?</a:t>
            </a:r>
            <a:endParaRPr lang="ru-RU" sz="3600" b="1" dirty="0">
              <a:solidFill>
                <a:srgbClr val="800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88" y="357188"/>
            <a:ext cx="8501062" cy="3540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Из следующего ряда: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F</a:t>
            </a:r>
            <a:r>
              <a:rPr 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</a:t>
            </a:r>
            <a:r>
              <a:rPr 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, NO, NH</a:t>
            </a:r>
            <a:r>
              <a:rPr 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3</a:t>
            </a:r>
            <a:r>
              <a:rPr 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, H</a:t>
            </a:r>
            <a:r>
              <a:rPr 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</a:t>
            </a:r>
            <a:r>
              <a:rPr 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O, O</a:t>
            </a:r>
            <a:r>
              <a:rPr 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</a:t>
            </a:r>
            <a:r>
              <a:rPr 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, FeCl</a:t>
            </a:r>
            <a:r>
              <a:rPr 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3</a:t>
            </a:r>
            <a:r>
              <a:rPr 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, CO</a:t>
            </a:r>
            <a:r>
              <a:rPr 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</a:t>
            </a:r>
            <a:r>
              <a:rPr 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, Cl</a:t>
            </a:r>
            <a:r>
              <a:rPr 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</a:t>
            </a:r>
            <a:r>
              <a:rPr 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, </a:t>
            </a:r>
            <a:r>
              <a:rPr lang="en-US" sz="48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NaCl</a:t>
            </a:r>
            <a:r>
              <a:rPr 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, SO</a:t>
            </a: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 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выпишите формулы соединений, образованных: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Ковалентной полярной связью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Ковалентной неполярной связью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3357554" y="4714884"/>
            <a:ext cx="2428886" cy="64291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hlinkClick r:id="rId2"/>
              </a:rPr>
              <a:t>Prezentacii.com</a:t>
            </a:r>
            <a:endParaRPr lang="en-US" sz="2000" b="1" dirty="0" smtClean="0">
              <a:solidFill>
                <a:schemeClr val="bg1"/>
              </a:solidFill>
              <a:latin typeface="Times New Roman" pitchFamily="18" charset="0"/>
            </a:endParaRPr>
          </a:p>
          <a:p>
            <a:pPr algn="ctr" eaLnBrk="0" hangingPunct="0">
              <a:defRPr/>
            </a:pP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</a:rPr>
              <a:t>Портал  готовых  презентаций</a:t>
            </a:r>
            <a:endParaRPr lang="ru-RU" sz="1200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625" y="285750"/>
            <a:ext cx="4929188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Химический диктант</a:t>
            </a:r>
            <a:endParaRPr lang="ru-RU" sz="4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75" y="1000125"/>
            <a:ext cx="8215313" cy="6186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742950" indent="-7429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Валентность – это …….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Валентные электроны – это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Высшая валентность по кислороду равна ………..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Низшая валентность по водороду равна ………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Химическая формула – это …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5750" y="357188"/>
            <a:ext cx="8643938" cy="61864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6. Коэффициент показывает ……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7. Индекс показывает …………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8. Качественный состав вещества показывает…….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9. Количественный состав вещества показывает………….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10. Простое вещество – это….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11. Сложное вещество – это……..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88" y="428625"/>
            <a:ext cx="8286750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Составьте формулу оксида хлора (</a:t>
            </a:r>
            <a:r>
              <a:rPr 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III)</a:t>
            </a: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 Рассчитайте </a:t>
            </a:r>
            <a:r>
              <a:rPr 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urichCalligraphic"/>
              </a:rPr>
              <a:t>W</a:t>
            </a: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urichCalligraphic"/>
              </a:rPr>
              <a:t> (О) </a:t>
            </a: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этом веществе.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pSp>
        <p:nvGrpSpPr>
          <p:cNvPr id="6" name="Группа 9"/>
          <p:cNvGrpSpPr>
            <a:grpSpLocks/>
          </p:cNvGrpSpPr>
          <p:nvPr/>
        </p:nvGrpSpPr>
        <p:grpSpPr bwMode="auto">
          <a:xfrm>
            <a:off x="428625" y="2928938"/>
            <a:ext cx="8501063" cy="3159125"/>
            <a:chOff x="428596" y="2928934"/>
            <a:chExt cx="8501122" cy="3158803"/>
          </a:xfrm>
        </p:grpSpPr>
        <p:sp>
          <p:nvSpPr>
            <p:cNvPr id="3" name="TextBox 2"/>
            <p:cNvSpPr txBox="1"/>
            <p:nvPr/>
          </p:nvSpPr>
          <p:spPr>
            <a:xfrm>
              <a:off x="428596" y="3500376"/>
              <a:ext cx="8286808" cy="101589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6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Cl</a:t>
              </a:r>
              <a:r>
                <a:rPr lang="en-US" sz="32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2</a:t>
              </a:r>
              <a:r>
                <a:rPr lang="en-US" sz="6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O</a:t>
              </a:r>
              <a:r>
                <a:rPr lang="en-US" sz="32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3        </a:t>
              </a:r>
              <a:r>
                <a:rPr lang="en-US" sz="6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ZurichCalligraphic"/>
                </a:rPr>
                <a:t>W (O) = </a:t>
              </a:r>
              <a:endPara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4786314" y="2928934"/>
              <a:ext cx="2071701" cy="101589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6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16x3 </a:t>
              </a:r>
              <a:endPara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5143504" y="4071817"/>
              <a:ext cx="1500198" cy="101589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6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119</a:t>
              </a:r>
              <a:endPara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5072066" y="4000387"/>
              <a:ext cx="1643073" cy="1588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6715140" y="3500376"/>
              <a:ext cx="2214578" cy="101589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6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=0.41</a:t>
              </a:r>
              <a:endPara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214942" y="5071841"/>
              <a:ext cx="3643337" cy="101589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6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или 41%</a:t>
              </a:r>
              <a:endPara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20" y="214290"/>
            <a:ext cx="259115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ЗАДАЧА</a:t>
            </a:r>
            <a:endParaRPr lang="ru-RU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25" y="1143000"/>
            <a:ext cx="6858000" cy="3140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Как   атомы  соединяются в молекулы? </a:t>
            </a:r>
          </a:p>
        </p:txBody>
      </p:sp>
      <p:pic>
        <p:nvPicPr>
          <p:cNvPr id="6148" name="Рисунок 6" descr="455569-d6fd658867dde3f5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0" y="2800350"/>
            <a:ext cx="4857750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-142900"/>
            <a:ext cx="9001156" cy="34163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Электроотрицательность</a:t>
            </a: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–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1500188"/>
            <a:ext cx="8858250" cy="1077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Значение </a:t>
            </a:r>
            <a:r>
              <a:rPr lang="ru-RU" sz="3200" b="1" i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электроотрицательности</a:t>
            </a:r>
            <a:r>
              <a:rPr lang="ru-RU" sz="32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химических элементов второго периода</a:t>
            </a:r>
            <a:endParaRPr lang="ru-RU" sz="3200" b="1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1438" y="642938"/>
            <a:ext cx="8858250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это способность атомов элемента притягивать к себе электроны, связывающие их с другими атомами. </a:t>
            </a:r>
            <a:endParaRPr lang="ru-RU" sz="2800" dirty="0">
              <a:latin typeface="+mn-lt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714375" y="2500313"/>
          <a:ext cx="7786744" cy="207170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12392"/>
                <a:gridCol w="1112392"/>
                <a:gridCol w="1112392"/>
                <a:gridCol w="1112392"/>
                <a:gridCol w="1112392"/>
                <a:gridCol w="1112392"/>
                <a:gridCol w="1112392"/>
              </a:tblGrid>
              <a:tr h="1035851"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Li</a:t>
                      </a:r>
                      <a:endParaRPr lang="ru-RU" sz="40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Be</a:t>
                      </a:r>
                      <a:endParaRPr lang="ru-RU" sz="40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</a:t>
                      </a:r>
                      <a:endParaRPr lang="ru-RU" sz="40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</a:t>
                      </a:r>
                      <a:endParaRPr lang="ru-RU" sz="40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</a:t>
                      </a:r>
                      <a:endParaRPr lang="ru-RU" sz="40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</a:t>
                      </a:r>
                      <a:endParaRPr lang="ru-RU" sz="40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F</a:t>
                      </a:r>
                      <a:endParaRPr lang="ru-RU" sz="40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  <a:tr h="1035851"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1.0</a:t>
                      </a:r>
                      <a:endParaRPr lang="ru-RU" sz="40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1.5</a:t>
                      </a:r>
                      <a:endParaRPr lang="ru-RU" sz="40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2.0</a:t>
                      </a:r>
                      <a:endParaRPr lang="ru-RU" sz="40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2.5</a:t>
                      </a:r>
                      <a:endParaRPr lang="ru-RU" sz="40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3.0</a:t>
                      </a:r>
                      <a:endParaRPr lang="ru-RU" sz="40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3.5</a:t>
                      </a:r>
                      <a:endParaRPr lang="ru-RU" sz="40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</a:t>
                      </a:r>
                      <a:endParaRPr lang="ru-RU" sz="40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14313" y="4643438"/>
            <a:ext cx="8643937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Определите заряды ядра и нарисуйте электронные конфигурации атомов 2 периода.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4313" y="5572125"/>
            <a:ext cx="8929687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                     Be +4)2)2      B +5)2)3      C +6)2)4      N +7)2)5          O +8)2)6       F +9)2)7   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5750" y="5572125"/>
            <a:ext cx="1622425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Li +3 )2)1 </a:t>
            </a:r>
            <a:endParaRPr lang="ru-RU" sz="28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5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85813" y="500063"/>
            <a:ext cx="25717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1s</a:t>
            </a:r>
            <a:r>
              <a:rPr lang="en-US" sz="6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</a:t>
            </a: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2s</a:t>
            </a:r>
            <a:r>
              <a:rPr lang="en-US" sz="6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1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313" y="2928938"/>
            <a:ext cx="928687" cy="857250"/>
          </a:xfrm>
          <a:prstGeom prst="rect">
            <a:avLst/>
          </a:prstGeom>
          <a:noFill/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14313" y="1857375"/>
            <a:ext cx="928687" cy="857250"/>
          </a:xfrm>
          <a:prstGeom prst="rect">
            <a:avLst/>
          </a:prstGeom>
          <a:noFill/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8197" name="Группа 17"/>
          <p:cNvGrpSpPr>
            <a:grpSpLocks/>
          </p:cNvGrpSpPr>
          <p:nvPr/>
        </p:nvGrpSpPr>
        <p:grpSpPr bwMode="auto">
          <a:xfrm>
            <a:off x="1357313" y="1857375"/>
            <a:ext cx="2786062" cy="857250"/>
            <a:chOff x="3071802" y="3357562"/>
            <a:chExt cx="2786082" cy="85725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3071802" y="3357562"/>
              <a:ext cx="928694" cy="857256"/>
            </a:xfrm>
            <a:prstGeom prst="rect">
              <a:avLst/>
            </a:prstGeom>
            <a:noFill/>
            <a:ln w="5715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4929190" y="3357562"/>
              <a:ext cx="928694" cy="857256"/>
            </a:xfrm>
            <a:prstGeom prst="rect">
              <a:avLst/>
            </a:prstGeom>
            <a:noFill/>
            <a:ln w="5715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000496" y="3357562"/>
              <a:ext cx="928695" cy="857256"/>
            </a:xfrm>
            <a:prstGeom prst="rect">
              <a:avLst/>
            </a:prstGeom>
            <a:noFill/>
            <a:ln w="5715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cxnSp>
        <p:nvCxnSpPr>
          <p:cNvPr id="10" name="Прямая со стрелкой 9"/>
          <p:cNvCxnSpPr/>
          <p:nvPr/>
        </p:nvCxnSpPr>
        <p:spPr>
          <a:xfrm rot="5400000" flipH="1" flipV="1">
            <a:off x="143669" y="3356769"/>
            <a:ext cx="571500" cy="158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 flipH="1" flipV="1">
            <a:off x="357982" y="2285206"/>
            <a:ext cx="571500" cy="1587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>
            <a:off x="500857" y="3356769"/>
            <a:ext cx="571500" cy="1587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Группа 16"/>
          <p:cNvGrpSpPr>
            <a:grpSpLocks/>
          </p:cNvGrpSpPr>
          <p:nvPr/>
        </p:nvGrpSpPr>
        <p:grpSpPr bwMode="auto">
          <a:xfrm>
            <a:off x="5357813" y="285750"/>
            <a:ext cx="2643187" cy="2643188"/>
            <a:chOff x="5357818" y="571480"/>
            <a:chExt cx="1857388" cy="2000264"/>
          </a:xfrm>
        </p:grpSpPr>
        <p:sp>
          <p:nvSpPr>
            <p:cNvPr id="15" name="Овал 14"/>
            <p:cNvSpPr/>
            <p:nvPr/>
          </p:nvSpPr>
          <p:spPr>
            <a:xfrm>
              <a:off x="5859815" y="1166153"/>
              <a:ext cx="826364" cy="851464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5357818" y="571480"/>
              <a:ext cx="1857388" cy="2000264"/>
            </a:xfrm>
            <a:prstGeom prst="ellipse">
              <a:avLst/>
            </a:prstGeom>
            <a:gradFill>
              <a:gsLst>
                <a:gs pos="0">
                  <a:schemeClr val="accent5">
                    <a:shade val="51000"/>
                    <a:satMod val="130000"/>
                    <a:alpha val="48000"/>
                  </a:schemeClr>
                </a:gs>
                <a:gs pos="80000">
                  <a:schemeClr val="accent5">
                    <a:shade val="93000"/>
                    <a:satMod val="130000"/>
                    <a:alpha val="61000"/>
                  </a:schemeClr>
                </a:gs>
                <a:gs pos="100000">
                  <a:schemeClr val="accent5">
                    <a:shade val="94000"/>
                    <a:satMod val="135000"/>
                  </a:schemeClr>
                </a:gs>
              </a:gsLst>
            </a:gra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cxnSp>
        <p:nvCxnSpPr>
          <p:cNvPr id="20" name="Прямая со стрелкой 19"/>
          <p:cNvCxnSpPr/>
          <p:nvPr/>
        </p:nvCxnSpPr>
        <p:spPr>
          <a:xfrm rot="5400000">
            <a:off x="643732" y="2285206"/>
            <a:ext cx="571500" cy="1587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1"/>
          <p:cNvSpPr>
            <a:spLocks noChangeArrowheads="1"/>
          </p:cNvSpPr>
          <p:nvPr/>
        </p:nvSpPr>
        <p:spPr bwMode="auto">
          <a:xfrm>
            <a:off x="785813" y="571500"/>
            <a:ext cx="25717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1s</a:t>
            </a:r>
            <a:r>
              <a:rPr lang="en-US" sz="6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</a:t>
            </a: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2s</a:t>
            </a:r>
            <a:r>
              <a:rPr lang="en-US" sz="6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14313" y="571500"/>
            <a:ext cx="39290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1s</a:t>
            </a:r>
            <a:r>
              <a:rPr lang="en-US" sz="6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</a:t>
            </a: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2s</a:t>
            </a:r>
            <a:r>
              <a:rPr lang="en-US" sz="6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</a:t>
            </a: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2p</a:t>
            </a:r>
            <a:r>
              <a:rPr lang="en-US" sz="6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1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14313" y="571500"/>
            <a:ext cx="407193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1s</a:t>
            </a:r>
            <a:r>
              <a:rPr lang="en-US" sz="6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</a:t>
            </a: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2s</a:t>
            </a:r>
            <a:r>
              <a:rPr lang="en-US" sz="6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</a:t>
            </a: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2p</a:t>
            </a:r>
            <a:r>
              <a:rPr lang="en-US" sz="6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3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214313" y="642938"/>
            <a:ext cx="39290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1s</a:t>
            </a:r>
            <a:r>
              <a:rPr lang="en-US" sz="6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</a:t>
            </a: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2s</a:t>
            </a:r>
            <a:r>
              <a:rPr lang="en-US" sz="6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</a:t>
            </a: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2p</a:t>
            </a:r>
            <a:r>
              <a:rPr lang="en-US" sz="6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4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285750" y="642938"/>
            <a:ext cx="378618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1s</a:t>
            </a:r>
            <a:r>
              <a:rPr lang="en-US" sz="6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</a:t>
            </a: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2s</a:t>
            </a:r>
            <a:r>
              <a:rPr lang="en-US" sz="6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</a:t>
            </a: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2p</a:t>
            </a:r>
            <a:r>
              <a:rPr lang="en-US" sz="6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5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285750" y="571500"/>
            <a:ext cx="364966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1s</a:t>
            </a:r>
            <a:r>
              <a:rPr lang="en-US" sz="6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</a:t>
            </a: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2s</a:t>
            </a:r>
            <a:r>
              <a:rPr lang="en-US" sz="6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</a:t>
            </a: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2p</a:t>
            </a:r>
            <a:r>
              <a:rPr lang="en-US" sz="6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1" name="Прямая со стрелкой 30"/>
          <p:cNvCxnSpPr/>
          <p:nvPr/>
        </p:nvCxnSpPr>
        <p:spPr>
          <a:xfrm rot="5400000" flipH="1" flipV="1">
            <a:off x="1358107" y="2285206"/>
            <a:ext cx="571500" cy="1587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rot="5400000" flipH="1" flipV="1">
            <a:off x="2286794" y="2285206"/>
            <a:ext cx="571500" cy="158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rot="5400000" flipH="1" flipV="1">
            <a:off x="3358357" y="2285206"/>
            <a:ext cx="571500" cy="1587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5400000">
            <a:off x="1643857" y="2356644"/>
            <a:ext cx="571500" cy="1587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rot="5400000">
            <a:off x="2643982" y="2285206"/>
            <a:ext cx="571500" cy="1587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57188" y="4071938"/>
            <a:ext cx="8572500" cy="22463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От чего может зависеть изменение </a:t>
            </a:r>
            <a:r>
              <a:rPr lang="ru-RU" sz="28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электроотрицательности</a:t>
            </a: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элементов в периоде?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А</a:t>
            </a: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) от атомного радиуса;      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Б</a:t>
            </a: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) от заряда ядра;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</a:t>
            </a: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) от количества электронов на внешнем энергетическом уровне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7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  <p:bldP spid="25" grpId="0"/>
      <p:bldP spid="25" grpId="1"/>
      <p:bldP spid="1026" grpId="0"/>
      <p:bldP spid="1026" grpId="1"/>
      <p:bldP spid="1027" grpId="0"/>
      <p:bldP spid="1027" grpId="1"/>
      <p:bldP spid="1028" grpId="0"/>
      <p:bldP spid="1028" grpId="1"/>
      <p:bldP spid="1029" grpId="0"/>
      <p:bldP spid="1030" grpId="0"/>
      <p:bldP spid="103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313" y="142875"/>
          <a:ext cx="1928826" cy="651633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964413"/>
                <a:gridCol w="964413"/>
              </a:tblGrid>
              <a:tr h="847050"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</a:t>
                      </a:r>
                      <a:endParaRPr lang="ru-RU" sz="4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  <a:tr h="847050">
                <a:tc>
                  <a:txBody>
                    <a:bodyPr/>
                    <a:lstStyle/>
                    <a:p>
                      <a:pPr algn="ctr"/>
                      <a:r>
                        <a:rPr lang="en-US" sz="4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</a:t>
                      </a:r>
                      <a:endParaRPr lang="ru-RU" sz="4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 </a:t>
                      </a:r>
                    </a:p>
                    <a:p>
                      <a:pPr algn="ctr"/>
                      <a:r>
                        <a:rPr lang="en-US" sz="28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2.1</a:t>
                      </a:r>
                      <a:endParaRPr lang="ru-RU" sz="28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  <a:tr h="847050">
                <a:tc>
                  <a:txBody>
                    <a:bodyPr/>
                    <a:lstStyle/>
                    <a:p>
                      <a:pPr algn="ctr"/>
                      <a:r>
                        <a:rPr lang="en-US" sz="4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II</a:t>
                      </a:r>
                      <a:endParaRPr lang="ru-RU" sz="4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Li </a:t>
                      </a:r>
                    </a:p>
                    <a:p>
                      <a:pPr algn="ctr"/>
                      <a:r>
                        <a:rPr lang="en-US" sz="28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1.0</a:t>
                      </a:r>
                      <a:endParaRPr lang="ru-RU" sz="28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  <a:tr h="847050">
                <a:tc>
                  <a:txBody>
                    <a:bodyPr/>
                    <a:lstStyle/>
                    <a:p>
                      <a:pPr algn="ctr"/>
                      <a:r>
                        <a:rPr lang="en-US" sz="4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III</a:t>
                      </a:r>
                      <a:endParaRPr lang="ru-RU" sz="4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Na 0.9</a:t>
                      </a:r>
                      <a:endParaRPr lang="ru-RU" sz="28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  <a:tr h="847050">
                <a:tc>
                  <a:txBody>
                    <a:bodyPr/>
                    <a:lstStyle/>
                    <a:p>
                      <a:pPr algn="ctr"/>
                      <a:r>
                        <a:rPr lang="en-US" sz="4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IV</a:t>
                      </a:r>
                      <a:endParaRPr lang="ru-RU" sz="4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K </a:t>
                      </a:r>
                    </a:p>
                    <a:p>
                      <a:pPr algn="ctr"/>
                      <a:r>
                        <a:rPr lang="en-US" sz="28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0.8</a:t>
                      </a:r>
                      <a:endParaRPr lang="ru-RU" sz="28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  <a:tr h="847050">
                <a:tc>
                  <a:txBody>
                    <a:bodyPr/>
                    <a:lstStyle/>
                    <a:p>
                      <a:pPr algn="ctr"/>
                      <a:r>
                        <a:rPr lang="en-US" sz="4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V</a:t>
                      </a:r>
                      <a:endParaRPr lang="ru-RU" sz="4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Rb</a:t>
                      </a:r>
                      <a:r>
                        <a:rPr lang="en-US" sz="28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0.8</a:t>
                      </a:r>
                      <a:endParaRPr lang="ru-RU" sz="28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  <a:tr h="847050">
                <a:tc>
                  <a:txBody>
                    <a:bodyPr/>
                    <a:lstStyle/>
                    <a:p>
                      <a:pPr algn="ctr"/>
                      <a:r>
                        <a:rPr lang="en-US" sz="4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VI</a:t>
                      </a:r>
                      <a:endParaRPr lang="ru-RU" sz="4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Cs</a:t>
                      </a:r>
                      <a:r>
                        <a:rPr lang="en-US" sz="2800" b="1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</a:p>
                    <a:p>
                      <a:pPr algn="ctr"/>
                      <a:r>
                        <a:rPr lang="en-US" sz="2800" b="1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0.7</a:t>
                      </a:r>
                      <a:endParaRPr lang="ru-RU" sz="28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857500" y="0"/>
            <a:ext cx="6286500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Нарисуйте электронные конфигурации атомов элементов главной подгруппы 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I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группы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3125" y="1071563"/>
            <a:ext cx="2357438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+1)1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14563" y="2000250"/>
            <a:ext cx="2643187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+3)2)1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14563" y="2928938"/>
            <a:ext cx="3500437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+11)2)8)1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214563" y="3857625"/>
            <a:ext cx="3500437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+19)2)8)8)1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14563" y="4786313"/>
            <a:ext cx="4071937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+37)2)8)18)8)1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214563" y="5715000"/>
            <a:ext cx="5214937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+55)2)8)18)18)8)1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357688" y="142875"/>
            <a:ext cx="4643437" cy="3540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Как изменяется значение </a:t>
            </a:r>
            <a:r>
              <a:rPr lang="ru-RU" sz="32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электроотрицательности</a:t>
            </a:r>
            <a:r>
              <a:rPr lang="ru-RU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у атомов элементов главных подгрупп в направлении сверху                      вниз?</a:t>
            </a:r>
            <a:endParaRPr lang="ru-RU" sz="3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000500" y="142875"/>
            <a:ext cx="5143500" cy="3046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Как связано проявление атомами элементов металлических и неметаллических свойств со значением </a:t>
            </a:r>
            <a:r>
              <a:rPr lang="ru-RU" sz="3200" b="1" dirty="0" err="1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электроотрицательности</a:t>
            </a:r>
            <a:r>
              <a:rPr lang="ru-RU" sz="32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?</a:t>
            </a:r>
            <a:endParaRPr lang="ru-RU" sz="3200" b="1" dirty="0">
              <a:solidFill>
                <a:srgbClr val="800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7" grpId="0"/>
      <p:bldP spid="21" grpId="0"/>
      <p:bldP spid="22" grpId="0"/>
      <p:bldP spid="23" grpId="0"/>
      <p:bldP spid="24" grpId="0"/>
      <p:bldP spid="34" grpId="0"/>
      <p:bldP spid="34" grpId="1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43313" y="142875"/>
            <a:ext cx="5500687" cy="2554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1.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Обозначьте с помощью знака 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AlbionicExp"/>
              </a:rPr>
              <a:t>&gt;, 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какой из двух элементов обладает большим значением </a:t>
            </a:r>
            <a:r>
              <a:rPr lang="ru-RU" sz="32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электроотрицательности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</a:t>
            </a: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375" y="214313"/>
            <a:ext cx="2643188" cy="3540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2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Mg    Ca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2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Na      K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2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I          At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200" b="1" dirty="0" err="1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Ga</a:t>
            </a:r>
            <a:r>
              <a:rPr lang="en-US" sz="32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    In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2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Si        </a:t>
            </a:r>
            <a:r>
              <a:rPr lang="en-US" sz="3200" b="1" dirty="0" err="1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Ge</a:t>
            </a:r>
            <a:endParaRPr lang="en-US" sz="3200" b="1" dirty="0">
              <a:solidFill>
                <a:srgbClr val="800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2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As       Se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ru-RU" sz="3200" b="1" dirty="0">
              <a:solidFill>
                <a:srgbClr val="800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pSp>
        <p:nvGrpSpPr>
          <p:cNvPr id="4" name="Группа 10"/>
          <p:cNvGrpSpPr>
            <a:grpSpLocks/>
          </p:cNvGrpSpPr>
          <p:nvPr/>
        </p:nvGrpSpPr>
        <p:grpSpPr bwMode="auto">
          <a:xfrm>
            <a:off x="1785938" y="142875"/>
            <a:ext cx="520700" cy="3208338"/>
            <a:chOff x="1500166" y="1928802"/>
            <a:chExt cx="520858" cy="3208216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571625" y="2928889"/>
              <a:ext cx="377940" cy="70799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000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_AlbionicExp"/>
                </a:rPr>
                <a:t>&gt;</a:t>
              </a:r>
              <a:endParaRPr lang="ru-RU" sz="4000" dirty="0">
                <a:latin typeface="+mn-lt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500166" y="2428846"/>
              <a:ext cx="377940" cy="70799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000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_AlbionicExp"/>
                </a:rPr>
                <a:t>&gt;</a:t>
              </a:r>
              <a:endParaRPr lang="ru-RU" sz="4000" dirty="0">
                <a:latin typeface="+mn-lt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500166" y="1928802"/>
              <a:ext cx="377940" cy="70799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000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_AlbionicExp"/>
                </a:rPr>
                <a:t>&gt;</a:t>
              </a:r>
              <a:endParaRPr lang="ru-RU" sz="4000" dirty="0">
                <a:latin typeface="+mn-lt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 rot="10800000">
              <a:off x="1643084" y="4429020"/>
              <a:ext cx="377940" cy="70799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000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_AlbionicExp"/>
                </a:rPr>
                <a:t>&gt;</a:t>
              </a:r>
              <a:endParaRPr lang="ru-RU" sz="4000" dirty="0">
                <a:latin typeface="+mn-lt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 rot="10800000">
              <a:off x="1643084" y="3928976"/>
              <a:ext cx="377940" cy="70799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000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_AlbionicExp"/>
                </a:rPr>
                <a:t>&gt;</a:t>
              </a:r>
              <a:endParaRPr lang="ru-RU" sz="4000" dirty="0">
                <a:latin typeface="+mn-lt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1571625" y="3357498"/>
              <a:ext cx="377940" cy="70799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000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_AlbionicExp"/>
                </a:rPr>
                <a:t>&gt;</a:t>
              </a:r>
              <a:endParaRPr lang="ru-RU" sz="4000" dirty="0">
                <a:latin typeface="+mn-lt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714375" y="3786188"/>
            <a:ext cx="8001000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2.Расположите предложенные химические элементы в порядке возрастания их </a:t>
            </a:r>
            <a:r>
              <a:rPr lang="ru-RU" sz="32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электроотрицательности</a:t>
            </a:r>
            <a:r>
              <a:rPr lang="ru-RU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</a:t>
            </a:r>
            <a:endParaRPr lang="ru-RU" sz="3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4375" y="5500688"/>
            <a:ext cx="7929563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</a:t>
            </a:r>
            <a:r>
              <a:rPr lang="en-US" sz="40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g, B, O, K, P, Ca, S, Ag, Al, H.</a:t>
            </a:r>
            <a:endParaRPr lang="ru-RU" sz="4000" b="1" dirty="0">
              <a:solidFill>
                <a:srgbClr val="800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4313" y="5500688"/>
            <a:ext cx="8786812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K, Ca, Mg, Ag, Al, B, H, P, S, O</a:t>
            </a:r>
            <a:endParaRPr lang="ru-RU" sz="4000" b="1" dirty="0">
              <a:solidFill>
                <a:srgbClr val="800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4" grpId="1"/>
      <p:bldP spid="1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Reporting Progress or Status</Template>
  <TotalTime>474</TotalTime>
  <Words>613</Words>
  <Application>Microsoft Office PowerPoint</Application>
  <PresentationFormat>Экран (4:3)</PresentationFormat>
  <Paragraphs>157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Calibri</vt:lpstr>
      <vt:lpstr>Arial</vt:lpstr>
      <vt:lpstr>Monotype Corsiva</vt:lpstr>
      <vt:lpstr>ZurichCalligraphic</vt:lpstr>
      <vt:lpstr>Times New Roman</vt:lpstr>
      <vt:lpstr>a_AlbionicExp</vt:lpstr>
      <vt:lpstr>Wingdings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BestDVD 3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52</cp:revision>
  <dcterms:created xsi:type="dcterms:W3CDTF">2011-11-08T15:37:11Z</dcterms:created>
  <dcterms:modified xsi:type="dcterms:W3CDTF">2012-08-07T08:43:08Z</dcterms:modified>
</cp:coreProperties>
</file>