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315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815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579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210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1961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80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692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199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457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145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731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40E0D-684C-4F2D-B597-C146184EC025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408BD-87EE-4A63-A308-5FDCA46D4D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201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5800" y="301625"/>
            <a:ext cx="7772400" cy="146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Конструирование  и моделирование юбок.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2492375"/>
            <a:ext cx="7772400" cy="38893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Тема:   ВИДЫ  ЮБОК.</a:t>
            </a:r>
          </a:p>
          <a:p>
            <a:pPr>
              <a:buFontTx/>
              <a:buNone/>
              <a:defRPr/>
            </a:pPr>
            <a:endParaRPr lang="ru-RU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Класс:  7</a:t>
            </a:r>
          </a:p>
          <a:p>
            <a:pPr>
              <a:buFontTx/>
              <a:buNone/>
              <a:defRPr/>
            </a:pPr>
            <a:endParaRPr lang="ru-RU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Разработчик: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учитель материальных технологий</a:t>
            </a:r>
          </a:p>
          <a:p>
            <a:pPr>
              <a:buFontTx/>
              <a:buNone/>
              <a:defRPr/>
            </a:pP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ГБОУ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СОШ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№842 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г.Зеленограда</a:t>
            </a:r>
          </a:p>
          <a:p>
            <a:pPr>
              <a:buFontTx/>
              <a:buNone/>
              <a:defRPr/>
            </a:pPr>
            <a:r>
              <a:rPr lang="ru-RU" sz="2000" i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</a:t>
            </a:r>
            <a:r>
              <a:rPr lang="ru-RU" sz="2000" i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Горшкова </a:t>
            </a: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Елена Валерьевна</a:t>
            </a:r>
            <a:endParaRPr lang="ru-RU" sz="2000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179388" y="188913"/>
            <a:ext cx="8713787" cy="27352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mtClean="0"/>
              <a:t>   </a:t>
            </a:r>
            <a:r>
              <a:rPr lang="ru-RU" sz="2400" smtClean="0">
                <a:latin typeface="Times New Roman" pitchFamily="18" charset="0"/>
              </a:rPr>
              <a:t>Помимо основных мерок для построения деталей юбки необ-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ходимо учитывать ПРИБАВКИ на свободное облегание.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Они создают воздушную прослойку и обеспечивают свободу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движения в выбранной модели. Прибавки обозначают буквой П.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              Прибавки на свободу облегания 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по линии талии- Пт =1,0 см;    по линии бёдер- Пб = 3,0 см.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3" name="Picture 11" descr="str4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51050" y="2852738"/>
            <a:ext cx="5400675" cy="381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8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366876"/>
            <a:ext cx="64807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u="none" cap="all" spc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en-US" sz="7200" b="1" cap="all" spc="0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060848"/>
            <a:ext cx="734481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Было интересно…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6000" b="1" u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Было трудно…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Меня удивило…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6000" b="1" u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Теперь я могу…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Мне захотелось…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3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179388" y="549275"/>
            <a:ext cx="8713787" cy="37433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u="none" dirty="0" smtClean="0"/>
              <a:t>   </a:t>
            </a:r>
            <a:r>
              <a:rPr lang="ru-RU" sz="2400" u="none" dirty="0" smtClean="0">
                <a:latin typeface="Times New Roman" pitchFamily="18" charset="0"/>
              </a:rPr>
              <a:t>Литература: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400" u="none" dirty="0">
              <a:latin typeface="Times New Roman" pitchFamily="18" charset="0"/>
            </a:endParaRP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u="none" dirty="0" smtClean="0">
                <a:latin typeface="Times New Roman" pitchFamily="18" charset="0"/>
              </a:rPr>
              <a:t>Технология. Учебник для учащихся 7 класса.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u="none" dirty="0">
                <a:latin typeface="Times New Roman" pitchFamily="18" charset="0"/>
              </a:rPr>
              <a:t> </a:t>
            </a:r>
            <a:r>
              <a:rPr lang="ru-RU" sz="2400" u="none" dirty="0" smtClean="0">
                <a:latin typeface="Times New Roman" pitchFamily="18" charset="0"/>
              </a:rPr>
              <a:t>                           Под ред. В.Д.Симоненко – Москва, издат.центр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u="none" dirty="0">
                <a:latin typeface="Times New Roman" pitchFamily="18" charset="0"/>
              </a:rPr>
              <a:t> </a:t>
            </a:r>
            <a:r>
              <a:rPr lang="ru-RU" sz="2400" u="none" dirty="0" smtClean="0">
                <a:latin typeface="Times New Roman" pitchFamily="18" charset="0"/>
              </a:rPr>
              <a:t>                           «Вентана-Граф», 2000г.</a:t>
            </a:r>
          </a:p>
        </p:txBody>
      </p:sp>
    </p:spTree>
    <p:extLst>
      <p:ext uri="{BB962C8B-B14F-4D97-AF65-F5344CB8AC3E}">
        <p14:creationId xmlns:p14="http://schemas.microsoft.com/office/powerpoint/2010/main" xmlns="" val="428792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 txBox="1">
            <a:spLocks noChangeArrowheads="1"/>
          </p:cNvSpPr>
          <p:nvPr/>
        </p:nvSpPr>
        <p:spPr>
          <a:xfrm>
            <a:off x="395288" y="333375"/>
            <a:ext cx="8229600" cy="25193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1600" smtClean="0">
                <a:latin typeface="Times New Roman" pitchFamily="18" charset="0"/>
              </a:rPr>
              <a:t>        </a:t>
            </a:r>
            <a:r>
              <a:rPr lang="ru-RU" sz="2800" smtClean="0">
                <a:latin typeface="Times New Roman" pitchFamily="18" charset="0"/>
              </a:rPr>
              <a:t>Изделия, относящиеся к любому виду одежды, можно разделить на две основные группы : ПОЯСНУЮ и ПЛЕЧЕВУЮ.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   Сами названия говорят, что плечевые- это изделия, которые держатся на плечах, а поясные- на талии, там, где должен быть поясок.</a:t>
            </a:r>
            <a:endParaRPr lang="ru-RU" sz="2800" dirty="0">
              <a:latin typeface="Times New Roman" pitchFamily="18" charset="0"/>
            </a:endParaRPr>
          </a:p>
        </p:txBody>
      </p:sp>
      <p:pic>
        <p:nvPicPr>
          <p:cNvPr id="3" name="Picture 10" descr="str3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93850" y="2852738"/>
            <a:ext cx="5832475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0980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0" y="404813"/>
            <a:ext cx="5003800" cy="61928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Самый распространённый предмет поясной женской одежды- юбка.</a:t>
            </a:r>
          </a:p>
          <a:p>
            <a:pPr>
              <a:buFontTx/>
              <a:buNone/>
            </a:pPr>
            <a:endParaRPr lang="ru-RU" sz="280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2800" smtClean="0">
                <a:latin typeface="Times New Roman" pitchFamily="18" charset="0"/>
              </a:rPr>
              <a:t>	Её носят в комплекте с блузкой, жилетом, жакетом.</a:t>
            </a:r>
          </a:p>
          <a:p>
            <a:pPr>
              <a:buFontTx/>
              <a:buNone/>
            </a:pPr>
            <a:endParaRPr lang="ru-RU" sz="280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2800" smtClean="0">
                <a:latin typeface="Times New Roman" pitchFamily="18" charset="0"/>
              </a:rPr>
              <a:t>     Юбка может быть частью костюма, самостоятельным изделием или частью платья</a:t>
            </a:r>
            <a:r>
              <a:rPr lang="ru-RU" smtClean="0">
                <a:latin typeface="Times New Roman" pitchFamily="18" charset="0"/>
              </a:rPr>
              <a:t>.</a:t>
            </a:r>
            <a:endParaRPr lang="ru-RU" dirty="0">
              <a:latin typeface="Times New Roman" pitchFamily="18" charset="0"/>
            </a:endParaRPr>
          </a:p>
        </p:txBody>
      </p:sp>
      <p:pic>
        <p:nvPicPr>
          <p:cNvPr id="3" name="Picture 10" descr="str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67" t="3949" r="3981" b="1723"/>
          <a:stretch>
            <a:fillRect/>
          </a:stretch>
        </p:blipFill>
        <p:spPr>
          <a:xfrm>
            <a:off x="5106988" y="1052513"/>
            <a:ext cx="4033837" cy="461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489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38" y="312738"/>
            <a:ext cx="61563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По </a:t>
            </a:r>
            <a:r>
              <a:rPr lang="ru-RU" sz="2800" dirty="0">
                <a:cs typeface="Times New Roman" pitchFamily="18" charset="0"/>
              </a:rPr>
              <a:t>силуэту</a:t>
            </a:r>
            <a:r>
              <a:rPr lang="ru-RU" sz="2800" dirty="0">
                <a:latin typeface="+mj-lt"/>
                <a:cs typeface="Times New Roman" pitchFamily="18" charset="0"/>
              </a:rPr>
              <a:t> юбки бывают:</a:t>
            </a:r>
            <a:endParaRPr lang="en-US" sz="2800" dirty="0">
              <a:latin typeface="+mj-lt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clrChange>
              <a:clrFrom>
                <a:srgbClr val="FFFF9D"/>
              </a:clrFrom>
              <a:clrTo>
                <a:srgbClr val="FFFF9D">
                  <a:alpha val="0"/>
                </a:srgbClr>
              </a:clrTo>
            </a:clrChange>
            <a:grayscl/>
          </a:blip>
          <a:srcRect t="1671" r="5721" b="2778"/>
          <a:stretch/>
        </p:blipFill>
        <p:spPr bwMode="auto">
          <a:xfrm>
            <a:off x="395288" y="898525"/>
            <a:ext cx="2332037" cy="329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A4"/>
              </a:clrFrom>
              <a:clrTo>
                <a:srgbClr val="FFFFA4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3958" t="5643" r="9583" b="15384"/>
          <a:stretch/>
        </p:blipFill>
        <p:spPr bwMode="auto">
          <a:xfrm>
            <a:off x="2869486" y="1891015"/>
            <a:ext cx="3142674" cy="2964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>
            <a:clrChange>
              <a:clrFrom>
                <a:srgbClr val="FFFF9D"/>
              </a:clrFrom>
              <a:clrTo>
                <a:srgbClr val="FFFF9D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12160" y="2668398"/>
            <a:ext cx="2808312" cy="3742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23"/>
          <p:cNvSpPr>
            <a:spLocks noChangeArrowheads="1"/>
          </p:cNvSpPr>
          <p:nvPr/>
        </p:nvSpPr>
        <p:spPr bwMode="auto">
          <a:xfrm>
            <a:off x="927100" y="4078288"/>
            <a:ext cx="1800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u="none" dirty="0">
                <a:cs typeface="Times New Roman" pitchFamily="18" charset="0"/>
              </a:rPr>
              <a:t>Прямые</a:t>
            </a:r>
          </a:p>
        </p:txBody>
      </p:sp>
      <p:sp>
        <p:nvSpPr>
          <p:cNvPr id="7" name="TextBox 21"/>
          <p:cNvSpPr txBox="1">
            <a:spLocks noChangeArrowheads="1"/>
          </p:cNvSpPr>
          <p:nvPr/>
        </p:nvSpPr>
        <p:spPr bwMode="auto">
          <a:xfrm>
            <a:off x="3365500" y="4724400"/>
            <a:ext cx="2295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u="sng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 u="sng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 u="sng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 u="sng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 u="sng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 u="none">
                <a:cs typeface="Times New Roman" pitchFamily="18" charset="0"/>
              </a:rPr>
              <a:t>Расширенные</a:t>
            </a:r>
            <a:endParaRPr lang="en-US" sz="2800" u="none">
              <a:cs typeface="Times New Roman" pitchFamily="18" charset="0"/>
            </a:endParaRPr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auto">
          <a:xfrm>
            <a:off x="6588125" y="5949950"/>
            <a:ext cx="1866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u="none" dirty="0">
                <a:cs typeface="Times New Roman" pitchFamily="18" charset="0"/>
              </a:rPr>
              <a:t>Зауженные</a:t>
            </a:r>
            <a:endParaRPr lang="en-US" sz="2800" u="none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0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388" y="695208"/>
            <a:ext cx="4154487" cy="568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4333876" y="116632"/>
            <a:ext cx="4412680" cy="583264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  По покрою юбки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делятся на три группы :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Конические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ru-RU" sz="2800" dirty="0" smtClean="0"/>
          </a:p>
          <a:p>
            <a:pPr>
              <a:lnSpc>
                <a:spcPct val="90000"/>
              </a:lnSpc>
              <a:buFontTx/>
              <a:buChar char="-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Клиньевые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en-US" sz="2800" dirty="0" smtClean="0"/>
          </a:p>
          <a:p>
            <a:pPr>
              <a:lnSpc>
                <a:spcPct val="90000"/>
              </a:lnSpc>
              <a:buFontTx/>
              <a:buChar char="-"/>
            </a:pPr>
            <a:endParaRPr lang="ru-RU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Прямые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92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str6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750" y="260350"/>
            <a:ext cx="7993063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457200" y="3500438"/>
            <a:ext cx="8229600" cy="316892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Прямые юбки, как правило, состоят из двух деталей: переднего и заднего полотнищ, нити основы в которых проходят почти всегда вдоль деталей.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Юбка прямого покроя плотно облегает фигуру, хотя при моделировании её можно сделать и совсем узкой, и довольно широкой.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Прямые юбки могут иметь разрезы, различные складки или сборки, кокетки, карманы и т.д.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72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str6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1125538"/>
            <a:ext cx="4824412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4860032" y="549275"/>
            <a:ext cx="4283967" cy="56880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None/>
            </a:pPr>
            <a:r>
              <a:rPr lang="ru-RU" sz="2800" dirty="0" smtClean="0"/>
              <a:t> </a:t>
            </a:r>
            <a:r>
              <a:rPr lang="ru-RU" sz="2400" dirty="0" err="1" smtClean="0">
                <a:latin typeface="Times New Roman" pitchFamily="18" charset="0"/>
              </a:rPr>
              <a:t>Клиньевые</a:t>
            </a:r>
            <a:r>
              <a:rPr lang="ru-RU" sz="2400" dirty="0" smtClean="0">
                <a:latin typeface="Times New Roman" pitchFamily="18" charset="0"/>
              </a:rPr>
              <a:t> юбки состоят из нескольких одинаковых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клиньев, расширяющихся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                                  к низу. 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Число клиньев может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быть любым, но лучше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                               чётным.</a:t>
            </a:r>
          </a:p>
          <a:p>
            <a:pPr algn="just">
              <a:buFontTx/>
              <a:buNone/>
            </a:pPr>
            <a:endParaRPr lang="ru-RU" sz="2400" dirty="0" smtClean="0">
              <a:latin typeface="Times New Roman" pitchFamily="18" charset="0"/>
            </a:endParaRP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Такая юбка плотно 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         облегает фигуру от </a:t>
            </a:r>
          </a:p>
          <a:p>
            <a:pPr algn="just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                    талии до бёдер.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5676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395288" y="549275"/>
            <a:ext cx="3467100" cy="55768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Конические юбки – 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самые простые по 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конструкции.</a:t>
            </a:r>
          </a:p>
          <a:p>
            <a:pPr>
              <a:buFontTx/>
              <a:buNone/>
            </a:pPr>
            <a:endParaRPr lang="ru-RU" sz="240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Их чертежи можно 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строить прямо на ткани,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без лекал.</a:t>
            </a:r>
          </a:p>
          <a:p>
            <a:pPr>
              <a:buFontTx/>
              <a:buNone/>
            </a:pPr>
            <a:endParaRPr lang="ru-RU" sz="240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   Коническая юбка, как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правило, не имеет выта-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чек и состоит из одной</a:t>
            </a:r>
          </a:p>
          <a:p>
            <a:pPr>
              <a:buFontTx/>
              <a:buNone/>
            </a:pPr>
            <a:r>
              <a:rPr lang="ru-RU" sz="2400" smtClean="0">
                <a:latin typeface="Times New Roman" pitchFamily="18" charset="0"/>
              </a:rPr>
              <a:t>или двух деталей.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3" name="Picture 9" descr="str6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42A6BD"/>
              </a:clrFrom>
              <a:clrTo>
                <a:srgbClr val="42A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067175" y="765175"/>
            <a:ext cx="4897438" cy="488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1756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2513013" y="274638"/>
          <a:ext cx="4116387" cy="5851525"/>
        </p:xfrm>
        <a:graphic>
          <a:graphicData uri="http://schemas.openxmlformats.org/presentationml/2006/ole">
            <p:oleObj spid="_x0000_s1029" name="Image" r:id="rId3" imgW="17041270" imgH="2422857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781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353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Image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Наш ноутбук</dc:creator>
  <cp:lastModifiedBy>Бугаков</cp:lastModifiedBy>
  <cp:revision>9</cp:revision>
  <dcterms:created xsi:type="dcterms:W3CDTF">2012-04-09T14:54:32Z</dcterms:created>
  <dcterms:modified xsi:type="dcterms:W3CDTF">2013-04-29T17:59:15Z</dcterms:modified>
</cp:coreProperties>
</file>