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21827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828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753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5131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5492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333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014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678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4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25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78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111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189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210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740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948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553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CA98E67-86BE-4075-B400-13E975960CBE}" type="datetimeFigureOut">
              <a:rPr lang="ru-RU" smtClean="0"/>
              <a:t>11.04.2016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A173246-727F-415C-BBF7-1769519A7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564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1677" y="129654"/>
            <a:ext cx="3943066" cy="4657251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Monotype Corsiva" panose="03010101010201010101" pitchFamily="66" charset="0"/>
              </a:rPr>
              <a:t>Какие бывают ткани?</a:t>
            </a:r>
            <a:endParaRPr lang="ru-RU" sz="6000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654"/>
            <a:ext cx="6960358" cy="672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7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1156.photobucket.com/albums/p567/marvellousriver/hm%20tu%20ipad/hmprod-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917701"/>
            <a:ext cx="3657600" cy="42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142368"/>
            <a:ext cx="4002206" cy="39136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980" y="142368"/>
            <a:ext cx="3401421" cy="340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5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711" y="3804360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Спасибо за внимание. Презентацию выполнила: </a:t>
            </a:r>
            <a:r>
              <a:rPr lang="ru-RU" sz="3600" dirty="0">
                <a:latin typeface="Monotype Corsiva" panose="03010101010201010101" pitchFamily="66" charset="0"/>
              </a:rPr>
              <a:t>П</a:t>
            </a:r>
            <a:r>
              <a:rPr lang="ru-RU" sz="3600" dirty="0" smtClean="0">
                <a:latin typeface="Monotype Corsiva" panose="03010101010201010101" pitchFamily="66" charset="0"/>
              </a:rPr>
              <a:t>анасенко И.Ю.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31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00093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Monotype Corsiva" panose="03010101010201010101" pitchFamily="66" charset="0"/>
              </a:rPr>
              <a:t>Ткани в истории</a:t>
            </a:r>
          </a:p>
          <a:p>
            <a:endParaRPr lang="ru-RU" sz="2000" dirty="0" smtClean="0">
              <a:latin typeface="Monotype Corsiva" panose="03010101010201010101" pitchFamily="66" charset="0"/>
            </a:endParaRPr>
          </a:p>
          <a:p>
            <a:r>
              <a:rPr lang="ru-RU" sz="2000" dirty="0" smtClean="0">
                <a:latin typeface="Monotype Corsiva" panose="03010101010201010101" pitchFamily="66" charset="0"/>
              </a:rPr>
              <a:t>Ткани античности в основном известны благодаря дошедшим до нас памятникам литературы и изобразительного искусства. Иногда при археологических раскопках удается найти фрагменты этих полотен, обычно льняных.</a:t>
            </a:r>
          </a:p>
          <a:p>
            <a:endParaRPr lang="ru-RU" sz="2000" dirty="0" smtClean="0">
              <a:latin typeface="Monotype Corsiva" panose="03010101010201010101" pitchFamily="66" charset="0"/>
            </a:endParaRPr>
          </a:p>
          <a:p>
            <a:r>
              <a:rPr lang="ru-RU" sz="2000" dirty="0" smtClean="0">
                <a:latin typeface="Monotype Corsiva" panose="03010101010201010101" pitchFamily="66" charset="0"/>
              </a:rPr>
              <a:t>В древности самыми красивыми и необычными тканями считались китайские – шелковые и с металлической нитью. Их орнаменты – это символические изображения (иероглифы, драконы), геометрические и растительные узоры.</a:t>
            </a:r>
          </a:p>
          <a:p>
            <a:endParaRPr lang="ru-RU" sz="2000" dirty="0" smtClean="0">
              <a:latin typeface="Monotype Corsiva" panose="03010101010201010101" pitchFamily="66" charset="0"/>
            </a:endParaRPr>
          </a:p>
          <a:p>
            <a:r>
              <a:rPr lang="ru-RU" sz="2000" dirty="0" smtClean="0">
                <a:latin typeface="Monotype Corsiva" panose="03010101010201010101" pitchFamily="66" charset="0"/>
              </a:rPr>
              <a:t>Близки к китайским по текстуре, составу и рисунку японские ткани. Многие века славились ткани индийские — шелковые и хлопчатобумажные с набивным узором, льняные и шерстяные с растительными и сюжетными орнаментами.</a:t>
            </a:r>
          </a:p>
          <a:p>
            <a:endParaRPr lang="ru-RU" sz="2000" dirty="0" smtClean="0">
              <a:latin typeface="Monotype Corsiva" panose="03010101010201010101" pitchFamily="66" charset="0"/>
            </a:endParaRPr>
          </a:p>
          <a:p>
            <a:r>
              <a:rPr lang="ru-RU" sz="2000" dirty="0" smtClean="0">
                <a:latin typeface="Monotype Corsiva" panose="03010101010201010101" pitchFamily="66" charset="0"/>
              </a:rPr>
              <a:t>Изысканные шелковые и шерстяные полотна производились в Иране. В узорах преобладали сцены охоты, фантастические животные, символы царской власти. В 15-17 веках получили распространение «</a:t>
            </a:r>
            <a:r>
              <a:rPr lang="ru-RU" sz="2000" dirty="0" err="1" smtClean="0">
                <a:latin typeface="Monotype Corsiva" panose="03010101010201010101" pitchFamily="66" charset="0"/>
              </a:rPr>
              <a:t>золотные</a:t>
            </a:r>
            <a:r>
              <a:rPr lang="ru-RU" sz="2000" dirty="0" smtClean="0">
                <a:latin typeface="Monotype Corsiva" panose="03010101010201010101" pitchFamily="66" charset="0"/>
              </a:rPr>
              <a:t> ткани» (</a:t>
            </a:r>
            <a:r>
              <a:rPr lang="ru-RU" sz="2000" dirty="0" err="1" smtClean="0">
                <a:latin typeface="Monotype Corsiva" panose="03010101010201010101" pitchFamily="66" charset="0"/>
              </a:rPr>
              <a:t>объярь</a:t>
            </a:r>
            <a:r>
              <a:rPr lang="ru-RU" sz="2000" dirty="0" smtClean="0">
                <a:latin typeface="Monotype Corsiva" panose="03010101010201010101" pitchFamily="66" charset="0"/>
              </a:rPr>
              <a:t>), бархат и атлас с растительными, животными орнаментами и сценами из эпоса.</a:t>
            </a:r>
          </a:p>
          <a:p>
            <a:endParaRPr lang="ru-RU" sz="2000" dirty="0" smtClean="0">
              <a:latin typeface="Monotype Corsiva" panose="03010101010201010101" pitchFamily="66" charset="0"/>
            </a:endParaRPr>
          </a:p>
          <a:p>
            <a:r>
              <a:rPr lang="ru-RU" sz="2000" dirty="0" smtClean="0">
                <a:latin typeface="Monotype Corsiva" panose="03010101010201010101" pitchFamily="66" charset="0"/>
              </a:rPr>
              <a:t>С 14 века начинается производство тканей в Италии, которое в 16-17 веках достигло своего пика. Наиболее распространенные орнаменты – Растительные и геральдические. Самыми ценными итальянскими тканями считались парчовые.</a:t>
            </a:r>
          </a:p>
          <a:p>
            <a:endParaRPr lang="ru-RU" sz="2000" dirty="0" smtClean="0">
              <a:latin typeface="Monotype Corsiva" panose="03010101010201010101" pitchFamily="66" charset="0"/>
            </a:endParaRPr>
          </a:p>
          <a:p>
            <a:r>
              <a:rPr lang="ru-RU" sz="2000" dirty="0" smtClean="0">
                <a:latin typeface="Monotype Corsiva" panose="03010101010201010101" pitchFamily="66" charset="0"/>
              </a:rPr>
              <a:t>В 18 веке достигло расцвета производство французских тканей, которые стали достойным конкурентам итальянским. В рисунке преобладали архитектурные мотивы, цветы и букеты, жанровые сцены.</a:t>
            </a:r>
            <a:endParaRPr lang="ru-RU" sz="2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17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194" y="142681"/>
            <a:ext cx="1130034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Monotype Corsiva" panose="03010101010201010101" pitchFamily="66" charset="0"/>
              </a:rPr>
              <a:t>На Руси крупное ткацкое производство до Петра I распространено не было. Дорогие золотые и шелковые ткани высокого качества привозили из заграницы или добывали в виде военные трофеев. В Киевской Руси такие ткани назывались поволоки. К ним относились шелк, парча, аксамит, </a:t>
            </a:r>
            <a:r>
              <a:rPr lang="ru-RU" sz="2000" dirty="0" err="1" smtClean="0">
                <a:latin typeface="Monotype Corsiva" panose="03010101010201010101" pitchFamily="66" charset="0"/>
              </a:rPr>
              <a:t>оловир</a:t>
            </a:r>
            <a:r>
              <a:rPr lang="ru-RU" sz="2000" dirty="0" smtClean="0">
                <a:latin typeface="Monotype Corsiva" panose="03010101010201010101" pitchFamily="66" charset="0"/>
              </a:rPr>
              <a:t>. Известен торговый договор Руси с Византией о поставках поволок. Эти поставки осуществлялись по пути из варяг в греки. Использовались такие ткани для изготовления дорогой одежды, постельного и столового белья, предметов религиозного культа. Поволоки очень высоко ценились, считались почетным даром, их накапливали в храмах и государственной казне. Особо славились ткани пурпурного и багряного цвета. Привозили также шерстяные ткани, среди которых наиболее дорогими были </a:t>
            </a:r>
            <a:r>
              <a:rPr lang="ru-RU" sz="2000" dirty="0" err="1" smtClean="0">
                <a:latin typeface="Monotype Corsiva" panose="03010101010201010101" pitchFamily="66" charset="0"/>
              </a:rPr>
              <a:t>скорлаты</a:t>
            </a:r>
            <a:r>
              <a:rPr lang="ru-RU" sz="2000" dirty="0" smtClean="0">
                <a:latin typeface="Monotype Corsiva" panose="03010101010201010101" pitchFamily="66" charset="0"/>
              </a:rPr>
              <a:t> (тонкое сукно) и ковры, их передавали по наследству даже в княжеских семьях.</a:t>
            </a:r>
          </a:p>
          <a:p>
            <a:endParaRPr lang="ru-RU" sz="2000" dirty="0" smtClean="0">
              <a:latin typeface="Monotype Corsiva" panose="03010101010201010101" pitchFamily="66" charset="0"/>
            </a:endParaRPr>
          </a:p>
          <a:p>
            <a:r>
              <a:rPr lang="ru-RU" sz="2000" dirty="0" smtClean="0">
                <a:latin typeface="Monotype Corsiva" panose="03010101010201010101" pitchFamily="66" charset="0"/>
              </a:rPr>
              <a:t>Местное население на элементарных ткацких станках производило лен и шерсть. Изо льна шили мужские рубахи, женскую одежду, полотенца, скатерти, отбеленный на снегу лен (новины) шел на производство белья. Нижнюю одежду изготавливали из конопляных нитей.</a:t>
            </a:r>
            <a:endParaRPr lang="ru-RU" sz="2000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2121" y="3468717"/>
            <a:ext cx="4441392" cy="2960928"/>
          </a:xfrm>
          <a:prstGeom prst="rect">
            <a:avLst/>
          </a:prstGeom>
        </p:spPr>
      </p:pic>
      <p:pic>
        <p:nvPicPr>
          <p:cNvPr id="1026" name="Picture 2" descr="http://esale.dp.ua/img/stocks/1284.jpg?13867541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09" y="3881005"/>
            <a:ext cx="4981433" cy="2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88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603" y="477672"/>
            <a:ext cx="552734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Monotype Corsiva" panose="03010101010201010101" pitchFamily="66" charset="0"/>
              </a:rPr>
              <a:t>Ткань – текстильное изделие, образованное путем переплетения двух перпендикулярных нитей: основы (идет вдоль ткани) и утка (идет поперек).</a:t>
            </a:r>
          </a:p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Monotype Corsiva" panose="03010101010201010101" pitchFamily="66" charset="0"/>
              </a:rPr>
              <a:t>Процесс производства тканей (ткачество) состоит из нескольких этапов: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333333"/>
                </a:solidFill>
                <a:effectLst/>
                <a:latin typeface="Monotype Corsiva" panose="03010101010201010101" pitchFamily="66" charset="0"/>
              </a:rPr>
              <a:t>подготовительного (перемотка нитей, шлихтование и снование основ, осуществление перемотки и шлихтования утка),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333333"/>
                </a:solidFill>
                <a:effectLst/>
                <a:latin typeface="Monotype Corsiva" panose="03010101010201010101" pitchFamily="66" charset="0"/>
              </a:rPr>
              <a:t>основного (привязка основы на станках, непосредственно само ткачество, разбраковка полотна)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333333"/>
                </a:solidFill>
                <a:effectLst/>
                <a:latin typeface="Monotype Corsiva" panose="03010101010201010101" pitchFamily="66" charset="0"/>
              </a:rPr>
              <a:t>заключительного (отделка ткани – промывка, варка, отбелка, крашение, печать и др.)</a:t>
            </a:r>
          </a:p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Monotype Corsiva" panose="03010101010201010101" pitchFamily="66" charset="0"/>
              </a:rPr>
              <a:t>Изготавливаться ткани могут как на механических, так и на ручных станках, впрочем, сегодня последний вариант встречается очень редко.</a:t>
            </a:r>
          </a:p>
        </p:txBody>
      </p:sp>
      <p:pic>
        <p:nvPicPr>
          <p:cNvPr id="2050" name="Picture 2" descr="http://img.webme.com/pic/i/iafabrics/fabric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875" y="573457"/>
            <a:ext cx="6023212" cy="451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93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6603" y="150125"/>
            <a:ext cx="6141493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Виды тканей:</a:t>
            </a:r>
          </a:p>
          <a:p>
            <a:pPr algn="just"/>
            <a:endParaRPr lang="ru-RU" sz="2400" b="1" i="1" u="sng" dirty="0" smtClean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  <a:p>
            <a:pPr algn="just"/>
            <a:r>
              <a:rPr lang="ru-RU" b="0" i="1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	По типу используемого сырья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натуральные (растительного, животного или минерального происхождения)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искусственные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синтетические</a:t>
            </a:r>
          </a:p>
          <a:p>
            <a:pPr algn="just"/>
            <a:r>
              <a:rPr lang="ru-RU" b="0" i="1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	По цвету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многоцветные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однотонные</a:t>
            </a:r>
          </a:p>
          <a:p>
            <a:pPr algn="just"/>
            <a:r>
              <a:rPr lang="ru-RU" b="0" i="1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	По назначению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бельевые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плательные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подкладочные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блузочные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курточные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портьерные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пальтовые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костюмные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effectLst/>
                <a:latin typeface="Verdana" panose="020B0604030504040204" pitchFamily="34" charset="0"/>
              </a:rPr>
              <a:t>обивочные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effectLst/>
                <a:latin typeface="Verdana" panose="020B0604030504040204" pitchFamily="34" charset="0"/>
              </a:rPr>
              <a:t>технические и др.</a:t>
            </a:r>
            <a:endParaRPr lang="ru-RU" b="0" i="0" dirty="0">
              <a:effectLst/>
              <a:latin typeface="Verdana" panose="020B0604030504040204" pitchFamily="34" charset="0"/>
            </a:endParaRPr>
          </a:p>
        </p:txBody>
      </p:sp>
      <p:pic>
        <p:nvPicPr>
          <p:cNvPr id="3074" name="Picture 2" descr="http://cs616727.vk.me/v616727370/12d33/FILX6TUVWh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711" y="3429000"/>
            <a:ext cx="5904578" cy="348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chool-d-m.com/wp-content/uploads/Tkan3-e1406743655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558" y="0"/>
            <a:ext cx="4012442" cy="383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6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0" y="145165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0" i="1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	На ощупь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толстые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тонкие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мягкие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грубые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легкие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тяжелые</a:t>
            </a:r>
          </a:p>
          <a:p>
            <a:pPr algn="just"/>
            <a:r>
              <a:rPr lang="ru-RU" b="0" i="1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	По способу переплетения основы и утка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с простым переплетением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со специальным переплетением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с составным переплетением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с крупноузорчатым переплетением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с двухслойным переплетением</a:t>
            </a:r>
            <a:endParaRPr lang="ru-RU" b="0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79" y="145165"/>
            <a:ext cx="5869390" cy="2683476"/>
          </a:xfrm>
          <a:prstGeom prst="rect">
            <a:avLst/>
          </a:prstGeom>
        </p:spPr>
      </p:pic>
      <p:pic>
        <p:nvPicPr>
          <p:cNvPr id="4098" name="Picture 2" descr="http://mebel-vam.ucoz.com/_pu/0/564900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770" y="3838484"/>
            <a:ext cx="6995852" cy="282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85" y="2948025"/>
            <a:ext cx="4845807" cy="371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7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672" y="0"/>
            <a:ext cx="9416955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Monotype Corsiva" panose="03010101010201010101" pitchFamily="66" charset="0"/>
              </a:rPr>
              <a:t>Что можно сшить из ткани.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pic>
        <p:nvPicPr>
          <p:cNvPr id="5122" name="Picture 2" descr="http://c.shld.net/rpx/i/s/i/spin/image/spin_prod_7050418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38" y="877652"/>
            <a:ext cx="3606729" cy="360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7936" y="222398"/>
            <a:ext cx="3287973" cy="55073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3544" y="1024014"/>
            <a:ext cx="3820260" cy="3655041"/>
          </a:xfrm>
          <a:prstGeom prst="rect">
            <a:avLst/>
          </a:prstGeom>
        </p:spPr>
      </p:pic>
      <p:pic>
        <p:nvPicPr>
          <p:cNvPr id="5124" name="Picture 4" descr="http://img3i.spoki.tvnet.lv/upload/articles/20/207702/images/Kleitinas-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073" y="2349577"/>
            <a:ext cx="2857500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ziaremondene.ro/files/photos/originals/24/16724/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095" y="4480585"/>
            <a:ext cx="2155591" cy="215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855" y="4480585"/>
            <a:ext cx="1765696" cy="236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6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endanbuyan.ru/imgs/74985146-snikersy-kupit-v-internet-magazine-nedor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535"/>
            <a:ext cx="4247865" cy="566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.board.com.ua/a/1041703585/wm/2-amerikanskie-svadebnyie-platya-prodazha-proka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199" y="0"/>
            <a:ext cx="4228646" cy="563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.happy-giraffe.ru/thumbs/800x/149171/d78094b724f51e1bee48467d6c320bf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906" y="902446"/>
            <a:ext cx="3042252" cy="404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55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978"/>
            <a:ext cx="2243209" cy="29909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9618" y="37421"/>
            <a:ext cx="2879911" cy="28799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2026" y="1630068"/>
            <a:ext cx="3720152" cy="49602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604" y="3269204"/>
            <a:ext cx="2432030" cy="33027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9284" y="101978"/>
            <a:ext cx="2611790" cy="26117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2354" y="2917332"/>
            <a:ext cx="3507620" cy="35076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0982" y="342804"/>
            <a:ext cx="2468635" cy="246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19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72</TotalTime>
  <Words>511</Words>
  <Application>Microsoft Office PowerPoint</Application>
  <PresentationFormat>Широкоэкранный</PresentationFormat>
  <Paragraphs>58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Impact</vt:lpstr>
      <vt:lpstr>Monotype Corsiva</vt:lpstr>
      <vt:lpstr>Verdana</vt:lpstr>
      <vt:lpstr>Главное мероприятие</vt:lpstr>
      <vt:lpstr>Какие бывают ткани?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можно сшить из ткани.</vt:lpstr>
      <vt:lpstr>Презентация PowerPoint</vt:lpstr>
      <vt:lpstr>Презентация PowerPoint</vt:lpstr>
      <vt:lpstr>Презентация PowerPoint</vt:lpstr>
      <vt:lpstr>Спасибо за внимание. Презентацию выполнила: Панасенко И.Ю.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бывают ткани?</dc:title>
  <dc:creator>User</dc:creator>
  <cp:lastModifiedBy>User</cp:lastModifiedBy>
  <cp:revision>9</cp:revision>
  <dcterms:created xsi:type="dcterms:W3CDTF">2016-04-11T09:05:36Z</dcterms:created>
  <dcterms:modified xsi:type="dcterms:W3CDTF">2016-04-11T15:15:47Z</dcterms:modified>
</cp:coreProperties>
</file>