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61" r:id="rId5"/>
    <p:sldId id="262" r:id="rId6"/>
    <p:sldId id="263" r:id="rId7"/>
    <p:sldId id="257" r:id="rId8"/>
    <p:sldId id="258" r:id="rId9"/>
    <p:sldId id="259" r:id="rId10"/>
    <p:sldId id="260" r:id="rId11"/>
    <p:sldId id="267" r:id="rId12"/>
    <p:sldId id="26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FFFF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F6CBB-6113-4527-81EF-21CC0DB58DAB}" type="datetimeFigureOut">
              <a:rPr lang="ru-RU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E6C23-3CF7-4B88-B1EF-9D1CBFDF7A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92041-F675-4C0F-BD38-731C7E736D54}" type="datetimeFigureOut">
              <a:rPr lang="ru-RU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527B1-7ED6-4AE3-B483-592C2D794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AA1E9-9059-4756-A697-C660337CCF4F}" type="datetimeFigureOut">
              <a:rPr lang="ru-RU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A6C30-BD96-419C-806B-472941BBF7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6BC8-CBCD-408C-B4E5-08C91ED7E696}" type="datetimeFigureOut">
              <a:rPr lang="ru-RU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54584-5E28-48AB-A246-64CE27E09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2E993-4DA4-4E04-8ACB-9D7A69BEC539}" type="datetimeFigureOut">
              <a:rPr lang="ru-RU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7C0B2-DE72-4CAD-B5F9-FAAFFC868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00855-F386-4123-92CD-7A0F796EF62E}" type="datetimeFigureOut">
              <a:rPr lang="ru-RU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59C18-0436-4B2C-9E74-FF00FB4E7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3EB8B-5197-4E98-9A03-840FC72DDCBE}" type="datetimeFigureOut">
              <a:rPr lang="ru-RU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3A297-2A4B-4913-9BCF-FB562C8CF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0B2CB-6DFA-4D71-A853-30DD2E5AE908}" type="datetimeFigureOut">
              <a:rPr lang="ru-RU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F3226-E464-402F-81FD-1FFABBC1D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B840F-8C97-48F5-B5FE-4EA1428740C5}" type="datetimeFigureOut">
              <a:rPr lang="ru-RU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F8EC3-2A7C-4D2F-AB7E-5F58A7502D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5BE9D-BACC-449D-B36F-11E489CF269E}" type="datetimeFigureOut">
              <a:rPr lang="ru-RU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E75BB-EF8B-41B8-B2E9-C36BC5E40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1E47E-03E7-4E02-A887-863CE3C7E96C}" type="datetimeFigureOut">
              <a:rPr lang="ru-RU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A29EF-17CA-4209-BFF3-F58756CE3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FF"/>
            </a:gs>
            <a:gs pos="100000">
              <a:srgbClr val="3333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EF5F850-84A0-418A-B749-63F0310CBAC1}" type="datetimeFigureOut">
              <a:rPr lang="ru-RU"/>
              <a:pPr>
                <a:defRPr/>
              </a:pPr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26D3C8-2C58-4723-8781-CCB4FBF287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9700" y="5373688"/>
            <a:ext cx="3924300" cy="1484312"/>
          </a:xfrm>
        </p:spPr>
        <p:txBody>
          <a:bodyPr/>
          <a:lstStyle/>
          <a:p>
            <a:pPr algn="l" eaLnBrk="1" hangingPunct="1"/>
            <a:r>
              <a:rPr lang="ru-RU" sz="1400" smtClean="0">
                <a:solidFill>
                  <a:srgbClr val="898989"/>
                </a:solidFill>
              </a:rPr>
              <a:t> </a:t>
            </a:r>
            <a:r>
              <a:rPr lang="ru-RU" sz="1400" smtClean="0">
                <a:solidFill>
                  <a:schemeClr val="bg1"/>
                </a:solidFill>
              </a:rPr>
              <a:t>Автор презентации: </a:t>
            </a:r>
          </a:p>
          <a:p>
            <a:pPr algn="l" eaLnBrk="1" hangingPunct="1"/>
            <a:r>
              <a:rPr lang="ru-RU" sz="1400" smtClean="0">
                <a:solidFill>
                  <a:schemeClr val="bg1"/>
                </a:solidFill>
              </a:rPr>
              <a:t>Тикушев Георгий Юрьевич, ученик 7 «Г» класса МБОУ  «Гимназия № 1» г. Чебоксары </a:t>
            </a:r>
          </a:p>
          <a:p>
            <a:pPr algn="l" eaLnBrk="1" hangingPunct="1"/>
            <a:r>
              <a:rPr lang="ru-RU" sz="1400" smtClean="0">
                <a:solidFill>
                  <a:schemeClr val="bg1"/>
                </a:solidFill>
              </a:rPr>
              <a:t>Чувашской Республики</a:t>
            </a:r>
          </a:p>
        </p:txBody>
      </p:sp>
      <p:sp>
        <p:nvSpPr>
          <p:cNvPr id="13314" name="WordArt 5"/>
          <p:cNvSpPr>
            <a:spLocks noChangeArrowheads="1" noChangeShapeType="1" noTextEdit="1"/>
          </p:cNvSpPr>
          <p:nvPr/>
        </p:nvSpPr>
        <p:spPr bwMode="auto">
          <a:xfrm>
            <a:off x="684213" y="981075"/>
            <a:ext cx="7858125" cy="10795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Изготовление витражной картины</a:t>
            </a:r>
          </a:p>
        </p:txBody>
      </p:sp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468313" y="188913"/>
            <a:ext cx="813593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dirty="0">
                <a:solidFill>
                  <a:srgbClr val="FF0000"/>
                </a:solidFill>
              </a:rPr>
              <a:t>Конкурс интерактивных презентаций </a:t>
            </a:r>
            <a:br>
              <a:rPr lang="ru-RU" b="1" i="1" dirty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FF0000"/>
                </a:solidFill>
              </a:rPr>
              <a:t>«Чудеса своими руками»</a:t>
            </a:r>
            <a:br>
              <a:rPr lang="ru-RU" b="1" i="1" dirty="0">
                <a:solidFill>
                  <a:srgbClr val="FF0000"/>
                </a:solidFill>
              </a:rPr>
            </a:br>
            <a:endParaRPr lang="ru-RU" b="1" i="1" dirty="0">
              <a:solidFill>
                <a:schemeClr val="tx2"/>
              </a:solidFill>
            </a:endParaRPr>
          </a:p>
        </p:txBody>
      </p:sp>
      <p:pic>
        <p:nvPicPr>
          <p:cNvPr id="13316" name="Picture 8" descr="i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590406">
            <a:off x="1979613" y="2636838"/>
            <a:ext cx="230346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AutoShap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484438" y="5876925"/>
            <a:ext cx="1223962" cy="574675"/>
          </a:xfrm>
          <a:prstGeom prst="notchedRightArrow">
            <a:avLst>
              <a:gd name="adj1" fmla="val 50000"/>
              <a:gd name="adj2" fmla="val 53246"/>
            </a:avLst>
          </a:prstGeom>
          <a:gradFill rotWithShape="1">
            <a:gsLst>
              <a:gs pos="0">
                <a:schemeClr val="accent1"/>
              </a:gs>
              <a:gs pos="100000">
                <a:srgbClr val="99FF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Далее</a:t>
            </a:r>
          </a:p>
        </p:txBody>
      </p:sp>
      <p:pic>
        <p:nvPicPr>
          <p:cNvPr id="13318" name="Picture 7" descr="rib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79166">
            <a:off x="7235825" y="2708275"/>
            <a:ext cx="1423988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 descr="cvit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72023">
            <a:off x="395288" y="2492375"/>
            <a:ext cx="1423987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492896"/>
            <a:ext cx="2252481" cy="168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1800" smtClean="0"/>
              <a:t>4.</a:t>
            </a:r>
            <a:br>
              <a:rPr lang="ru-RU" sz="1800" smtClean="0"/>
            </a:br>
            <a:r>
              <a:rPr lang="ru-RU" sz="1800" smtClean="0"/>
              <a:t>После того, как контур высохнет, можно приступать к покраске. </a:t>
            </a:r>
            <a:br>
              <a:rPr lang="ru-RU" sz="1800" smtClean="0"/>
            </a:br>
            <a:r>
              <a:rPr lang="ru-RU" sz="1800" smtClean="0"/>
              <a:t>Нужны специальные витражные краски. Контур сохнет 2-2,5 часа</a:t>
            </a:r>
            <a:r>
              <a:rPr lang="ru-RU" sz="1800" smtClean="0">
                <a:latin typeface="Arial" charset="0"/>
              </a:rPr>
              <a:t>.</a:t>
            </a:r>
          </a:p>
        </p:txBody>
      </p:sp>
      <p:pic>
        <p:nvPicPr>
          <p:cNvPr id="22530" name="Содержимое 3" descr="P10103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1628775"/>
            <a:ext cx="6408737" cy="4437063"/>
          </a:xfrm>
        </p:spPr>
      </p:pic>
      <p:sp>
        <p:nvSpPr>
          <p:cNvPr id="22531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555875" y="6092825"/>
            <a:ext cx="1223963" cy="574675"/>
          </a:xfrm>
          <a:prstGeom prst="notchedRightArrow">
            <a:avLst>
              <a:gd name="adj1" fmla="val 50000"/>
              <a:gd name="adj2" fmla="val 53246"/>
            </a:avLst>
          </a:prstGeom>
          <a:gradFill rotWithShape="1">
            <a:gsLst>
              <a:gs pos="0">
                <a:schemeClr val="accent1"/>
              </a:gs>
              <a:gs pos="100000">
                <a:srgbClr val="99FF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hlinkClick r:id="" action="ppaction://hlinkshowjump?jump=nextslide"/>
              </a:rPr>
              <a:t>Далее</a:t>
            </a:r>
            <a:endParaRPr lang="ru-RU" dirty="0"/>
          </a:p>
        </p:txBody>
      </p:sp>
      <p:sp>
        <p:nvSpPr>
          <p:cNvPr id="22532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950" y="6092825"/>
            <a:ext cx="2016125" cy="576263"/>
          </a:xfrm>
          <a:prstGeom prst="leftArrow">
            <a:avLst>
              <a:gd name="adj1" fmla="val 50000"/>
              <a:gd name="adj2" fmla="val 87465"/>
            </a:avLst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 содержанию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И, </a:t>
            </a:r>
            <a:r>
              <a:rPr lang="ru-RU" dirty="0" err="1" smtClean="0"/>
              <a:t>вуаля</a:t>
            </a:r>
            <a:r>
              <a:rPr lang="ru-RU" dirty="0" smtClean="0"/>
              <a:t>! </a:t>
            </a:r>
            <a:r>
              <a:rPr lang="ru-RU" smtClean="0"/>
              <a:t>Картина готова!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5450" y="1705769"/>
            <a:ext cx="57531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Использованные источники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000" smtClean="0">
                <a:latin typeface="Arial" charset="0"/>
              </a:rPr>
              <a:t>http://ru.wikipedia.org/wiki/%D0%92%D0%B8%D1%82%D1%80%D0%B0%D0%B6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Содержание:</a:t>
            </a:r>
          </a:p>
        </p:txBody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hlinkClick r:id="rId2" action="ppaction://hlinksldjump"/>
              </a:rPr>
              <a:t>Введение</a:t>
            </a:r>
            <a:endParaRPr lang="ru-RU" smtClean="0"/>
          </a:p>
          <a:p>
            <a:pPr eaLnBrk="1" hangingPunct="1"/>
            <a:r>
              <a:rPr lang="ru-RU" smtClean="0">
                <a:hlinkClick r:id="rId3" action="ppaction://hlinksldjump"/>
              </a:rPr>
              <a:t>Что такое витражный рисунок</a:t>
            </a:r>
            <a:endParaRPr lang="ru-RU" smtClean="0"/>
          </a:p>
          <a:p>
            <a:pPr eaLnBrk="1" hangingPunct="1"/>
            <a:r>
              <a:rPr lang="ru-RU" smtClean="0">
                <a:hlinkClick r:id="" action="ppaction://noaction"/>
              </a:rPr>
              <a:t>Материалы, необходимые для изготовления витражного рисунка</a:t>
            </a:r>
            <a:endParaRPr lang="ru-RU" smtClean="0"/>
          </a:p>
          <a:p>
            <a:pPr eaLnBrk="1" hangingPunct="1"/>
            <a:r>
              <a:rPr lang="ru-RU" smtClean="0">
                <a:hlinkClick r:id="rId4" action="ppaction://hlinksldjump"/>
              </a:rPr>
              <a:t>Технология изготовления витражного рисунка</a:t>
            </a:r>
            <a:endParaRPr lang="ru-RU" smtClean="0"/>
          </a:p>
          <a:p>
            <a:pPr eaLnBrk="1" hangingPunct="1"/>
            <a:r>
              <a:rPr lang="ru-RU" smtClean="0">
                <a:hlinkClick r:id="rId5" action="ppaction://hlinksldjump"/>
              </a:rPr>
              <a:t>Использованные источники</a:t>
            </a: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Введение</a:t>
            </a:r>
          </a:p>
        </p:txBody>
      </p:sp>
      <p:sp>
        <p:nvSpPr>
          <p:cNvPr id="15362" name="Rectangle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2000" smtClean="0">
                <a:latin typeface="Arial" charset="0"/>
              </a:rPr>
              <a:t> </a:t>
            </a:r>
          </a:p>
          <a:p>
            <a:endParaRPr lang="ru-RU" sz="2000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ru-RU" sz="2000" smtClean="0">
                <a:latin typeface="Arial" charset="0"/>
              </a:rPr>
              <a:t>     На какой-нибудь праздник, или день рождения, всем хочется, чтобы нам подарили подарок, сделанный своими руками.     </a:t>
            </a:r>
          </a:p>
          <a:p>
            <a:pPr>
              <a:buFont typeface="Arial" charset="0"/>
              <a:buNone/>
            </a:pPr>
            <a:r>
              <a:rPr lang="ru-RU" sz="2000" smtClean="0">
                <a:latin typeface="Arial" charset="0"/>
              </a:rPr>
              <a:t>     С моей точки зрения, витражная картина является наиболее подходящей для достижения этой цели.</a:t>
            </a:r>
          </a:p>
          <a:p>
            <a:pPr>
              <a:buFont typeface="Arial" charset="0"/>
              <a:buNone/>
            </a:pPr>
            <a:r>
              <a:rPr lang="ru-RU" sz="2000" smtClean="0">
                <a:latin typeface="Arial" charset="0"/>
              </a:rPr>
              <a:t>     Сейчас мы подробно расскажем вам о том, как сделать витражную картину и что же это на самом деле.</a:t>
            </a:r>
          </a:p>
        </p:txBody>
      </p:sp>
      <p:sp>
        <p:nvSpPr>
          <p:cNvPr id="1536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7950" y="6092825"/>
            <a:ext cx="2016125" cy="576263"/>
          </a:xfrm>
          <a:prstGeom prst="leftArrow">
            <a:avLst>
              <a:gd name="adj1" fmla="val 50000"/>
              <a:gd name="adj2" fmla="val 87465"/>
            </a:avLst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 содержанию</a:t>
            </a:r>
          </a:p>
        </p:txBody>
      </p:sp>
      <p:sp>
        <p:nvSpPr>
          <p:cNvPr id="15364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555875" y="6092825"/>
            <a:ext cx="1223963" cy="574675"/>
          </a:xfrm>
          <a:prstGeom prst="notchedRightArrow">
            <a:avLst>
              <a:gd name="adj1" fmla="val 50000"/>
              <a:gd name="adj2" fmla="val 53246"/>
            </a:avLst>
          </a:prstGeom>
          <a:gradFill rotWithShape="1">
            <a:gsLst>
              <a:gs pos="0">
                <a:schemeClr val="accent1"/>
              </a:gs>
              <a:gs pos="100000">
                <a:srgbClr val="99FF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hlinkClick r:id="" action="ppaction://hlinkshowjump?jump=nextslide"/>
              </a:rPr>
              <a:t>Далее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Что такое витражный рисунок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600" b="1" smtClean="0">
                <a:latin typeface="Arial" charset="0"/>
              </a:rPr>
              <a:t>Витра́ж</a:t>
            </a:r>
            <a:r>
              <a:rPr lang="ru-RU" sz="1600" smtClean="0">
                <a:latin typeface="Arial" charset="0"/>
              </a:rPr>
              <a:t> (фр. </a:t>
            </a:r>
            <a:r>
              <a:rPr lang="fr-FR" sz="1600" i="1" smtClean="0">
                <a:latin typeface="Arial" charset="0"/>
              </a:rPr>
              <a:t>vitre</a:t>
            </a:r>
            <a:r>
              <a:rPr lang="ru-RU" sz="1600" smtClean="0">
                <a:latin typeface="Arial" charset="0"/>
              </a:rPr>
              <a:t> — оконное стекло, от лат. </a:t>
            </a:r>
            <a:r>
              <a:rPr lang="ru-RU" sz="1600" i="1" smtClean="0">
                <a:latin typeface="Arial" charset="0"/>
              </a:rPr>
              <a:t>vitrum</a:t>
            </a:r>
            <a:r>
              <a:rPr lang="ru-RU" sz="1600" smtClean="0">
                <a:latin typeface="Arial" charset="0"/>
              </a:rPr>
              <a:t> — стекло) — произведение декоративного искусства изобразительного или орнаментального характера из цветного стекла, рассчитанное на сквозное освещение и предназначенное для заполнения проёма, чаще всего оконного, в каком-либо архитектурном сооружении.</a:t>
            </a:r>
          </a:p>
          <a:p>
            <a:pPr>
              <a:lnSpc>
                <a:spcPct val="80000"/>
              </a:lnSpc>
            </a:pPr>
            <a:r>
              <a:rPr lang="ru-RU" sz="1600" smtClean="0">
                <a:latin typeface="Arial" charset="0"/>
              </a:rPr>
              <a:t>С давних пор витраж использовался в храмах.</a:t>
            </a:r>
          </a:p>
          <a:p>
            <a:pPr>
              <a:lnSpc>
                <a:spcPct val="80000"/>
              </a:lnSpc>
            </a:pPr>
            <a:r>
              <a:rPr lang="ru-RU" sz="1600" smtClean="0">
                <a:latin typeface="Arial" charset="0"/>
              </a:rPr>
              <a:t>В раннехристианском храме окна заполнялись тонкими прозрачными пластинами камня (алебастра, селенита), из которых составляли орнамент.</a:t>
            </a:r>
          </a:p>
          <a:p>
            <a:pPr>
              <a:lnSpc>
                <a:spcPct val="80000"/>
              </a:lnSpc>
            </a:pPr>
            <a:r>
              <a:rPr lang="ru-RU" sz="1600" smtClean="0">
                <a:latin typeface="Arial" charset="0"/>
              </a:rPr>
              <a:t>В </a:t>
            </a:r>
            <a:r>
              <a:rPr lang="ru-RU" sz="1600" i="1" smtClean="0">
                <a:latin typeface="Arial" charset="0"/>
              </a:rPr>
              <a:t>романских</a:t>
            </a:r>
            <a:r>
              <a:rPr lang="ru-RU" sz="1600" smtClean="0">
                <a:latin typeface="Arial" charset="0"/>
              </a:rPr>
              <a:t> храмах (Франция, Германия) появились сюжетные витражи. Многоцветные, большие по размеру витражи из разнообразных по форме стёкол, скреплённых свинцовыми перемычками, являлись особенностью готических соборов. Чаще всего готические витражи изображали религиозные и бытовые сцены. Они размещались в огромных стрельчатых окнах, так называемых «</a:t>
            </a:r>
            <a:r>
              <a:rPr lang="ru-RU" sz="1600" i="1" smtClean="0">
                <a:latin typeface="Arial" charset="0"/>
              </a:rPr>
              <a:t>розах</a:t>
            </a:r>
            <a:r>
              <a:rPr lang="ru-RU" sz="1600" smtClean="0">
                <a:latin typeface="Arial" charset="0"/>
              </a:rPr>
              <a:t>». В эпоху </a:t>
            </a:r>
            <a:r>
              <a:rPr lang="ru-RU" sz="1600" i="1" smtClean="0">
                <a:latin typeface="Arial" charset="0"/>
              </a:rPr>
              <a:t>Возрождения</a:t>
            </a:r>
            <a:r>
              <a:rPr lang="ru-RU" sz="1600" smtClean="0">
                <a:latin typeface="Arial" charset="0"/>
              </a:rPr>
              <a:t> витраж существовал как живопись на стекле, применялась техника выскабливания по специально покрашенному разноцветному стеклу.</a:t>
            </a:r>
          </a:p>
          <a:p>
            <a:pPr>
              <a:lnSpc>
                <a:spcPct val="80000"/>
              </a:lnSpc>
            </a:pPr>
            <a:r>
              <a:rPr lang="ru-RU" sz="1600" smtClean="0">
                <a:latin typeface="Arial" charset="0"/>
              </a:rPr>
              <a:t>В России витражи существовали еще в XII веке, однако они не были характерным элементом убранства интерьеров русских домов.</a:t>
            </a:r>
          </a:p>
        </p:txBody>
      </p:sp>
      <p:sp>
        <p:nvSpPr>
          <p:cNvPr id="16387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484438" y="6092825"/>
            <a:ext cx="1223962" cy="574675"/>
          </a:xfrm>
          <a:prstGeom prst="notchedRightArrow">
            <a:avLst>
              <a:gd name="adj1" fmla="val 50000"/>
              <a:gd name="adj2" fmla="val 53246"/>
            </a:avLst>
          </a:prstGeom>
          <a:gradFill rotWithShape="1">
            <a:gsLst>
              <a:gs pos="0">
                <a:schemeClr val="accent1"/>
              </a:gs>
              <a:gs pos="100000">
                <a:srgbClr val="99FF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hlinkClick r:id="" action="ppaction://hlinkshowjump?jump=nextslide"/>
              </a:rPr>
              <a:t>Далее</a:t>
            </a:r>
            <a:endParaRPr lang="ru-RU" dirty="0"/>
          </a:p>
        </p:txBody>
      </p:sp>
      <p:sp>
        <p:nvSpPr>
          <p:cNvPr id="16388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7950" y="6092825"/>
            <a:ext cx="2016125" cy="576263"/>
          </a:xfrm>
          <a:prstGeom prst="leftArrow">
            <a:avLst>
              <a:gd name="adj1" fmla="val 50000"/>
              <a:gd name="adj2" fmla="val 87465"/>
            </a:avLst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 содержанию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Материалы, необходимые  для создания витражного рисунка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- фоторамка</a:t>
            </a:r>
          </a:p>
          <a:p>
            <a:pPr eaLnBrk="1" hangingPunct="1"/>
            <a:r>
              <a:rPr lang="ru-RU" smtClean="0">
                <a:latin typeface="Arial" charset="0"/>
              </a:rPr>
              <a:t>- специальные витражные краски</a:t>
            </a:r>
          </a:p>
          <a:p>
            <a:pPr eaLnBrk="1" hangingPunct="1"/>
            <a:r>
              <a:rPr lang="ru-RU" smtClean="0">
                <a:latin typeface="Arial" charset="0"/>
              </a:rPr>
              <a:t>- специальный витражный контур</a:t>
            </a:r>
          </a:p>
          <a:p>
            <a:pPr eaLnBrk="1" hangingPunct="1"/>
            <a:r>
              <a:rPr lang="ru-RU" smtClean="0">
                <a:latin typeface="Arial" charset="0"/>
              </a:rPr>
              <a:t>- карандаш</a:t>
            </a:r>
          </a:p>
          <a:p>
            <a:pPr eaLnBrk="1" hangingPunct="1"/>
            <a:r>
              <a:rPr lang="ru-RU" smtClean="0">
                <a:latin typeface="Arial" charset="0"/>
              </a:rPr>
              <a:t>- бумага</a:t>
            </a:r>
          </a:p>
          <a:p>
            <a:pPr eaLnBrk="1" hangingPunct="1"/>
            <a:r>
              <a:rPr lang="ru-RU" smtClean="0">
                <a:latin typeface="Arial" charset="0"/>
              </a:rPr>
              <a:t>- ластик</a:t>
            </a:r>
          </a:p>
        </p:txBody>
      </p:sp>
      <p:sp>
        <p:nvSpPr>
          <p:cNvPr id="17411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484438" y="6092825"/>
            <a:ext cx="1223962" cy="574675"/>
          </a:xfrm>
          <a:prstGeom prst="notchedRightArrow">
            <a:avLst>
              <a:gd name="adj1" fmla="val 50000"/>
              <a:gd name="adj2" fmla="val 53246"/>
            </a:avLst>
          </a:prstGeom>
          <a:gradFill rotWithShape="1">
            <a:gsLst>
              <a:gs pos="0">
                <a:schemeClr val="accent1"/>
              </a:gs>
              <a:gs pos="100000">
                <a:srgbClr val="99FF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hlinkClick r:id="" action="ppaction://hlinkshowjump?jump=nextslide"/>
              </a:rPr>
              <a:t>Далее</a:t>
            </a:r>
            <a:endParaRPr lang="ru-RU" dirty="0"/>
          </a:p>
        </p:txBody>
      </p:sp>
      <p:sp>
        <p:nvSpPr>
          <p:cNvPr id="17412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7950" y="6092825"/>
            <a:ext cx="2016125" cy="576263"/>
          </a:xfrm>
          <a:prstGeom prst="leftArrow">
            <a:avLst>
              <a:gd name="adj1" fmla="val 50000"/>
              <a:gd name="adj2" fmla="val 87465"/>
            </a:avLst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 содержанию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Технология изготовления витражного рисунка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Arial" charset="0"/>
              <a:buNone/>
            </a:pPr>
            <a:r>
              <a:rPr lang="ru-RU" dirty="0" smtClean="0"/>
              <a:t>      - На альбомном листе обрисовать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smtClean="0"/>
              <a:t>границы  стеклянной пластины.</a:t>
            </a:r>
          </a:p>
          <a:p>
            <a:pPr marL="609600" indent="-609600" eaLnBrk="1" hangingPunct="1">
              <a:buFont typeface="Arial" charset="0"/>
              <a:buNone/>
            </a:pPr>
            <a:r>
              <a:rPr lang="ru-RU" dirty="0" smtClean="0">
                <a:latin typeface="Arial" charset="0"/>
              </a:rPr>
              <a:t>     </a:t>
            </a:r>
            <a:r>
              <a:rPr lang="ru-RU" dirty="0" smtClean="0">
                <a:latin typeface="Calibri" pitchFamily="34" charset="0"/>
              </a:rPr>
              <a:t>-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smtClean="0">
                <a:latin typeface="Calibri" pitchFamily="34" charset="0"/>
              </a:rPr>
              <a:t>На альбомном листе нарисовать рисунок, не выходя за границы.</a:t>
            </a:r>
          </a:p>
          <a:p>
            <a:pPr marL="609600" indent="-609600" eaLnBrk="1" hangingPunct="1">
              <a:buFont typeface="Arial" charset="0"/>
              <a:buNone/>
            </a:pPr>
            <a:r>
              <a:rPr lang="ru-RU" dirty="0" smtClean="0">
                <a:latin typeface="Calibri" pitchFamily="34" charset="0"/>
              </a:rPr>
              <a:t>      - Положить пластину на рисунок и обвести контуром.</a:t>
            </a:r>
          </a:p>
          <a:p>
            <a:pPr marL="609600" indent="-609600" eaLnBrk="1" hangingPunct="1">
              <a:buFont typeface="Arial" charset="0"/>
              <a:buNone/>
            </a:pPr>
            <a:r>
              <a:rPr lang="ru-RU" dirty="0" smtClean="0">
                <a:latin typeface="Calibri" pitchFamily="34" charset="0"/>
              </a:rPr>
              <a:t>      - После высыхания контура можно приступать к покраске картины.</a:t>
            </a:r>
            <a:r>
              <a:rPr lang="ru-RU" dirty="0" smtClean="0">
                <a:latin typeface="Arial" charset="0"/>
              </a:rPr>
              <a:t>           </a:t>
            </a:r>
          </a:p>
          <a:p>
            <a:pPr marL="609600" indent="-609600" eaLnBrk="1" hangingPunct="1"/>
            <a:endParaRPr lang="ru-RU" dirty="0" smtClean="0">
              <a:latin typeface="Arial" charset="0"/>
            </a:endParaRPr>
          </a:p>
          <a:p>
            <a:pPr marL="609600" indent="-609600" eaLnBrk="1" hangingPunct="1"/>
            <a:endParaRPr lang="ru-RU" dirty="0" smtClean="0"/>
          </a:p>
          <a:p>
            <a:pPr marL="609600" indent="-609600" eaLnBrk="1" hangingPunct="1"/>
            <a:endParaRPr lang="ru-RU" dirty="0" smtClean="0"/>
          </a:p>
        </p:txBody>
      </p:sp>
      <p:sp>
        <p:nvSpPr>
          <p:cNvPr id="18435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484438" y="6092825"/>
            <a:ext cx="1223962" cy="574675"/>
          </a:xfrm>
          <a:prstGeom prst="notchedRightArrow">
            <a:avLst>
              <a:gd name="adj1" fmla="val 50000"/>
              <a:gd name="adj2" fmla="val 53246"/>
            </a:avLst>
          </a:prstGeom>
          <a:gradFill rotWithShape="1">
            <a:gsLst>
              <a:gs pos="0">
                <a:schemeClr val="accent1"/>
              </a:gs>
              <a:gs pos="100000">
                <a:srgbClr val="99FF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hlinkClick r:id="" action="ppaction://hlinkshowjump?jump=nextslide"/>
              </a:rPr>
              <a:t>Далее</a:t>
            </a:r>
            <a:endParaRPr lang="ru-RU" dirty="0"/>
          </a:p>
        </p:txBody>
      </p:sp>
      <p:sp>
        <p:nvSpPr>
          <p:cNvPr id="18436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7950" y="6092825"/>
            <a:ext cx="2016125" cy="576263"/>
          </a:xfrm>
          <a:prstGeom prst="leftArrow">
            <a:avLst>
              <a:gd name="adj1" fmla="val 50000"/>
              <a:gd name="adj2" fmla="val 87465"/>
            </a:avLst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 содержанию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 flipH="1">
            <a:off x="468313" y="274638"/>
            <a:ext cx="8172450" cy="777875"/>
          </a:xfrm>
        </p:spPr>
        <p:txBody>
          <a:bodyPr/>
          <a:lstStyle/>
          <a:p>
            <a:pPr algn="l" eaLnBrk="1" hangingPunct="1"/>
            <a:r>
              <a:rPr lang="ru-RU" sz="1800" smtClean="0"/>
              <a:t> 1.</a:t>
            </a:r>
            <a:br>
              <a:rPr lang="ru-RU" sz="1800" smtClean="0"/>
            </a:br>
            <a:r>
              <a:rPr lang="ru-RU" sz="1800" smtClean="0"/>
              <a:t> Сначала, нужно обвести стекло карандашом на бумаге.</a:t>
            </a:r>
          </a:p>
        </p:txBody>
      </p:sp>
      <p:pic>
        <p:nvPicPr>
          <p:cNvPr id="19458" name="Содержимое 3" descr="P10103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484313"/>
            <a:ext cx="7272337" cy="4581525"/>
          </a:xfrm>
        </p:spPr>
      </p:pic>
      <p:sp>
        <p:nvSpPr>
          <p:cNvPr id="19460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555875" y="6092825"/>
            <a:ext cx="1223963" cy="574675"/>
          </a:xfrm>
          <a:prstGeom prst="notchedRightArrow">
            <a:avLst>
              <a:gd name="adj1" fmla="val 50000"/>
              <a:gd name="adj2" fmla="val 53246"/>
            </a:avLst>
          </a:prstGeom>
          <a:gradFill rotWithShape="1">
            <a:gsLst>
              <a:gs pos="0">
                <a:schemeClr val="accent1"/>
              </a:gs>
              <a:gs pos="100000">
                <a:srgbClr val="99FF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hlinkClick r:id="" action="ppaction://hlinkshowjump?jump=nextslide"/>
              </a:rPr>
              <a:t>Далее</a:t>
            </a:r>
            <a:endParaRPr lang="ru-RU" dirty="0"/>
          </a:p>
        </p:txBody>
      </p:sp>
      <p:sp>
        <p:nvSpPr>
          <p:cNvPr id="19461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950" y="6092825"/>
            <a:ext cx="2016125" cy="576263"/>
          </a:xfrm>
          <a:prstGeom prst="leftArrow">
            <a:avLst>
              <a:gd name="adj1" fmla="val 50000"/>
              <a:gd name="adj2" fmla="val 87465"/>
            </a:avLst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 содержанию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2" name="Содержимое 3" descr="P10103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1268413"/>
            <a:ext cx="6911975" cy="4724400"/>
          </a:xfrm>
        </p:spPr>
      </p:pic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0" y="188913"/>
            <a:ext cx="82804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2.</a:t>
            </a:r>
          </a:p>
          <a:p>
            <a:r>
              <a:rPr lang="ru-RU">
                <a:latin typeface="Calibri" pitchFamily="34" charset="0"/>
              </a:rPr>
              <a:t>Потом необходимо будет нарисовать рисунок, не выходя за границу. 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20484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484438" y="6092825"/>
            <a:ext cx="1223962" cy="574675"/>
          </a:xfrm>
          <a:prstGeom prst="notchedRightArrow">
            <a:avLst>
              <a:gd name="adj1" fmla="val 50000"/>
              <a:gd name="adj2" fmla="val 53246"/>
            </a:avLst>
          </a:prstGeom>
          <a:gradFill rotWithShape="1">
            <a:gsLst>
              <a:gs pos="0">
                <a:schemeClr val="accent1"/>
              </a:gs>
              <a:gs pos="100000">
                <a:srgbClr val="99FF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hlinkClick r:id="" action="ppaction://hlinkshowjump?jump=nextslide"/>
              </a:rPr>
              <a:t>Далее</a:t>
            </a:r>
            <a:endParaRPr lang="ru-RU" dirty="0"/>
          </a:p>
        </p:txBody>
      </p:sp>
      <p:sp>
        <p:nvSpPr>
          <p:cNvPr id="20485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950" y="6092825"/>
            <a:ext cx="2016125" cy="576263"/>
          </a:xfrm>
          <a:prstGeom prst="leftArrow">
            <a:avLst>
              <a:gd name="adj1" fmla="val 50000"/>
              <a:gd name="adj2" fmla="val 87465"/>
            </a:avLst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 содержанию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2400" smtClean="0"/>
              <a:t>3.</a:t>
            </a:r>
            <a:br>
              <a:rPr lang="ru-RU" sz="2400" smtClean="0"/>
            </a:br>
            <a:r>
              <a:rPr lang="ru-RU" sz="2400" smtClean="0"/>
              <a:t>Затем нужно подставить рисунок под стекло и обвести рисунок контуром.</a:t>
            </a:r>
            <a:br>
              <a:rPr lang="ru-RU" sz="2400" smtClean="0"/>
            </a:br>
            <a:endParaRPr lang="ru-RU" sz="2400" smtClean="0"/>
          </a:p>
        </p:txBody>
      </p:sp>
      <p:pic>
        <p:nvPicPr>
          <p:cNvPr id="21506" name="Содержимое 3" descr="P10103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1268413"/>
            <a:ext cx="6264275" cy="4767262"/>
          </a:xfrm>
        </p:spPr>
      </p:pic>
      <p:sp>
        <p:nvSpPr>
          <p:cNvPr id="21507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555875" y="6092825"/>
            <a:ext cx="1223963" cy="574675"/>
          </a:xfrm>
          <a:prstGeom prst="notchedRightArrow">
            <a:avLst>
              <a:gd name="adj1" fmla="val 50000"/>
              <a:gd name="adj2" fmla="val 53246"/>
            </a:avLst>
          </a:prstGeom>
          <a:gradFill rotWithShape="1">
            <a:gsLst>
              <a:gs pos="0">
                <a:schemeClr val="accent1"/>
              </a:gs>
              <a:gs pos="100000">
                <a:srgbClr val="99FF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hlinkClick r:id="" action="ppaction://hlinkshowjump?jump=nextslide"/>
              </a:rPr>
              <a:t>Далее</a:t>
            </a:r>
            <a:endParaRPr lang="ru-RU" dirty="0"/>
          </a:p>
        </p:txBody>
      </p:sp>
      <p:sp>
        <p:nvSpPr>
          <p:cNvPr id="21508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950" y="6092825"/>
            <a:ext cx="2016125" cy="576263"/>
          </a:xfrm>
          <a:prstGeom prst="leftArrow">
            <a:avLst>
              <a:gd name="adj1" fmla="val 50000"/>
              <a:gd name="adj2" fmla="val 87465"/>
            </a:avLst>
          </a:prstGeom>
          <a:solidFill>
            <a:srgbClr val="99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 содержанию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249</Words>
  <Application>Microsoft Office PowerPoint</Application>
  <PresentationFormat>Экран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Содержание:</vt:lpstr>
      <vt:lpstr>Введение</vt:lpstr>
      <vt:lpstr>Что такое витражный рисунок</vt:lpstr>
      <vt:lpstr>Материалы, необходимые  для создания витражного рисунка</vt:lpstr>
      <vt:lpstr>Технология изготовления витражного рисунка</vt:lpstr>
      <vt:lpstr> 1.  Сначала, нужно обвести стекло карандашом на бумаге.</vt:lpstr>
      <vt:lpstr>Презентация PowerPoint</vt:lpstr>
      <vt:lpstr>3. Затем нужно подставить рисунок под стекло и обвести рисунок контуром. </vt:lpstr>
      <vt:lpstr>4. После того, как контур высохнет, можно приступать к покраске.  Нужны специальные витражные краски. Контур сохнет 2-2,5 часа.</vt:lpstr>
      <vt:lpstr>И, вуаля! Картина готова! </vt:lpstr>
      <vt:lpstr>Использованные источники</vt:lpstr>
    </vt:vector>
  </TitlesOfParts>
  <Company>WIN7XP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правильно сделать витражный рисунок</dc:title>
  <dc:creator>WIN7XP</dc:creator>
  <cp:lastModifiedBy>Admin</cp:lastModifiedBy>
  <cp:revision>16</cp:revision>
  <dcterms:created xsi:type="dcterms:W3CDTF">2011-10-14T17:37:01Z</dcterms:created>
  <dcterms:modified xsi:type="dcterms:W3CDTF">2012-12-13T21:06:12Z</dcterms:modified>
</cp:coreProperties>
</file>