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1" r:id="rId15"/>
    <p:sldId id="270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52" y="425569"/>
            <a:ext cx="7772400" cy="1362075"/>
          </a:xfrm>
          <a:prstGeom prst="rect">
            <a:avLst/>
          </a:prstGeom>
        </p:spPr>
        <p:txBody>
          <a:bodyPr anchor="b"/>
          <a:lstStyle>
            <a:lvl1pPr algn="r">
              <a:defRPr sz="40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700213"/>
            <a:ext cx="7772400" cy="1500187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55850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2480880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692165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548204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36224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770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36087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770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49461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233987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733800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447161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05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71031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629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33550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373312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33550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73312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50721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05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64605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925588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3586105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6477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5" r:id="rId2"/>
    <p:sldLayoutId id="2147483676" r:id="rId3"/>
    <p:sldLayoutId id="2147483677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4D504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4D5040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4D5040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4D5040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4D5040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4D504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4D504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4D504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4D504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4D504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9052" y="425569"/>
            <a:ext cx="7772400" cy="1851303"/>
          </a:xfrm>
        </p:spPr>
        <p:txBody>
          <a:bodyPr/>
          <a:lstStyle/>
          <a:p>
            <a:r>
              <a:rPr lang="ru-RU" dirty="0" smtClean="0"/>
              <a:t>История изучения клетки. Клеточная теория.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23928" y="764704"/>
            <a:ext cx="4773216" cy="5616624"/>
          </a:xfrm>
        </p:spPr>
        <p:txBody>
          <a:bodyPr/>
          <a:lstStyle/>
          <a:p>
            <a:r>
              <a:rPr lang="ru-RU" dirty="0" smtClean="0"/>
              <a:t>При создании клеточной теории </a:t>
            </a:r>
            <a:br>
              <a:rPr lang="ru-RU" dirty="0" smtClean="0"/>
            </a:br>
            <a:r>
              <a:rPr lang="ru-RU" dirty="0" smtClean="0"/>
              <a:t>Т. Шванн исходил из открытия</a:t>
            </a:r>
            <a:br>
              <a:rPr lang="ru-RU" dirty="0" smtClean="0"/>
            </a:br>
            <a:r>
              <a:rPr lang="ru-RU" dirty="0" smtClean="0"/>
              <a:t> М. </a:t>
            </a:r>
            <a:r>
              <a:rPr lang="ru-RU" dirty="0" err="1" smtClean="0"/>
              <a:t>Шлейдена</a:t>
            </a:r>
            <a:r>
              <a:rPr lang="ru-RU" dirty="0" smtClean="0"/>
              <a:t>  в 1838 г. клеточного строения растений и </a:t>
            </a:r>
            <a:r>
              <a:rPr lang="ru-RU" dirty="0" err="1" smtClean="0"/>
              <a:t>гомологичности</a:t>
            </a:r>
            <a:r>
              <a:rPr lang="ru-RU" dirty="0" smtClean="0"/>
              <a:t> происхождения клеток.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268760"/>
            <a:ext cx="3608665" cy="4009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/>
              <a:t>Первая версия клеточной теории 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25963"/>
          </a:xfrm>
        </p:spPr>
        <p:txBody>
          <a:bodyPr/>
          <a:lstStyle/>
          <a:p>
            <a:r>
              <a:rPr lang="ru-RU" dirty="0" smtClean="0"/>
              <a:t>Все организмы, и растительные, и животные, состоят из простейших частей – клеток.</a:t>
            </a:r>
          </a:p>
          <a:p>
            <a:r>
              <a:rPr lang="ru-RU" dirty="0" smtClean="0"/>
              <a:t>Клетка – индивидуальное самостоятельное целое.</a:t>
            </a:r>
          </a:p>
          <a:p>
            <a:r>
              <a:rPr lang="ru-RU" dirty="0" smtClean="0"/>
              <a:t>В одном организме все клетки действуют совместно, формируя гармоничное единство.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Рудольф Вирхов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31840" y="1600200"/>
            <a:ext cx="5554960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1858 год </a:t>
            </a:r>
          </a:p>
          <a:p>
            <a:r>
              <a:rPr lang="ru-RU" dirty="0" smtClean="0"/>
              <a:t>Доказал, что клетки возникают из клеток  путем размножения, что дополнило клеточную теорию.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844824"/>
            <a:ext cx="2736304" cy="3905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Resize of Без имени-11копирование-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732240" y="4243309"/>
            <a:ext cx="2222376" cy="2450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XIX</a:t>
            </a:r>
            <a:r>
              <a:rPr lang="ru-RU" b="1" dirty="0" smtClean="0"/>
              <a:t> век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/>
              <a:t>Открыты основные структуры клеток.</a:t>
            </a:r>
          </a:p>
          <a:p>
            <a:r>
              <a:rPr lang="ru-RU" sz="3600" dirty="0" smtClean="0"/>
              <a:t>Изучен процесс деления клетки.</a:t>
            </a:r>
          </a:p>
          <a:p>
            <a:r>
              <a:rPr lang="ru-RU" sz="3600" dirty="0" smtClean="0"/>
              <a:t>А. Вейсман установил: хранение и передача наследственных признаков в клетке осуществляется с помощью ядра.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013176"/>
            <a:ext cx="7772400" cy="1362075"/>
          </a:xfrm>
        </p:spPr>
        <p:txBody>
          <a:bodyPr/>
          <a:lstStyle/>
          <a:p>
            <a:pPr algn="ctr"/>
            <a:r>
              <a:rPr lang="ru-RU" sz="2800" dirty="0" smtClean="0"/>
              <a:t>Основные положения клеточной теории на современном этапе развития биологии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620688"/>
            <a:ext cx="6696744" cy="5328592"/>
          </a:xfrm>
        </p:spPr>
        <p:txBody>
          <a:bodyPr/>
          <a:lstStyle/>
          <a:p>
            <a:r>
              <a:rPr lang="ru-RU" b="1" dirty="0" smtClean="0"/>
              <a:t>Клетка – элементарная единица живого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Клетка является наименьшей структурно-функциональной единицей живого и представляет собой открытую, саморегулирующуюся, самовоспроизводящуюся систему.</a:t>
            </a:r>
          </a:p>
          <a:p>
            <a:pPr>
              <a:buNone/>
            </a:pPr>
            <a:r>
              <a:rPr lang="ru-RU" dirty="0" smtClean="0"/>
              <a:t>Вне клетки жизни нет.</a:t>
            </a: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732240" y="4149080"/>
            <a:ext cx="2281436" cy="2578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04664"/>
            <a:ext cx="6635080" cy="6048672"/>
          </a:xfrm>
        </p:spPr>
        <p:txBody>
          <a:bodyPr/>
          <a:lstStyle/>
          <a:p>
            <a:r>
              <a:rPr lang="ru-RU" b="1" dirty="0" smtClean="0"/>
              <a:t>Все клетки сходны по своему химическому составу и имеют общий план строения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Клетки обладают и</a:t>
            </a:r>
          </a:p>
          <a:p>
            <a:pPr>
              <a:buNone/>
            </a:pPr>
            <a:r>
              <a:rPr lang="ru-RU" dirty="0" smtClean="0"/>
              <a:t>специфическими</a:t>
            </a:r>
          </a:p>
          <a:p>
            <a:pPr>
              <a:buNone/>
            </a:pPr>
            <a:r>
              <a:rPr lang="ru-RU" dirty="0" smtClean="0"/>
              <a:t>особенностями, связанные </a:t>
            </a:r>
          </a:p>
          <a:p>
            <a:pPr>
              <a:buNone/>
            </a:pPr>
            <a:r>
              <a:rPr lang="ru-RU" dirty="0" smtClean="0"/>
              <a:t>с выполнением </a:t>
            </a:r>
            <a:r>
              <a:rPr lang="ru-RU" dirty="0" err="1" smtClean="0"/>
              <a:t>специаль</a:t>
            </a:r>
            <a:r>
              <a:rPr lang="ru-RU" dirty="0" smtClean="0"/>
              <a:t>-</a:t>
            </a:r>
          </a:p>
          <a:p>
            <a:pPr>
              <a:buNone/>
            </a:pPr>
            <a:r>
              <a:rPr lang="ru-RU" dirty="0" err="1" smtClean="0"/>
              <a:t>ных</a:t>
            </a:r>
            <a:r>
              <a:rPr lang="ru-RU" dirty="0" smtClean="0"/>
              <a:t> функций и </a:t>
            </a:r>
            <a:r>
              <a:rPr lang="ru-RU" dirty="0" err="1" smtClean="0"/>
              <a:t>возника</a:t>
            </a:r>
            <a:r>
              <a:rPr lang="ru-RU" dirty="0" smtClean="0"/>
              <a:t>-</a:t>
            </a:r>
          </a:p>
          <a:p>
            <a:pPr>
              <a:buNone/>
            </a:pPr>
            <a:r>
              <a:rPr lang="ru-RU" dirty="0" err="1" smtClean="0"/>
              <a:t>ющими</a:t>
            </a:r>
            <a:r>
              <a:rPr lang="ru-RU" dirty="0" smtClean="0"/>
              <a:t> в результате </a:t>
            </a:r>
            <a:r>
              <a:rPr lang="ru-RU" dirty="0" err="1" smtClean="0"/>
              <a:t>кле</a:t>
            </a:r>
            <a:r>
              <a:rPr lang="ru-RU" dirty="0" smtClean="0"/>
              <a:t>-</a:t>
            </a:r>
          </a:p>
          <a:p>
            <a:pPr>
              <a:buNone/>
            </a:pPr>
            <a:r>
              <a:rPr lang="ru-RU" dirty="0" smtClean="0"/>
              <a:t>точной дифференцировки. </a:t>
            </a:r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652120" y="4005064"/>
            <a:ext cx="3360242" cy="2610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7283152" cy="5793507"/>
          </a:xfrm>
        </p:spPr>
        <p:txBody>
          <a:bodyPr/>
          <a:lstStyle/>
          <a:p>
            <a:r>
              <a:rPr lang="ru-RU" b="1" dirty="0" smtClean="0"/>
              <a:t>Клетка происходит только от клетки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55776" y="1700808"/>
            <a:ext cx="3816424" cy="454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692696"/>
            <a:ext cx="7139136" cy="5649491"/>
          </a:xfrm>
        </p:spPr>
        <p:txBody>
          <a:bodyPr/>
          <a:lstStyle/>
          <a:p>
            <a:r>
              <a:rPr lang="ru-RU" sz="4000" b="1" dirty="0" smtClean="0"/>
              <a:t>Многоклеточные организмы представляют собой сложно организованные интегрированные системы, состоящие из взаимодействующих клеток.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7067128" cy="5649491"/>
          </a:xfrm>
        </p:spPr>
        <p:txBody>
          <a:bodyPr/>
          <a:lstStyle/>
          <a:p>
            <a:r>
              <a:rPr lang="ru-RU" b="1" dirty="0" smtClean="0"/>
              <a:t>Сходное клеточное строение организмов – свидетельство того, что все живое имеет единое происхождение.</a:t>
            </a:r>
            <a:endParaRPr lang="ru-RU" b="1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23728" y="2780928"/>
            <a:ext cx="4824536" cy="3626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/>
              <a:t>Заполнить таблицу</a:t>
            </a:r>
            <a:r>
              <a:rPr lang="ru-RU" sz="3200" dirty="0" smtClean="0"/>
              <a:t>:</a:t>
            </a:r>
            <a:br>
              <a:rPr lang="ru-RU" sz="3200" dirty="0" smtClean="0"/>
            </a:br>
            <a:r>
              <a:rPr lang="ru-RU" sz="3200" dirty="0" smtClean="0"/>
              <a:t>«Основные этапы развития клеточной теории»</a:t>
            </a:r>
            <a:endParaRPr lang="ru-RU" sz="32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2060848"/>
          <a:ext cx="8064897" cy="28688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/>
                <a:gridCol w="2664296"/>
                <a:gridCol w="3672409"/>
              </a:tblGrid>
              <a:tr h="148191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</a:t>
                      </a: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од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Ученый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Вклад в развитие теории</a:t>
                      </a:r>
                    </a:p>
                  </a:txBody>
                  <a:tcPr anchor="ctr" horzOverflow="overflow"/>
                </a:tc>
              </a:tr>
              <a:tr h="46230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6230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6230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5400" b="1" dirty="0" smtClean="0"/>
              <a:t>§</a:t>
            </a:r>
            <a:r>
              <a:rPr lang="ru-RU" sz="5400" b="1" dirty="0" smtClean="0"/>
              <a:t> 2.1 стр. 24 – 28.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6635080" cy="1143000"/>
          </a:xfrm>
        </p:spPr>
        <p:txBody>
          <a:bodyPr/>
          <a:lstStyle/>
          <a:p>
            <a:r>
              <a:rPr lang="ru-RU" sz="4000" b="1" dirty="0" smtClean="0"/>
              <a:t>История изучения клетки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700808"/>
            <a:ext cx="8229600" cy="4525963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ru-RU" sz="3600" dirty="0" smtClean="0">
                <a:solidFill>
                  <a:schemeClr val="tx1"/>
                </a:solidFill>
              </a:rPr>
              <a:t>История изучения клетки неразрывно связана с развитием микроскопической  техники и методов исследования. </a:t>
            </a:r>
          </a:p>
          <a:p>
            <a:pPr>
              <a:lnSpc>
                <a:spcPct val="80000"/>
              </a:lnSpc>
              <a:buNone/>
            </a:pPr>
            <a:endParaRPr lang="ru-RU" sz="36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chemeClr val="tx1"/>
                </a:solidFill>
              </a:rPr>
              <a:t>В тайну клеточного строения человек смог проникнуть только благодаря изобретению микроскопа в конце XVI столетия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Захарий</a:t>
            </a:r>
            <a:r>
              <a:rPr lang="ru-RU" dirty="0" smtClean="0"/>
              <a:t> </a:t>
            </a:r>
            <a:r>
              <a:rPr lang="ru-RU" dirty="0" err="1" smtClean="0"/>
              <a:t>Янсен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55776" y="1600200"/>
            <a:ext cx="6131024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1590 год</a:t>
            </a:r>
          </a:p>
          <a:p>
            <a:endParaRPr lang="ru-RU" dirty="0" smtClean="0"/>
          </a:p>
          <a:p>
            <a:r>
              <a:rPr lang="ru-RU" dirty="0" smtClean="0"/>
              <a:t>Соединив вместе две линзы, впервые изобрел примитивный микроскоп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988840"/>
            <a:ext cx="2019300" cy="356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60844" y="4437112"/>
            <a:ext cx="3738280" cy="2076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Роберт Гук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75856" y="1844824"/>
            <a:ext cx="4104456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1665 год</a:t>
            </a:r>
          </a:p>
          <a:p>
            <a:pPr>
              <a:buNone/>
            </a:pPr>
            <a:r>
              <a:rPr lang="ru-RU" dirty="0" smtClean="0"/>
              <a:t>Впервые описал строение коры пробкового дуба и стебля растений,</a:t>
            </a:r>
            <a:br>
              <a:rPr lang="ru-RU" dirty="0" smtClean="0"/>
            </a:br>
            <a:r>
              <a:rPr lang="ru-RU" dirty="0" smtClean="0"/>
              <a:t>ввел в науку термин «клетка».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4" descr="микроскоп Р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308304" y="3284984"/>
            <a:ext cx="1617293" cy="3297560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1988840"/>
            <a:ext cx="2920164" cy="3680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Антони</a:t>
            </a:r>
            <a:r>
              <a:rPr lang="ru-RU" b="1" dirty="0" smtClean="0"/>
              <a:t> </a:t>
            </a:r>
            <a:r>
              <a:rPr lang="ru-RU" b="1" dirty="0" err="1" smtClean="0"/>
              <a:t>ван</a:t>
            </a:r>
            <a:r>
              <a:rPr lang="ru-RU" b="1" dirty="0" smtClean="0"/>
              <a:t> Левенгук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99384" y="1412776"/>
            <a:ext cx="5437112" cy="4525963"/>
          </a:xfrm>
        </p:spPr>
        <p:txBody>
          <a:bodyPr/>
          <a:lstStyle/>
          <a:p>
            <a:r>
              <a:rPr lang="ru-RU" dirty="0" smtClean="0"/>
              <a:t>Усовершенствовал микроскоп.</a:t>
            </a:r>
          </a:p>
          <a:p>
            <a:r>
              <a:rPr lang="ru-RU" dirty="0" smtClean="0"/>
              <a:t>Наблюдал и зарисовал ряд простейших, сперматозоиды, бактерии, эритроциты и их движение в капиллярах.</a:t>
            </a:r>
          </a:p>
          <a:p>
            <a:r>
              <a:rPr lang="ru-RU" dirty="0" smtClean="0"/>
              <a:t>Открыл бактерии. 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2924944"/>
            <a:ext cx="3168351" cy="3003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95536" y="1340768"/>
            <a:ext cx="2952328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Вторая половина </a:t>
            </a:r>
            <a:r>
              <a:rPr lang="en-US" sz="2400" dirty="0" smtClean="0"/>
              <a:t>XVII</a:t>
            </a:r>
            <a:r>
              <a:rPr lang="ru-RU" sz="2400" dirty="0" smtClean="0"/>
              <a:t> века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Карл Бэр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63888" y="1600200"/>
            <a:ext cx="5122912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1827 год</a:t>
            </a:r>
          </a:p>
          <a:p>
            <a:pPr algn="ctr">
              <a:buNone/>
            </a:pPr>
            <a:endParaRPr lang="ru-RU" dirty="0" smtClean="0"/>
          </a:p>
          <a:p>
            <a:r>
              <a:rPr lang="ru-RU" dirty="0" smtClean="0"/>
              <a:t>Обнаружил яйцеклетку млекопитающих</a:t>
            </a:r>
          </a:p>
          <a:p>
            <a:pPr>
              <a:buNone/>
            </a:pPr>
            <a:r>
              <a:rPr lang="ru-RU" dirty="0" smtClean="0"/>
              <a:t>Вывод: каждый организм развивается из одной клетки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1844824"/>
            <a:ext cx="2808312" cy="363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Роберт Броун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1960" y="1600200"/>
            <a:ext cx="4474840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1831-1833 гг.</a:t>
            </a:r>
          </a:p>
          <a:p>
            <a:r>
              <a:rPr lang="ru-RU" dirty="0" smtClean="0"/>
              <a:t>Обнаружил в растительных клетках ядро – важнейшую составную часть клетки.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2204864"/>
            <a:ext cx="3744416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Клеточная теория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43808" y="1600200"/>
            <a:ext cx="5842992" cy="4525963"/>
          </a:xfrm>
        </p:spPr>
        <p:txBody>
          <a:bodyPr/>
          <a:lstStyle/>
          <a:p>
            <a:r>
              <a:rPr lang="ru-RU" dirty="0" smtClean="0"/>
              <a:t>В 1839 г. Теодор Шванн издал в Берлине книгу «Микроскопические исследования о соответствии в структуре и росте животных и растений», в которой он сформулировал клеточную теорию.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2420888"/>
            <a:ext cx="2576927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0</TotalTime>
  <Words>372</Words>
  <Application>Microsoft Office PowerPoint</Application>
  <PresentationFormat>Экран (4:3)</PresentationFormat>
  <Paragraphs>62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Тема1</vt:lpstr>
      <vt:lpstr>История изучения клетки. Клеточная теория.</vt:lpstr>
      <vt:lpstr>Заполнить таблицу: «Основные этапы развития клеточной теории»</vt:lpstr>
      <vt:lpstr>История изучения клетки</vt:lpstr>
      <vt:lpstr>Захарий Янсен</vt:lpstr>
      <vt:lpstr>Роберт Гук</vt:lpstr>
      <vt:lpstr>Антони ван Левенгук</vt:lpstr>
      <vt:lpstr>Карл Бэр</vt:lpstr>
      <vt:lpstr>Роберт Броун</vt:lpstr>
      <vt:lpstr>Клеточная теория</vt:lpstr>
      <vt:lpstr>Слайд 10</vt:lpstr>
      <vt:lpstr>Первая версия клеточной теории </vt:lpstr>
      <vt:lpstr>Рудольф Вирхов</vt:lpstr>
      <vt:lpstr>XIX век</vt:lpstr>
      <vt:lpstr>Основные положения клеточной теории на современном этапе развития биологии</vt:lpstr>
      <vt:lpstr>Слайд 15</vt:lpstr>
      <vt:lpstr>Слайд 16</vt:lpstr>
      <vt:lpstr>Слайд 17</vt:lpstr>
      <vt:lpstr>Слайд 18</vt:lpstr>
      <vt:lpstr>Слайд 19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2012-09-18T09:58:30Z</dcterms:created>
  <dcterms:modified xsi:type="dcterms:W3CDTF">2013-01-24T08:49:21Z</dcterms:modified>
</cp:coreProperties>
</file>