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13"/>
  </p:notesMasterIdLst>
  <p:sldIdLst>
    <p:sldId id="256" r:id="rId2"/>
    <p:sldId id="262" r:id="rId3"/>
    <p:sldId id="257" r:id="rId4"/>
    <p:sldId id="258" r:id="rId5"/>
    <p:sldId id="263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75" d="100"/>
          <a:sy n="75" d="100"/>
        </p:scale>
        <p:origin x="-4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EBD0B-0DB9-4D30-8A72-142FACE4F4AC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BE455-8E9F-44E6-A272-74D503C51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  <p:sldLayoutId id="214748423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7072362" cy="392909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latin typeface="Book Antiqua" pitchFamily="18" charset="0"/>
              </a:rPr>
              <a:t>Интересные свойства треугольника, в котором проведены высоты</a:t>
            </a:r>
            <a:endParaRPr lang="ru-RU" sz="5400" b="1" i="1" dirty="0">
              <a:latin typeface="Book Antiqua" pitchFamily="18" charset="0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71435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428992" y="5500702"/>
            <a:ext cx="5500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Геометрия. 8 класс.</a:t>
            </a:r>
          </a:p>
          <a:p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Макарина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Наталья Владимировна 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МОБУ «</a:t>
            </a:r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Агалатовская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СОШ»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71435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-178627" y="2178835"/>
            <a:ext cx="4929222" cy="21431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214414" y="5715016"/>
            <a:ext cx="7643866" cy="2143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357554" y="785794"/>
            <a:ext cx="5500726" cy="514353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821505" y="3250405"/>
            <a:ext cx="5000660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2357422" y="3143248"/>
            <a:ext cx="6500858" cy="27860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1142976" y="2143116"/>
            <a:ext cx="3643338" cy="35004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57224" y="5715016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8821476" y="592933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071802" y="500042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4714876" y="164305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3143240" y="585789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1857356" y="2714620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rot="10800000" flipV="1">
            <a:off x="2357422" y="2071678"/>
            <a:ext cx="2357454" cy="107157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5400000">
            <a:off x="2143108" y="3214686"/>
            <a:ext cx="3714776" cy="142876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16200000" flipV="1">
            <a:off x="1500166" y="4000504"/>
            <a:ext cx="2643206" cy="92869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Дуга 71"/>
          <p:cNvSpPr/>
          <p:nvPr/>
        </p:nvSpPr>
        <p:spPr>
          <a:xfrm>
            <a:off x="2285984" y="2857496"/>
            <a:ext cx="357190" cy="285752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Дуга 73"/>
          <p:cNvSpPr/>
          <p:nvPr/>
        </p:nvSpPr>
        <p:spPr>
          <a:xfrm rot="9274423">
            <a:off x="2200414" y="3141717"/>
            <a:ext cx="406553" cy="358666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Дуга 74"/>
          <p:cNvSpPr/>
          <p:nvPr/>
        </p:nvSpPr>
        <p:spPr>
          <a:xfrm rot="15709531">
            <a:off x="3003502" y="5548079"/>
            <a:ext cx="406553" cy="358666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Дуга 75"/>
          <p:cNvSpPr/>
          <p:nvPr/>
        </p:nvSpPr>
        <p:spPr>
          <a:xfrm rot="15709531">
            <a:off x="2811080" y="5353412"/>
            <a:ext cx="719958" cy="674501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Дуга 76"/>
          <p:cNvSpPr/>
          <p:nvPr/>
        </p:nvSpPr>
        <p:spPr>
          <a:xfrm rot="816592">
            <a:off x="2931849" y="5304823"/>
            <a:ext cx="851408" cy="733629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Дуга 78"/>
          <p:cNvSpPr/>
          <p:nvPr/>
        </p:nvSpPr>
        <p:spPr>
          <a:xfrm rot="842522">
            <a:off x="3046455" y="5498633"/>
            <a:ext cx="550762" cy="447746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Дуга 79"/>
          <p:cNvSpPr/>
          <p:nvPr/>
        </p:nvSpPr>
        <p:spPr>
          <a:xfrm rot="7172309">
            <a:off x="4433914" y="1908644"/>
            <a:ext cx="574282" cy="505765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Дуга 80"/>
          <p:cNvSpPr/>
          <p:nvPr/>
        </p:nvSpPr>
        <p:spPr>
          <a:xfrm rot="14288794">
            <a:off x="4180401" y="1741111"/>
            <a:ext cx="783198" cy="690841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Дуга 81"/>
          <p:cNvSpPr/>
          <p:nvPr/>
        </p:nvSpPr>
        <p:spPr>
          <a:xfrm rot="14431235">
            <a:off x="4360555" y="1836017"/>
            <a:ext cx="574282" cy="505765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Дуга 82"/>
          <p:cNvSpPr/>
          <p:nvPr/>
        </p:nvSpPr>
        <p:spPr>
          <a:xfrm rot="6978923">
            <a:off x="4197168" y="1715668"/>
            <a:ext cx="990461" cy="1077273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Дуга 83"/>
          <p:cNvSpPr/>
          <p:nvPr/>
        </p:nvSpPr>
        <p:spPr>
          <a:xfrm rot="14124155">
            <a:off x="4043932" y="1573950"/>
            <a:ext cx="970716" cy="962338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Дуга 84"/>
          <p:cNvSpPr/>
          <p:nvPr/>
        </p:nvSpPr>
        <p:spPr>
          <a:xfrm rot="6377848">
            <a:off x="4308628" y="1830778"/>
            <a:ext cx="630553" cy="847592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Дуга 86"/>
          <p:cNvSpPr/>
          <p:nvPr/>
        </p:nvSpPr>
        <p:spPr>
          <a:xfrm rot="14565805">
            <a:off x="8285130" y="5554297"/>
            <a:ext cx="600385" cy="523206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Дуга 87"/>
          <p:cNvSpPr/>
          <p:nvPr/>
        </p:nvSpPr>
        <p:spPr>
          <a:xfrm rot="475201">
            <a:off x="976420" y="5329131"/>
            <a:ext cx="671620" cy="739680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Дуга 88"/>
          <p:cNvSpPr/>
          <p:nvPr/>
        </p:nvSpPr>
        <p:spPr>
          <a:xfrm rot="1062550">
            <a:off x="835673" y="5116098"/>
            <a:ext cx="971796" cy="949094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Дуга 89"/>
          <p:cNvSpPr/>
          <p:nvPr/>
        </p:nvSpPr>
        <p:spPr>
          <a:xfrm rot="1054506">
            <a:off x="723283" y="4949721"/>
            <a:ext cx="1268013" cy="1201539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Дуга 90"/>
          <p:cNvSpPr/>
          <p:nvPr/>
        </p:nvSpPr>
        <p:spPr>
          <a:xfrm rot="7475842">
            <a:off x="2964800" y="464478"/>
            <a:ext cx="914400" cy="914400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Дуга 91"/>
          <p:cNvSpPr/>
          <p:nvPr/>
        </p:nvSpPr>
        <p:spPr>
          <a:xfrm rot="7453266">
            <a:off x="3051107" y="556138"/>
            <a:ext cx="645748" cy="637280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4" grpId="0" animBg="1"/>
      <p:bldP spid="75" grpId="0" animBg="1"/>
      <p:bldP spid="76" grpId="0" animBg="1"/>
      <p:bldP spid="77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71435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1357290" y="442913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6072198" y="64291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786314" y="4572008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5929322" y="450057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2928926" y="271462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785918" y="4500570"/>
            <a:ext cx="2928958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3536149" y="2035959"/>
            <a:ext cx="3643338" cy="12858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 flipV="1">
            <a:off x="1785918" y="857232"/>
            <a:ext cx="4214842" cy="36433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V="1">
            <a:off x="3357554" y="3143248"/>
            <a:ext cx="1357322" cy="1357322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4179885" y="2678901"/>
            <a:ext cx="3642544" cy="794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4714876" y="4500570"/>
            <a:ext cx="1285884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0800000">
            <a:off x="3357554" y="3143248"/>
            <a:ext cx="2643206" cy="135732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4214810" y="4714884"/>
            <a:ext cx="714380" cy="28575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785918" y="4500570"/>
            <a:ext cx="2643206" cy="71438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214810" y="528638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2857488" y="3643314"/>
            <a:ext cx="2071702" cy="107157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4429124" y="4500570"/>
            <a:ext cx="1571636" cy="71438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Дуга 52"/>
          <p:cNvSpPr/>
          <p:nvPr/>
        </p:nvSpPr>
        <p:spPr>
          <a:xfrm rot="11861428">
            <a:off x="5343060" y="4330392"/>
            <a:ext cx="357190" cy="428626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Дуга 53"/>
          <p:cNvSpPr/>
          <p:nvPr/>
        </p:nvSpPr>
        <p:spPr>
          <a:xfrm rot="13800227">
            <a:off x="5386757" y="4132195"/>
            <a:ext cx="357190" cy="428626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Дуга 54"/>
          <p:cNvSpPr/>
          <p:nvPr/>
        </p:nvSpPr>
        <p:spPr>
          <a:xfrm rot="10140655">
            <a:off x="5591228" y="961192"/>
            <a:ext cx="378419" cy="386691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Дуга 55"/>
          <p:cNvSpPr/>
          <p:nvPr/>
        </p:nvSpPr>
        <p:spPr>
          <a:xfrm rot="21131359">
            <a:off x="4460323" y="4742577"/>
            <a:ext cx="440957" cy="489243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Дуга 56"/>
          <p:cNvSpPr/>
          <p:nvPr/>
        </p:nvSpPr>
        <p:spPr>
          <a:xfrm rot="21230794">
            <a:off x="4448954" y="4873787"/>
            <a:ext cx="319854" cy="387177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Дуга 57"/>
          <p:cNvSpPr/>
          <p:nvPr/>
        </p:nvSpPr>
        <p:spPr>
          <a:xfrm rot="18756293">
            <a:off x="4191003" y="4762990"/>
            <a:ext cx="422365" cy="508923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Дуга 58"/>
          <p:cNvSpPr/>
          <p:nvPr/>
        </p:nvSpPr>
        <p:spPr>
          <a:xfrm rot="18655270">
            <a:off x="4088140" y="4621633"/>
            <a:ext cx="647686" cy="716773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Дуга 59"/>
          <p:cNvSpPr/>
          <p:nvPr/>
        </p:nvSpPr>
        <p:spPr>
          <a:xfrm rot="543906">
            <a:off x="1888892" y="4240281"/>
            <a:ext cx="357190" cy="428626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/>
          <p:cNvSpPr/>
          <p:nvPr/>
        </p:nvSpPr>
        <p:spPr>
          <a:xfrm rot="479544">
            <a:off x="1899580" y="4110753"/>
            <a:ext cx="603635" cy="649524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Дуга 61"/>
          <p:cNvSpPr/>
          <p:nvPr/>
        </p:nvSpPr>
        <p:spPr>
          <a:xfrm rot="7638346" flipH="1">
            <a:off x="3164916" y="2848477"/>
            <a:ext cx="599592" cy="531077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Дуга 62"/>
          <p:cNvSpPr/>
          <p:nvPr/>
        </p:nvSpPr>
        <p:spPr>
          <a:xfrm rot="7833786" flipH="1">
            <a:off x="3086682" y="2732100"/>
            <a:ext cx="778274" cy="773585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Дуга 63"/>
          <p:cNvSpPr/>
          <p:nvPr/>
        </p:nvSpPr>
        <p:spPr>
          <a:xfrm rot="7363961" flipH="1">
            <a:off x="3196598" y="2962768"/>
            <a:ext cx="455263" cy="375426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Дуга 65"/>
          <p:cNvSpPr/>
          <p:nvPr/>
        </p:nvSpPr>
        <p:spPr>
          <a:xfrm rot="9469646">
            <a:off x="3202216" y="2986044"/>
            <a:ext cx="378419" cy="386691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Дуга 66"/>
          <p:cNvSpPr/>
          <p:nvPr/>
        </p:nvSpPr>
        <p:spPr>
          <a:xfrm rot="9106879">
            <a:off x="3103993" y="2937269"/>
            <a:ext cx="477779" cy="558423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Дуга 67"/>
          <p:cNvSpPr/>
          <p:nvPr/>
        </p:nvSpPr>
        <p:spPr>
          <a:xfrm rot="9217643">
            <a:off x="2965465" y="2845898"/>
            <a:ext cx="861208" cy="753968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35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6" grpId="0" animBg="1"/>
      <p:bldP spid="67" grpId="0" animBg="1"/>
      <p:bldP spid="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3108" y="2285992"/>
            <a:ext cx="6429420" cy="3857652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Если в треугольнике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проведены высоты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ВМ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СР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тогда треугольник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АМР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подобен треугольнику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 коэффициентом подобия, равным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4000" b="1" i="1" dirty="0" err="1" smtClean="0">
                <a:latin typeface="Times New Roman" pitchFamily="18" charset="0"/>
                <a:cs typeface="Times New Roman" pitchFamily="18" charset="0"/>
              </a:rPr>
              <a:t>cosA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|.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71435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2428868"/>
            <a:ext cx="23574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Теорема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000108"/>
            <a:ext cx="5715040" cy="164307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Book Antiqua" pitchFamily="18" charset="0"/>
              </a:rPr>
              <a:t>Дано:      </a:t>
            </a:r>
            <a:r>
              <a:rPr lang="ru-RU" sz="2800" b="1" i="1" dirty="0" smtClean="0">
                <a:latin typeface="Book Antiqua" pitchFamily="18" charset="0"/>
              </a:rPr>
              <a:t>АВС</a:t>
            </a:r>
            <a:r>
              <a:rPr lang="en-US" sz="2800" b="1" i="1" dirty="0" smtClean="0">
                <a:latin typeface="Book Antiqua" pitchFamily="18" charset="0"/>
              </a:rPr>
              <a:t>-</a:t>
            </a:r>
            <a:r>
              <a:rPr lang="ru-RU" sz="2800" b="1" i="1" dirty="0" smtClean="0">
                <a:latin typeface="Book Antiqua" pitchFamily="18" charset="0"/>
              </a:rPr>
              <a:t>остроугольный</a:t>
            </a:r>
            <a:r>
              <a:rPr lang="ru-RU" sz="2800" b="1" i="1" dirty="0" smtClean="0">
                <a:latin typeface="Book Antiqua" pitchFamily="18" charset="0"/>
              </a:rPr>
              <a:t/>
            </a:r>
            <a:br>
              <a:rPr lang="ru-RU" sz="2800" b="1" i="1" dirty="0" smtClean="0">
                <a:latin typeface="Book Antiqua" pitchFamily="18" charset="0"/>
              </a:rPr>
            </a:br>
            <a:endParaRPr lang="ru-RU" sz="5400" b="1" i="1" dirty="0">
              <a:latin typeface="Book Antiqua" pitchFamily="18" charset="0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71435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Равнобедренный треугольник 20"/>
          <p:cNvSpPr/>
          <p:nvPr/>
        </p:nvSpPr>
        <p:spPr>
          <a:xfrm>
            <a:off x="1142976" y="1500174"/>
            <a:ext cx="357190" cy="20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1357290" y="6000768"/>
            <a:ext cx="700092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V="1">
            <a:off x="5072066" y="2714620"/>
            <a:ext cx="4714908" cy="1857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 flipV="1">
            <a:off x="1357290" y="1285860"/>
            <a:ext cx="5143536" cy="4786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500826" y="85723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8429652" y="571501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928662" y="5857892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V="1">
            <a:off x="1357290" y="3429000"/>
            <a:ext cx="6000792" cy="2643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V="1">
            <a:off x="5036347" y="2678901"/>
            <a:ext cx="3571900" cy="3071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286380" y="2428868"/>
            <a:ext cx="2071702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857752" y="200024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7429520" y="314324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1357290" y="3071810"/>
            <a:ext cx="357190" cy="2714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0" y="3071810"/>
            <a:ext cx="357190" cy="2714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0" y="2285992"/>
            <a:ext cx="27222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</a:br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Доказать: </a:t>
            </a:r>
            <a:b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</a:br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     АМР ˜      АВС, </a:t>
            </a:r>
            <a:b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</a:br>
            <a:endParaRPr lang="ru-RU" sz="2400" b="1" i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0" y="1928802"/>
            <a:ext cx="2714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ВМ , СР- высоты</a:t>
            </a:r>
            <a:endParaRPr lang="ru-RU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142844" y="3500438"/>
            <a:ext cx="1659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к</a:t>
            </a:r>
            <a:r>
              <a:rPr lang="en-US" sz="2400" b="1" i="1" dirty="0" smtClean="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=</a:t>
            </a:r>
            <a:r>
              <a:rPr lang="en-US" sz="2400" b="1" i="1" dirty="0" smtClean="0">
                <a:solidFill>
                  <a:schemeClr val="tx2"/>
                </a:solidFill>
                <a:latin typeface="Book Antiqua" pitchFamily="18" charset="0"/>
              </a:rPr>
              <a:t>|</a:t>
            </a:r>
            <a:r>
              <a:rPr lang="en-US" sz="2400" b="1" i="1" dirty="0" err="1" smtClean="0">
                <a:solidFill>
                  <a:schemeClr val="tx2"/>
                </a:solidFill>
                <a:latin typeface="Book Antiqua" pitchFamily="18" charset="0"/>
              </a:rPr>
              <a:t>cosA</a:t>
            </a:r>
            <a:r>
              <a:rPr lang="en-US" sz="2400" b="1" i="1" dirty="0" smtClean="0">
                <a:solidFill>
                  <a:schemeClr val="tx2"/>
                </a:solidFill>
                <a:latin typeface="Book Antiqua" pitchFamily="18" charset="0"/>
              </a:rPr>
              <a:t>|</a:t>
            </a:r>
            <a:endParaRPr lang="ru-RU" sz="2400" dirty="0"/>
          </a:p>
        </p:txBody>
      </p:sp>
      <p:sp>
        <p:nvSpPr>
          <p:cNvPr id="22" name="Дуга 21"/>
          <p:cNvSpPr/>
          <p:nvPr/>
        </p:nvSpPr>
        <p:spPr>
          <a:xfrm rot="8896414">
            <a:off x="6029989" y="957900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animBg="1"/>
      <p:bldP spid="32" grpId="0"/>
      <p:bldP spid="32" grpId="1"/>
      <p:bldP spid="32" grpId="2"/>
      <p:bldP spid="33" grpId="0"/>
      <p:bldP spid="33" grpId="1"/>
      <p:bldP spid="34" grpId="0"/>
      <p:bldP spid="34" grpId="1"/>
      <p:bldP spid="41" grpId="0"/>
      <p:bldP spid="41" grpId="1"/>
      <p:bldP spid="42" grpId="0"/>
      <p:bldP spid="42" grpId="1"/>
      <p:bldP spid="43" grpId="0" animBg="1"/>
      <p:bldP spid="44" grpId="0" animBg="1"/>
      <p:bldP spid="45" grpId="0"/>
      <p:bldP spid="47" grpId="0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71435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Равнобедренный треугольник 20"/>
          <p:cNvSpPr/>
          <p:nvPr/>
        </p:nvSpPr>
        <p:spPr>
          <a:xfrm>
            <a:off x="428596" y="1785926"/>
            <a:ext cx="357190" cy="28575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1357290" y="6000768"/>
            <a:ext cx="700092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V="1">
            <a:off x="5072066" y="2714620"/>
            <a:ext cx="4714908" cy="1857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 flipV="1">
            <a:off x="1357290" y="1285860"/>
            <a:ext cx="5143536" cy="4786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500826" y="85723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8429652" y="571501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928662" y="5857892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V="1">
            <a:off x="1357290" y="3429000"/>
            <a:ext cx="6000792" cy="2643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V="1">
            <a:off x="5036347" y="2678901"/>
            <a:ext cx="3571900" cy="3071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286380" y="2428868"/>
            <a:ext cx="2071702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857752" y="200024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7429520" y="314324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428596" y="1285860"/>
            <a:ext cx="357190" cy="27145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0" y="785794"/>
            <a:ext cx="2735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Доказательство: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1214422"/>
            <a:ext cx="2214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1.       </a:t>
            </a:r>
            <a:r>
              <a:rPr lang="ru-RU" sz="2400" dirty="0" smtClean="0">
                <a:latin typeface="Book Antiqua" pitchFamily="18" charset="0"/>
              </a:rPr>
              <a:t>АРС</a:t>
            </a:r>
            <a:r>
              <a:rPr lang="ru-RU" sz="2400" b="1" i="1" dirty="0" smtClean="0">
                <a:latin typeface="Book Antiqua" pitchFamily="18" charset="0"/>
              </a:rPr>
              <a:t>: 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71604" y="1214422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cosA</a:t>
            </a:r>
            <a:r>
              <a:rPr lang="ru-RU" sz="2400" b="1" i="1" dirty="0" smtClean="0"/>
              <a:t> </a:t>
            </a:r>
            <a:r>
              <a:rPr lang="en-US" sz="2400" b="1" i="1" dirty="0" smtClean="0"/>
              <a:t>=</a:t>
            </a: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2571736" y="1000108"/>
          <a:ext cx="507545" cy="684082"/>
        </p:xfrm>
        <a:graphic>
          <a:graphicData uri="http://schemas.openxmlformats.org/presentationml/2006/ole">
            <p:oleObj spid="_x0000_s29698" name="Формула" r:id="rId4" imgW="291960" imgH="39348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0" y="1714488"/>
            <a:ext cx="1866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2.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     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ВМА</a:t>
            </a:r>
            <a:r>
              <a:rPr lang="ru-RU" sz="2400" dirty="0" smtClean="0"/>
              <a:t>: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643042" y="1714488"/>
            <a:ext cx="989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cosA</a:t>
            </a:r>
            <a:r>
              <a:rPr lang="en-US" sz="2400" dirty="0" smtClean="0"/>
              <a:t>=</a:t>
            </a:r>
            <a:endParaRPr lang="ru-RU" sz="2400" dirty="0"/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/>
        </p:nvGraphicFramePr>
        <p:xfrm>
          <a:off x="2643174" y="1643050"/>
          <a:ext cx="571504" cy="584110"/>
        </p:xfrm>
        <a:graphic>
          <a:graphicData uri="http://schemas.openxmlformats.org/presentationml/2006/ole">
            <p:oleObj spid="_x0000_s29699" name="Формула" r:id="rId5" imgW="291960" imgH="393480" progId="Equation.3">
              <p:embed/>
            </p:oleObj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0" y="2214554"/>
            <a:ext cx="1189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3.        =</a:t>
            </a:r>
            <a:endParaRPr lang="ru-RU" sz="2400" dirty="0"/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357158" y="2143116"/>
          <a:ext cx="508000" cy="684213"/>
        </p:xfrm>
        <a:graphic>
          <a:graphicData uri="http://schemas.openxmlformats.org/presentationml/2006/ole">
            <p:oleObj spid="_x0000_s29700" name="Формула" r:id="rId6" imgW="291960" imgH="393480" progId="Equation.3">
              <p:embed/>
            </p:oleObj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1071538" y="2143116"/>
          <a:ext cx="571500" cy="714380"/>
        </p:xfrm>
        <a:graphic>
          <a:graphicData uri="http://schemas.openxmlformats.org/presentationml/2006/ole">
            <p:oleObj spid="_x0000_s29701" name="Формула" r:id="rId7" imgW="291960" imgH="393480" progId="Equation.3">
              <p:embed/>
            </p:oleObj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1643042" y="2285992"/>
            <a:ext cx="2098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, &lt; А - общий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2857496"/>
            <a:ext cx="4084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Тогда       АМР ˜      АВС     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54" name="Равнобедренный треугольник 53"/>
          <p:cNvSpPr/>
          <p:nvPr/>
        </p:nvSpPr>
        <p:spPr>
          <a:xfrm>
            <a:off x="928662" y="2857496"/>
            <a:ext cx="428628" cy="34289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Равнобедренный треугольник 54"/>
          <p:cNvSpPr/>
          <p:nvPr/>
        </p:nvSpPr>
        <p:spPr>
          <a:xfrm>
            <a:off x="2285984" y="2857496"/>
            <a:ext cx="428628" cy="34289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0" y="3357562"/>
            <a:ext cx="3090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По 2 признаку  подобия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0" y="3786190"/>
            <a:ext cx="1525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Где </a:t>
            </a:r>
            <a:r>
              <a:rPr lang="ru-RU" sz="2000" dirty="0" err="1" smtClean="0"/>
              <a:t>к=</a:t>
            </a:r>
            <a:r>
              <a:rPr lang="ru-RU" sz="2000" dirty="0" smtClean="0"/>
              <a:t> со</a:t>
            </a:r>
            <a:r>
              <a:rPr lang="en-US" sz="2000" dirty="0" smtClean="0"/>
              <a:t>s </a:t>
            </a:r>
            <a:r>
              <a:rPr lang="en-US" sz="2000" dirty="0" smtClean="0"/>
              <a:t>A</a:t>
            </a:r>
            <a:endParaRPr lang="ru-RU" sz="2000" dirty="0" smtClean="0"/>
          </a:p>
        </p:txBody>
      </p:sp>
      <p:sp>
        <p:nvSpPr>
          <p:cNvPr id="37" name="Дуга 36"/>
          <p:cNvSpPr/>
          <p:nvPr/>
        </p:nvSpPr>
        <p:spPr>
          <a:xfrm rot="8896414">
            <a:off x="6029989" y="957900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2" grpId="0"/>
      <p:bldP spid="32" grpId="1"/>
      <p:bldP spid="33" grpId="0"/>
      <p:bldP spid="34" grpId="0"/>
      <p:bldP spid="41" grpId="0"/>
      <p:bldP spid="42" grpId="0"/>
      <p:bldP spid="44" grpId="0" animBg="1"/>
      <p:bldP spid="22" grpId="0"/>
      <p:bldP spid="24" grpId="0"/>
      <p:bldP spid="25" grpId="0"/>
      <p:bldP spid="28" grpId="0"/>
      <p:bldP spid="30" grpId="0"/>
      <p:bldP spid="39" grpId="0"/>
      <p:bldP spid="49" grpId="0"/>
      <p:bldP spid="51" grpId="0"/>
      <p:bldP spid="54" grpId="0" animBg="1"/>
      <p:bldP spid="55" grpId="0" animBg="1"/>
      <p:bldP spid="56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000108"/>
            <a:ext cx="5715040" cy="164307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Book Antiqua" pitchFamily="18" charset="0"/>
              </a:rPr>
              <a:t>Дано:      </a:t>
            </a:r>
            <a:r>
              <a:rPr lang="ru-RU" sz="2800" b="1" i="1" dirty="0" smtClean="0">
                <a:latin typeface="Book Antiqua" pitchFamily="18" charset="0"/>
              </a:rPr>
              <a:t>АВС</a:t>
            </a:r>
            <a:r>
              <a:rPr lang="en-US" sz="2800" b="1" i="1" dirty="0" smtClean="0">
                <a:latin typeface="Book Antiqua" pitchFamily="18" charset="0"/>
              </a:rPr>
              <a:t>-</a:t>
            </a:r>
            <a:r>
              <a:rPr lang="ru-RU" sz="2800" b="1" i="1" dirty="0" smtClean="0">
                <a:latin typeface="Book Antiqua" pitchFamily="18" charset="0"/>
              </a:rPr>
              <a:t>тупоугольный,</a:t>
            </a:r>
            <a:br>
              <a:rPr lang="ru-RU" sz="2800" b="1" i="1" dirty="0" smtClean="0">
                <a:latin typeface="Book Antiqua" pitchFamily="18" charset="0"/>
              </a:rPr>
            </a:br>
            <a:r>
              <a:rPr lang="ru-RU" sz="2800" b="1" i="1" dirty="0" smtClean="0">
                <a:latin typeface="Book Antiqua" pitchFamily="18" charset="0"/>
              </a:rPr>
              <a:t> </a:t>
            </a:r>
            <a:r>
              <a:rPr lang="en-US" sz="2800" b="1" i="1" dirty="0" smtClean="0">
                <a:latin typeface="Book Antiqua" pitchFamily="18" charset="0"/>
              </a:rPr>
              <a:t>&lt; </a:t>
            </a:r>
            <a:r>
              <a:rPr lang="ru-RU" sz="2800" b="1" i="1" dirty="0" smtClean="0">
                <a:latin typeface="Book Antiqua" pitchFamily="18" charset="0"/>
              </a:rPr>
              <a:t>ВА</a:t>
            </a:r>
            <a:r>
              <a:rPr lang="en-US" sz="2800" b="1" i="1" dirty="0" smtClean="0">
                <a:latin typeface="Book Antiqua" pitchFamily="18" charset="0"/>
              </a:rPr>
              <a:t>C -</a:t>
            </a:r>
            <a:r>
              <a:rPr lang="ru-RU" sz="2800" b="1" i="1" dirty="0" smtClean="0">
                <a:latin typeface="Book Antiqua" pitchFamily="18" charset="0"/>
              </a:rPr>
              <a:t>тупой</a:t>
            </a:r>
            <a:r>
              <a:rPr lang="ru-RU" sz="2800" b="1" i="1" dirty="0" smtClean="0">
                <a:latin typeface="Book Antiqua" pitchFamily="18" charset="0"/>
              </a:rPr>
              <a:t/>
            </a:r>
            <a:br>
              <a:rPr lang="ru-RU" sz="2800" b="1" i="1" dirty="0" smtClean="0">
                <a:latin typeface="Book Antiqua" pitchFamily="18" charset="0"/>
              </a:rPr>
            </a:br>
            <a:endParaRPr lang="ru-RU" sz="5400" b="1" i="1" dirty="0">
              <a:latin typeface="Book Antiqua" pitchFamily="18" charset="0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71435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Равнобедренный треугольник 20"/>
          <p:cNvSpPr/>
          <p:nvPr/>
        </p:nvSpPr>
        <p:spPr>
          <a:xfrm>
            <a:off x="1214414" y="1071546"/>
            <a:ext cx="357190" cy="20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1357290" y="6000768"/>
            <a:ext cx="700092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5429256" y="3429000"/>
            <a:ext cx="2928958" cy="25717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 flipV="1">
            <a:off x="1357290" y="3429000"/>
            <a:ext cx="4071966" cy="2643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286380" y="300037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8429652" y="571501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928662" y="5857892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6357950" y="235743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929058" y="192880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1357290" y="3071810"/>
            <a:ext cx="357190" cy="2714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0" y="3071810"/>
            <a:ext cx="357190" cy="2714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0" y="2285992"/>
            <a:ext cx="27222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</a:br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Доказать: </a:t>
            </a:r>
            <a:b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</a:br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     АМР ˜      АВС, </a:t>
            </a:r>
            <a:b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</a:br>
            <a:endParaRPr lang="ru-RU" sz="2400" b="1" i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0" y="1928802"/>
            <a:ext cx="2714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ВМ , СР- высоты</a:t>
            </a:r>
            <a:endParaRPr lang="ru-RU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142844" y="3500438"/>
            <a:ext cx="1659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к</a:t>
            </a:r>
            <a:r>
              <a:rPr lang="en-US" sz="2400" b="1" i="1" dirty="0" smtClean="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=</a:t>
            </a:r>
            <a:r>
              <a:rPr lang="en-US" sz="2400" b="1" i="1" dirty="0" smtClean="0">
                <a:solidFill>
                  <a:schemeClr val="tx2"/>
                </a:solidFill>
                <a:latin typeface="Book Antiqua" pitchFamily="18" charset="0"/>
              </a:rPr>
              <a:t>|</a:t>
            </a:r>
            <a:r>
              <a:rPr lang="en-US" sz="2400" b="1" i="1" dirty="0" err="1" smtClean="0">
                <a:solidFill>
                  <a:schemeClr val="tx2"/>
                </a:solidFill>
                <a:latin typeface="Book Antiqua" pitchFamily="18" charset="0"/>
              </a:rPr>
              <a:t>cosA</a:t>
            </a:r>
            <a:r>
              <a:rPr lang="en-US" sz="2400" b="1" i="1" dirty="0" smtClean="0">
                <a:solidFill>
                  <a:schemeClr val="tx2"/>
                </a:solidFill>
                <a:latin typeface="Book Antiqua" pitchFamily="18" charset="0"/>
              </a:rPr>
              <a:t>|</a:t>
            </a:r>
            <a:endParaRPr lang="ru-RU" sz="2400" dirty="0"/>
          </a:p>
        </p:txBody>
      </p:sp>
      <p:sp>
        <p:nvSpPr>
          <p:cNvPr id="22" name="Дуга 21"/>
          <p:cNvSpPr/>
          <p:nvPr/>
        </p:nvSpPr>
        <p:spPr>
          <a:xfrm rot="7873368">
            <a:off x="4794000" y="2785819"/>
            <a:ext cx="1053395" cy="106789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rot="16200000" flipV="1">
            <a:off x="5786446" y="3429000"/>
            <a:ext cx="3214710" cy="1928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10800000" flipV="1">
            <a:off x="5429256" y="2786058"/>
            <a:ext cx="1000132" cy="64294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 flipH="1" flipV="1">
            <a:off x="892943" y="2821777"/>
            <a:ext cx="3714776" cy="27860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4143372" y="2357430"/>
            <a:ext cx="1285884" cy="107157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4143372" y="2357430"/>
            <a:ext cx="2286016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animBg="1"/>
      <p:bldP spid="32" grpId="0"/>
      <p:bldP spid="32" grpId="1"/>
      <p:bldP spid="32" grpId="2"/>
      <p:bldP spid="33" grpId="0"/>
      <p:bldP spid="33" grpId="1"/>
      <p:bldP spid="34" grpId="0"/>
      <p:bldP spid="34" grpId="1"/>
      <p:bldP spid="41" grpId="0"/>
      <p:bldP spid="41" grpId="1"/>
      <p:bldP spid="42" grpId="0"/>
      <p:bldP spid="42" grpId="1"/>
      <p:bldP spid="43" grpId="0" animBg="1"/>
      <p:bldP spid="44" grpId="0" animBg="1"/>
      <p:bldP spid="45" grpId="0"/>
      <p:bldP spid="47" grpId="0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71435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Равнобедренный треугольник 20"/>
          <p:cNvSpPr/>
          <p:nvPr/>
        </p:nvSpPr>
        <p:spPr>
          <a:xfrm>
            <a:off x="428596" y="1785926"/>
            <a:ext cx="357190" cy="28575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428596" y="1285860"/>
            <a:ext cx="357190" cy="27145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0" y="785794"/>
            <a:ext cx="2735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Доказательство: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1214422"/>
            <a:ext cx="2214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1.       </a:t>
            </a:r>
            <a:r>
              <a:rPr lang="ru-RU" sz="2400" dirty="0" smtClean="0">
                <a:latin typeface="Book Antiqua" pitchFamily="18" charset="0"/>
              </a:rPr>
              <a:t>АРС</a:t>
            </a:r>
            <a:r>
              <a:rPr lang="ru-RU" sz="2400" b="1" i="1" dirty="0" smtClean="0">
                <a:latin typeface="Book Antiqua" pitchFamily="18" charset="0"/>
              </a:rPr>
              <a:t>: 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71604" y="1214422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cosA</a:t>
            </a:r>
            <a:r>
              <a:rPr lang="ru-RU" sz="2400" b="1" i="1" dirty="0" smtClean="0"/>
              <a:t> </a:t>
            </a:r>
            <a:r>
              <a:rPr lang="en-US" sz="2400" b="1" i="1" dirty="0" smtClean="0"/>
              <a:t>=</a:t>
            </a: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2571736" y="1000108"/>
          <a:ext cx="507545" cy="684082"/>
        </p:xfrm>
        <a:graphic>
          <a:graphicData uri="http://schemas.openxmlformats.org/presentationml/2006/ole">
            <p:oleObj spid="_x0000_s47106" name="Формула" r:id="rId4" imgW="291960" imgH="39348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0" y="1714488"/>
            <a:ext cx="1866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2.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     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ВМА</a:t>
            </a:r>
            <a:r>
              <a:rPr lang="ru-RU" sz="2400" dirty="0" smtClean="0"/>
              <a:t>: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643042" y="1714488"/>
            <a:ext cx="989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cosA</a:t>
            </a:r>
            <a:r>
              <a:rPr lang="en-US" sz="2400" dirty="0" smtClean="0"/>
              <a:t>=</a:t>
            </a:r>
            <a:endParaRPr lang="ru-RU" sz="2400" dirty="0"/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/>
        </p:nvGraphicFramePr>
        <p:xfrm>
          <a:off x="2643174" y="1643050"/>
          <a:ext cx="571504" cy="584110"/>
        </p:xfrm>
        <a:graphic>
          <a:graphicData uri="http://schemas.openxmlformats.org/presentationml/2006/ole">
            <p:oleObj spid="_x0000_s47107" name="Формула" r:id="rId5" imgW="291960" imgH="393480" progId="Equation.3">
              <p:embed/>
            </p:oleObj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0" y="2214554"/>
            <a:ext cx="1189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3.        =</a:t>
            </a:r>
            <a:endParaRPr lang="ru-RU" sz="2400" dirty="0"/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357158" y="2143116"/>
          <a:ext cx="508000" cy="684213"/>
        </p:xfrm>
        <a:graphic>
          <a:graphicData uri="http://schemas.openxmlformats.org/presentationml/2006/ole">
            <p:oleObj spid="_x0000_s47108" name="Формула" r:id="rId6" imgW="291960" imgH="393480" progId="Equation.3">
              <p:embed/>
            </p:oleObj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1071538" y="2143116"/>
          <a:ext cx="571500" cy="714380"/>
        </p:xfrm>
        <a:graphic>
          <a:graphicData uri="http://schemas.openxmlformats.org/presentationml/2006/ole">
            <p:oleObj spid="_x0000_s47109" name="Формула" r:id="rId7" imgW="291960" imgH="393480" progId="Equation.3">
              <p:embed/>
            </p:oleObj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1643042" y="2285992"/>
            <a:ext cx="2257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, </a:t>
            </a:r>
            <a:r>
              <a:rPr lang="ru-RU" sz="2400" dirty="0" smtClean="0">
                <a:latin typeface="Book Antiqua" pitchFamily="18" charset="0"/>
              </a:rPr>
              <a:t>&lt;</a:t>
            </a:r>
            <a:r>
              <a:rPr lang="en-US" sz="2400" dirty="0" smtClean="0">
                <a:latin typeface="Book Antiqua" pitchFamily="18" charset="0"/>
              </a:rPr>
              <a:t>PAC=&lt;MAB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2857496"/>
            <a:ext cx="4084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Тогда       АМР ˜      АВС     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54" name="Равнобедренный треугольник 53"/>
          <p:cNvSpPr/>
          <p:nvPr/>
        </p:nvSpPr>
        <p:spPr>
          <a:xfrm>
            <a:off x="928662" y="2857496"/>
            <a:ext cx="428628" cy="34289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Равнобедренный треугольник 54"/>
          <p:cNvSpPr/>
          <p:nvPr/>
        </p:nvSpPr>
        <p:spPr>
          <a:xfrm>
            <a:off x="2285984" y="2857496"/>
            <a:ext cx="428628" cy="34289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0" y="3357562"/>
            <a:ext cx="3090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По 2 признаку  подобия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0" y="3786190"/>
            <a:ext cx="2035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Где </a:t>
            </a:r>
            <a:r>
              <a:rPr lang="ru-RU" sz="2000" dirty="0" err="1" smtClean="0"/>
              <a:t>к=</a:t>
            </a:r>
            <a:r>
              <a:rPr lang="ru-RU" sz="2000" dirty="0" smtClean="0"/>
              <a:t> </a:t>
            </a:r>
            <a:r>
              <a:rPr lang="en-US" sz="2000" dirty="0" smtClean="0"/>
              <a:t>|</a:t>
            </a:r>
            <a:r>
              <a:rPr lang="ru-RU" sz="2000" dirty="0" smtClean="0"/>
              <a:t>со</a:t>
            </a:r>
            <a:r>
              <a:rPr lang="en-US" sz="2000" dirty="0" smtClean="0"/>
              <a:t>s </a:t>
            </a:r>
            <a:r>
              <a:rPr lang="en-US" sz="2000" dirty="0" smtClean="0"/>
              <a:t>CAB|</a:t>
            </a:r>
            <a:endParaRPr lang="ru-RU" sz="2000" dirty="0" smtClean="0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V="1">
            <a:off x="1357290" y="6000768"/>
            <a:ext cx="700092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0800000">
            <a:off x="5429256" y="3429000"/>
            <a:ext cx="2928958" cy="25717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0800000" flipV="1">
            <a:off x="1357290" y="3429000"/>
            <a:ext cx="4071966" cy="2643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286380" y="300037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8429652" y="571501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928662" y="5857892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6357950" y="235743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53" name="Дуга 52"/>
          <p:cNvSpPr/>
          <p:nvPr/>
        </p:nvSpPr>
        <p:spPr>
          <a:xfrm rot="7873368">
            <a:off x="4794000" y="2785819"/>
            <a:ext cx="1053395" cy="106789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rot="16200000" flipV="1">
            <a:off x="5786446" y="3429000"/>
            <a:ext cx="3214710" cy="1928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0800000" flipV="1">
            <a:off x="5429256" y="2786058"/>
            <a:ext cx="1000132" cy="64294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 flipH="1" flipV="1">
            <a:off x="892943" y="2821777"/>
            <a:ext cx="3714776" cy="27860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4143372" y="2357430"/>
            <a:ext cx="1285884" cy="107157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4143372" y="2357430"/>
            <a:ext cx="2286016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929058" y="192880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4" grpId="0" animBg="1"/>
      <p:bldP spid="22" grpId="0"/>
      <p:bldP spid="24" grpId="0"/>
      <p:bldP spid="25" grpId="0"/>
      <p:bldP spid="28" grpId="0"/>
      <p:bldP spid="30" grpId="0"/>
      <p:bldP spid="39" grpId="0"/>
      <p:bldP spid="49" grpId="0"/>
      <p:bldP spid="51" grpId="0"/>
      <p:bldP spid="54" grpId="0" animBg="1"/>
      <p:bldP spid="55" grpId="0" animBg="1"/>
      <p:bldP spid="56" grpId="0"/>
      <p:bldP spid="57" grpId="0"/>
      <p:bldP spid="47" grpId="0"/>
      <p:bldP spid="47" grpId="1"/>
      <p:bldP spid="48" grpId="0"/>
      <p:bldP spid="50" grpId="0"/>
      <p:bldP spid="52" grpId="0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000108"/>
            <a:ext cx="5715040" cy="164307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Book Antiqua" pitchFamily="18" charset="0"/>
              </a:rPr>
              <a:t>Дано:      </a:t>
            </a:r>
            <a:r>
              <a:rPr lang="ru-RU" sz="2800" b="1" i="1" dirty="0" smtClean="0">
                <a:latin typeface="Book Antiqua" pitchFamily="18" charset="0"/>
              </a:rPr>
              <a:t>АВС</a:t>
            </a:r>
            <a:r>
              <a:rPr lang="en-US" sz="2800" b="1" i="1" dirty="0" smtClean="0">
                <a:latin typeface="Book Antiqua" pitchFamily="18" charset="0"/>
              </a:rPr>
              <a:t>-</a:t>
            </a:r>
            <a:r>
              <a:rPr lang="ru-RU" sz="2800" b="1" i="1" dirty="0" smtClean="0">
                <a:latin typeface="Book Antiqua" pitchFamily="18" charset="0"/>
              </a:rPr>
              <a:t>тупоугольный,</a:t>
            </a:r>
            <a:br>
              <a:rPr lang="ru-RU" sz="2800" b="1" i="1" dirty="0" smtClean="0">
                <a:latin typeface="Book Antiqua" pitchFamily="18" charset="0"/>
              </a:rPr>
            </a:br>
            <a:r>
              <a:rPr lang="ru-RU" sz="2800" b="1" i="1" dirty="0" smtClean="0">
                <a:latin typeface="Book Antiqua" pitchFamily="18" charset="0"/>
              </a:rPr>
              <a:t> </a:t>
            </a:r>
            <a:r>
              <a:rPr lang="en-US" sz="2800" b="1" i="1" dirty="0" smtClean="0">
                <a:latin typeface="Book Antiqua" pitchFamily="18" charset="0"/>
              </a:rPr>
              <a:t>&lt; </a:t>
            </a:r>
            <a:r>
              <a:rPr lang="en-US" sz="2800" b="1" i="1" dirty="0" smtClean="0">
                <a:latin typeface="Book Antiqua" pitchFamily="18" charset="0"/>
              </a:rPr>
              <a:t>ACB -</a:t>
            </a:r>
            <a:r>
              <a:rPr lang="ru-RU" sz="2800" b="1" i="1" dirty="0" smtClean="0">
                <a:latin typeface="Book Antiqua" pitchFamily="18" charset="0"/>
              </a:rPr>
              <a:t>тупой</a:t>
            </a:r>
            <a:r>
              <a:rPr lang="ru-RU" sz="2800" b="1" i="1" dirty="0" smtClean="0">
                <a:latin typeface="Book Antiqua" pitchFamily="18" charset="0"/>
              </a:rPr>
              <a:t/>
            </a:r>
            <a:br>
              <a:rPr lang="ru-RU" sz="2800" b="1" i="1" dirty="0" smtClean="0">
                <a:latin typeface="Book Antiqua" pitchFamily="18" charset="0"/>
              </a:rPr>
            </a:br>
            <a:endParaRPr lang="ru-RU" sz="5400" b="1" i="1" dirty="0">
              <a:latin typeface="Book Antiqua" pitchFamily="18" charset="0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71435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Равнобедренный треугольник 20"/>
          <p:cNvSpPr/>
          <p:nvPr/>
        </p:nvSpPr>
        <p:spPr>
          <a:xfrm>
            <a:off x="1214414" y="1071546"/>
            <a:ext cx="357190" cy="20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2786050" y="600076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7500958" y="221455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6215074" y="6000768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7358082" y="6072206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4357686" y="428625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1357290" y="3071810"/>
            <a:ext cx="357190" cy="2714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0" y="3071810"/>
            <a:ext cx="357190" cy="2714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0" y="2285992"/>
            <a:ext cx="27222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/>
            </a:r>
            <a:b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</a:br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Доказать: </a:t>
            </a:r>
            <a:b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</a:br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     АМР ˜      АВС, </a:t>
            </a:r>
            <a:b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</a:br>
            <a:endParaRPr lang="ru-RU" sz="2400" b="1" i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0" y="1928802"/>
            <a:ext cx="2714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ВМ , СР- высоты</a:t>
            </a:r>
            <a:endParaRPr lang="ru-RU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142844" y="3500438"/>
            <a:ext cx="1659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к</a:t>
            </a:r>
            <a:r>
              <a:rPr lang="en-US" sz="2400" b="1" i="1" dirty="0" smtClean="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=</a:t>
            </a:r>
            <a:r>
              <a:rPr lang="en-US" sz="2400" b="1" i="1" dirty="0" smtClean="0">
                <a:solidFill>
                  <a:schemeClr val="tx2"/>
                </a:solidFill>
                <a:latin typeface="Book Antiqua" pitchFamily="18" charset="0"/>
              </a:rPr>
              <a:t>|</a:t>
            </a:r>
            <a:r>
              <a:rPr lang="en-US" sz="2400" b="1" i="1" dirty="0" err="1" smtClean="0">
                <a:solidFill>
                  <a:schemeClr val="tx2"/>
                </a:solidFill>
                <a:latin typeface="Book Antiqua" pitchFamily="18" charset="0"/>
              </a:rPr>
              <a:t>cosA</a:t>
            </a:r>
            <a:r>
              <a:rPr lang="en-US" sz="2400" b="1" i="1" dirty="0" smtClean="0">
                <a:solidFill>
                  <a:schemeClr val="tx2"/>
                </a:solidFill>
                <a:latin typeface="Book Antiqua" pitchFamily="18" charset="0"/>
              </a:rPr>
              <a:t>|</a:t>
            </a:r>
            <a:endParaRPr lang="ru-RU" sz="2400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3214678" y="6072206"/>
            <a:ext cx="292895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4964909" y="3607595"/>
            <a:ext cx="3643338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 flipV="1">
            <a:off x="3214678" y="2428868"/>
            <a:ext cx="4214842" cy="3643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V="1">
            <a:off x="4786314" y="4714884"/>
            <a:ext cx="1357322" cy="1357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5608645" y="4250537"/>
            <a:ext cx="364254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6143636" y="6072206"/>
            <a:ext cx="1285884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0800000">
            <a:off x="4786314" y="4714884"/>
            <a:ext cx="2643206" cy="1357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Дуга 78"/>
          <p:cNvSpPr/>
          <p:nvPr/>
        </p:nvSpPr>
        <p:spPr>
          <a:xfrm>
            <a:off x="3286116" y="5643578"/>
            <a:ext cx="857256" cy="84296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animBg="1"/>
      <p:bldP spid="32" grpId="0"/>
      <p:bldP spid="32" grpId="1"/>
      <p:bldP spid="32" grpId="2"/>
      <p:bldP spid="33" grpId="0"/>
      <p:bldP spid="33" grpId="1"/>
      <p:bldP spid="34" grpId="0"/>
      <p:bldP spid="34" grpId="1"/>
      <p:bldP spid="41" grpId="0"/>
      <p:bldP spid="41" grpId="1"/>
      <p:bldP spid="42" grpId="0"/>
      <p:bldP spid="42" grpId="1"/>
      <p:bldP spid="43" grpId="0" animBg="1"/>
      <p:bldP spid="44" grpId="0" animBg="1"/>
      <p:bldP spid="45" grpId="0"/>
      <p:bldP spid="47" grpId="0"/>
      <p:bldP spid="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71435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Равнобедренный треугольник 20"/>
          <p:cNvSpPr/>
          <p:nvPr/>
        </p:nvSpPr>
        <p:spPr>
          <a:xfrm>
            <a:off x="428596" y="1785926"/>
            <a:ext cx="357190" cy="28575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428596" y="1285860"/>
            <a:ext cx="357190" cy="27145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0" y="785794"/>
            <a:ext cx="2735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Доказательство: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1214422"/>
            <a:ext cx="2214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1.       </a:t>
            </a:r>
            <a:r>
              <a:rPr lang="ru-RU" sz="2400" dirty="0" smtClean="0">
                <a:latin typeface="Book Antiqua" pitchFamily="18" charset="0"/>
              </a:rPr>
              <a:t>АРС</a:t>
            </a:r>
            <a:r>
              <a:rPr lang="ru-RU" sz="2400" b="1" i="1" dirty="0" smtClean="0">
                <a:latin typeface="Book Antiqua" pitchFamily="18" charset="0"/>
              </a:rPr>
              <a:t>: </a:t>
            </a: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71604" y="1214422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cosA</a:t>
            </a:r>
            <a:r>
              <a:rPr lang="ru-RU" sz="2400" b="1" i="1" dirty="0" smtClean="0"/>
              <a:t> </a:t>
            </a:r>
            <a:r>
              <a:rPr lang="en-US" sz="2400" b="1" i="1" dirty="0" smtClean="0"/>
              <a:t>=</a:t>
            </a: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2571736" y="1000108"/>
          <a:ext cx="507545" cy="684082"/>
        </p:xfrm>
        <a:graphic>
          <a:graphicData uri="http://schemas.openxmlformats.org/presentationml/2006/ole">
            <p:oleObj spid="_x0000_s48130" name="Формула" r:id="rId4" imgW="291960" imgH="39348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0" y="1714488"/>
            <a:ext cx="1866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2.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     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ВМА</a:t>
            </a:r>
            <a:r>
              <a:rPr lang="ru-RU" sz="2400" dirty="0" smtClean="0"/>
              <a:t>: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643042" y="1714488"/>
            <a:ext cx="989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cosA</a:t>
            </a:r>
            <a:r>
              <a:rPr lang="en-US" sz="2400" dirty="0" smtClean="0"/>
              <a:t>=</a:t>
            </a:r>
            <a:endParaRPr lang="ru-RU" sz="2400" dirty="0"/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/>
        </p:nvGraphicFramePr>
        <p:xfrm>
          <a:off x="2643174" y="1643050"/>
          <a:ext cx="571504" cy="584110"/>
        </p:xfrm>
        <a:graphic>
          <a:graphicData uri="http://schemas.openxmlformats.org/presentationml/2006/ole">
            <p:oleObj spid="_x0000_s48131" name="Формула" r:id="rId5" imgW="291960" imgH="393480" progId="Equation.3">
              <p:embed/>
            </p:oleObj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0" y="2214554"/>
            <a:ext cx="1189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3.        =</a:t>
            </a:r>
            <a:endParaRPr lang="ru-RU" sz="2400" dirty="0"/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357158" y="2143116"/>
          <a:ext cx="508000" cy="684213"/>
        </p:xfrm>
        <a:graphic>
          <a:graphicData uri="http://schemas.openxmlformats.org/presentationml/2006/ole">
            <p:oleObj spid="_x0000_s48132" name="Формула" r:id="rId6" imgW="291960" imgH="393480" progId="Equation.3">
              <p:embed/>
            </p:oleObj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1071538" y="2143116"/>
          <a:ext cx="571500" cy="714380"/>
        </p:xfrm>
        <a:graphic>
          <a:graphicData uri="http://schemas.openxmlformats.org/presentationml/2006/ole">
            <p:oleObj spid="_x0000_s48133" name="Формула" r:id="rId7" imgW="291960" imgH="393480" progId="Equation.3">
              <p:embed/>
            </p:oleObj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1643042" y="2285992"/>
            <a:ext cx="1867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, </a:t>
            </a:r>
            <a:r>
              <a:rPr lang="ru-RU" sz="2400" dirty="0" smtClean="0">
                <a:latin typeface="Book Antiqua" pitchFamily="18" charset="0"/>
              </a:rPr>
              <a:t>&lt;</a:t>
            </a:r>
            <a:r>
              <a:rPr lang="en-US" sz="2400" dirty="0" smtClean="0">
                <a:latin typeface="Book Antiqua" pitchFamily="18" charset="0"/>
              </a:rPr>
              <a:t>A-</a:t>
            </a:r>
            <a:r>
              <a:rPr lang="ru-RU" sz="2400" dirty="0" smtClean="0">
                <a:latin typeface="Book Antiqua" pitchFamily="18" charset="0"/>
              </a:rPr>
              <a:t>общий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2857496"/>
            <a:ext cx="4084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Тогда       АМР ˜      АВС     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54" name="Равнобедренный треугольник 53"/>
          <p:cNvSpPr/>
          <p:nvPr/>
        </p:nvSpPr>
        <p:spPr>
          <a:xfrm>
            <a:off x="928662" y="2857496"/>
            <a:ext cx="428628" cy="34289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Равнобедренный треугольник 54"/>
          <p:cNvSpPr/>
          <p:nvPr/>
        </p:nvSpPr>
        <p:spPr>
          <a:xfrm>
            <a:off x="2285984" y="2857496"/>
            <a:ext cx="428628" cy="34289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0" y="3357562"/>
            <a:ext cx="3090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По 2 признаку  подобия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0" y="3786190"/>
            <a:ext cx="1525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Где </a:t>
            </a:r>
            <a:r>
              <a:rPr lang="ru-RU" sz="2000" dirty="0" err="1" smtClean="0"/>
              <a:t>к=</a:t>
            </a:r>
            <a:r>
              <a:rPr lang="ru-RU" sz="2000" dirty="0" smtClean="0"/>
              <a:t> </a:t>
            </a:r>
            <a:r>
              <a:rPr lang="ru-RU" sz="2000" dirty="0" smtClean="0"/>
              <a:t>со</a:t>
            </a:r>
            <a:r>
              <a:rPr lang="en-US" sz="2000" dirty="0" smtClean="0"/>
              <a:t>s </a:t>
            </a:r>
            <a:r>
              <a:rPr lang="en-US" sz="2000" dirty="0" smtClean="0"/>
              <a:t>A</a:t>
            </a:r>
            <a:endParaRPr lang="ru-RU" sz="200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2786050" y="600076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6215074" y="6000768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7358082" y="6072206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4357686" y="428625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3214678" y="6072206"/>
            <a:ext cx="292895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4964909" y="3607595"/>
            <a:ext cx="3643338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0800000" flipV="1">
            <a:off x="3214678" y="2428868"/>
            <a:ext cx="4214842" cy="3643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16200000" flipV="1">
            <a:off x="4786314" y="4714884"/>
            <a:ext cx="1357322" cy="1357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5400000">
            <a:off x="5608645" y="4250537"/>
            <a:ext cx="364254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6143636" y="6072206"/>
            <a:ext cx="1285884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10800000">
            <a:off x="4786314" y="4714884"/>
            <a:ext cx="2643206" cy="1357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500958" y="221455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0" name="Дуга 69"/>
          <p:cNvSpPr/>
          <p:nvPr/>
        </p:nvSpPr>
        <p:spPr>
          <a:xfrm>
            <a:off x="3286116" y="5643578"/>
            <a:ext cx="857256" cy="84296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4" grpId="0" animBg="1"/>
      <p:bldP spid="22" grpId="0"/>
      <p:bldP spid="24" grpId="0"/>
      <p:bldP spid="25" grpId="0"/>
      <p:bldP spid="28" grpId="0"/>
      <p:bldP spid="30" grpId="0"/>
      <p:bldP spid="39" grpId="0"/>
      <p:bldP spid="49" grpId="0"/>
      <p:bldP spid="51" grpId="0"/>
      <p:bldP spid="54" grpId="0" animBg="1"/>
      <p:bldP spid="55" grpId="0" animBg="1"/>
      <p:bldP spid="56" grpId="0"/>
      <p:bldP spid="57" grpId="0"/>
      <p:bldP spid="36" grpId="0"/>
      <p:bldP spid="36" grpId="1"/>
      <p:bldP spid="36" grpId="2"/>
      <p:bldP spid="36" grpId="3"/>
      <p:bldP spid="37" grpId="0"/>
      <p:bldP spid="37" grpId="1"/>
      <p:bldP spid="38" grpId="0"/>
      <p:bldP spid="38" grpId="1"/>
      <p:bldP spid="40" grpId="0"/>
      <p:bldP spid="40" grpId="1"/>
      <p:bldP spid="69" grpId="0"/>
      <p:bldP spid="6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71435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2428868"/>
            <a:ext cx="2857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Следствие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571744"/>
            <a:ext cx="626271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1396</TotalTime>
  <Words>247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Поток</vt:lpstr>
      <vt:lpstr>Формула</vt:lpstr>
      <vt:lpstr>Интересные свойства треугольника, в котором проведены высоты</vt:lpstr>
      <vt:lpstr>Если в треугольнике АВС проведены высоты ВМ и СР, тогда треугольник АМР подобен треугольнику АВС с коэффициентом подобия, равным |cosA|. </vt:lpstr>
      <vt:lpstr>Дано:      АВС-остроугольный </vt:lpstr>
      <vt:lpstr>Слайд 4</vt:lpstr>
      <vt:lpstr>Дано:      АВС-тупоугольный,  &lt; ВАC -тупой </vt:lpstr>
      <vt:lpstr>Слайд 6</vt:lpstr>
      <vt:lpstr>Дано:      АВС-тупоугольный,  &lt; ACB -тупой 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141</cp:revision>
  <dcterms:modified xsi:type="dcterms:W3CDTF">2011-06-19T12:38:54Z</dcterms:modified>
</cp:coreProperties>
</file>