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3" r:id="rId4"/>
    <p:sldId id="268" r:id="rId5"/>
    <p:sldId id="277" r:id="rId6"/>
    <p:sldId id="276" r:id="rId7"/>
    <p:sldId id="296" r:id="rId8"/>
    <p:sldId id="278" r:id="rId9"/>
    <p:sldId id="280" r:id="rId10"/>
    <p:sldId id="286" r:id="rId11"/>
    <p:sldId id="288" r:id="rId12"/>
    <p:sldId id="287" r:id="rId13"/>
    <p:sldId id="289" r:id="rId14"/>
    <p:sldId id="271" r:id="rId15"/>
    <p:sldId id="262" r:id="rId16"/>
    <p:sldId id="283" r:id="rId17"/>
    <p:sldId id="290" r:id="rId18"/>
    <p:sldId id="291" r:id="rId19"/>
    <p:sldId id="292" r:id="rId20"/>
    <p:sldId id="293" r:id="rId21"/>
    <p:sldId id="294" r:id="rId22"/>
    <p:sldId id="267" r:id="rId23"/>
    <p:sldId id="269" r:id="rId24"/>
    <p:sldId id="270" r:id="rId25"/>
    <p:sldId id="284" r:id="rId26"/>
    <p:sldId id="285" r:id="rId27"/>
    <p:sldId id="29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54142A5-0E83-4F78-8F18-E9EB489CA0D8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1BB953-67A6-4CF5-B187-B85D187D01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megamixgroup.com/photo/441558/chij/" TargetMode="External"/><Relationship Id="rId2" Type="http://schemas.openxmlformats.org/officeDocument/2006/relationships/hyperlink" Target="http://lgmasko.ucoz.ru/blog/ehlektronnye_fizminutki/2009-09-10-4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zooblog.ru/photo/birds/3928-golubi-v-fotografiyax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28"/>
            <a:ext cx="7486680" cy="6215106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endParaRPr lang="ru-RU" sz="8400" i="1" dirty="0" smtClean="0">
              <a:solidFill>
                <a:srgbClr val="0070C0"/>
              </a:solidFill>
              <a:latin typeface="+mj-lt"/>
            </a:endParaRPr>
          </a:p>
          <a:p>
            <a:pPr>
              <a:defRPr/>
            </a:pPr>
            <a:r>
              <a:rPr lang="ru-RU" sz="8400" i="1" dirty="0" smtClean="0">
                <a:solidFill>
                  <a:srgbClr val="0070C0"/>
                </a:solidFill>
                <a:latin typeface="+mj-lt"/>
              </a:rPr>
              <a:t>И.А.Крылов</a:t>
            </a:r>
            <a:endParaRPr lang="ru-RU" sz="8400" i="1" dirty="0" smtClean="0">
              <a:solidFill>
                <a:schemeClr val="tx1"/>
              </a:solidFill>
              <a:latin typeface="+mj-lt"/>
            </a:endParaRPr>
          </a:p>
          <a:p>
            <a:pPr>
              <a:defRPr/>
            </a:pPr>
            <a:r>
              <a:rPr lang="ru-RU" sz="8400" i="1" dirty="0" smtClean="0">
                <a:solidFill>
                  <a:schemeClr val="tx1"/>
                </a:solidFill>
                <a:latin typeface="+mj-lt"/>
              </a:rPr>
              <a:t>«Чиж </a:t>
            </a:r>
          </a:p>
          <a:p>
            <a:pPr>
              <a:defRPr/>
            </a:pPr>
            <a:r>
              <a:rPr lang="ru-RU" sz="8400" i="1" dirty="0" smtClean="0">
                <a:solidFill>
                  <a:schemeClr val="tx1"/>
                </a:solidFill>
                <a:latin typeface="+mj-lt"/>
              </a:rPr>
              <a:t>и </a:t>
            </a:r>
          </a:p>
          <a:p>
            <a:pPr>
              <a:defRPr/>
            </a:pPr>
            <a:r>
              <a:rPr lang="ru-RU" sz="8400" i="1" dirty="0" smtClean="0">
                <a:solidFill>
                  <a:schemeClr val="tx1"/>
                </a:solidFill>
                <a:latin typeface="+mj-lt"/>
              </a:rPr>
              <a:t>голубь»</a:t>
            </a:r>
          </a:p>
          <a:p>
            <a:pPr>
              <a:defRPr/>
            </a:pPr>
            <a:r>
              <a:rPr lang="ru-RU" sz="4400" dirty="0" smtClean="0">
                <a:solidFill>
                  <a:schemeClr val="tx1"/>
                </a:solidFill>
                <a:latin typeface="+mj-lt"/>
              </a:rPr>
              <a:t>3 класс</a:t>
            </a:r>
            <a:endParaRPr lang="ru-RU" sz="4400" dirty="0" smtClean="0">
              <a:solidFill>
                <a:schemeClr val="tx1"/>
              </a:solidFill>
              <a:latin typeface="+mj-lt"/>
            </a:endParaRPr>
          </a:p>
          <a:p>
            <a:pPr algn="r">
              <a:defRPr/>
            </a:pPr>
            <a:endParaRPr lang="ru-RU" sz="7200" dirty="0" smtClean="0">
              <a:solidFill>
                <a:schemeClr val="tx1"/>
              </a:solidFill>
              <a:latin typeface="+mj-lt"/>
            </a:endParaRPr>
          </a:p>
          <a:p>
            <a:pPr>
              <a:defRPr/>
            </a:pPr>
            <a:r>
              <a:rPr lang="ru-RU" sz="7200" dirty="0" smtClean="0">
                <a:solidFill>
                  <a:schemeClr val="tx1"/>
                </a:solidFill>
                <a:latin typeface="+mj-lt"/>
              </a:rPr>
              <a:t>   </a:t>
            </a:r>
            <a:r>
              <a:rPr lang="ru-RU" sz="4400" dirty="0" smtClean="0">
                <a:solidFill>
                  <a:schemeClr val="tx1"/>
                </a:solidFill>
                <a:latin typeface="+mj-lt"/>
              </a:rPr>
              <a:t>Учитель начальных  классов</a:t>
            </a:r>
          </a:p>
          <a:p>
            <a:pPr>
              <a:defRPr/>
            </a:pPr>
            <a:r>
              <a:rPr lang="ru-RU" sz="4400" i="1" dirty="0" smtClean="0">
                <a:solidFill>
                  <a:schemeClr val="tx1"/>
                </a:solidFill>
                <a:latin typeface="+mj-lt"/>
              </a:rPr>
              <a:t>МКОУ  «ТШИ»,  п. Тазовский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4400" i="1" dirty="0" smtClean="0">
                <a:solidFill>
                  <a:schemeClr val="tx1"/>
                </a:solidFill>
                <a:latin typeface="+mj-lt"/>
              </a:rPr>
              <a:t>   Беспалая Ирина Феликсовна</a:t>
            </a:r>
            <a:endParaRPr lang="ru-RU" sz="4400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7857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435771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714356"/>
            <a:ext cx="4071966" cy="4714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857232"/>
            <a:ext cx="201208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Georgia" pitchFamily="18" charset="0"/>
              </a:rPr>
              <a:t>Чиж </a:t>
            </a:r>
            <a:r>
              <a:rPr lang="ru-RU" sz="4000" b="1" dirty="0" smtClean="0">
                <a:latin typeface="Georgia" pitchFamily="18" charset="0"/>
              </a:rPr>
              <a:t>–</a:t>
            </a:r>
          </a:p>
          <a:p>
            <a:endParaRPr lang="ru-RU" sz="4000" b="1" dirty="0" smtClean="0">
              <a:latin typeface="Georgia" pitchFamily="18" charset="0"/>
            </a:endParaRPr>
          </a:p>
          <a:p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643050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latin typeface="Georgia" pitchFamily="18" charset="0"/>
              </a:rPr>
              <a:t>маленькая птичка семейства вьюрковых, желтовато-зелёного цвета, длиной 12 см. Встречается в плодовых садах и парках. </a:t>
            </a:r>
            <a:endParaRPr lang="ru-RU" sz="40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357298"/>
            <a:ext cx="414340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63932"/>
            <a:ext cx="3857652" cy="3444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857232"/>
            <a:ext cx="265008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Georgia" pitchFamily="18" charset="0"/>
              </a:rPr>
              <a:t>Голубь</a:t>
            </a:r>
            <a:r>
              <a:rPr lang="ru-RU" sz="4000" b="1" dirty="0" smtClean="0">
                <a:latin typeface="Georgia" pitchFamily="18" charset="0"/>
              </a:rPr>
              <a:t> –</a:t>
            </a:r>
          </a:p>
          <a:p>
            <a:pPr algn="ctr"/>
            <a:endParaRPr lang="ru-RU" sz="4000" b="1" dirty="0" smtClean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714488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i="1" dirty="0" smtClean="0">
                <a:latin typeface="Georgia" pitchFamily="18" charset="0"/>
              </a:rPr>
              <a:t>птица плотного сложения, </a:t>
            </a:r>
          </a:p>
          <a:p>
            <a:pPr algn="just"/>
            <a:r>
              <a:rPr lang="ru-RU" sz="4000" i="1" dirty="0" smtClean="0">
                <a:latin typeface="Georgia" pitchFamily="18" charset="0"/>
              </a:rPr>
              <a:t>с короткими ногами и маленькой головой. Обладает способностью находить дорогу домой. Её часто можно  встретить  в  городе.</a:t>
            </a:r>
            <a:endParaRPr lang="ru-RU" sz="40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071678"/>
            <a:ext cx="5715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i="1" dirty="0"/>
              <a:t>«Чиж </a:t>
            </a:r>
            <a:r>
              <a:rPr lang="ru-RU" sz="7200" b="1" i="1" dirty="0" smtClean="0"/>
              <a:t> и </a:t>
            </a:r>
            <a:r>
              <a:rPr lang="ru-RU" sz="7200" b="1" i="1" dirty="0"/>
              <a:t>голубь»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642918"/>
            <a:ext cx="492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</a:rPr>
              <a:t>   И.А.Крылов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1"/>
            <a:ext cx="842965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b="1" i="1" dirty="0" smtClean="0">
              <a:solidFill>
                <a:srgbClr val="0070C0"/>
              </a:solidFill>
            </a:endParaRPr>
          </a:p>
          <a:p>
            <a:endParaRPr lang="ru-RU" sz="4000" b="1" i="1" dirty="0" smtClean="0">
              <a:solidFill>
                <a:srgbClr val="0070C0"/>
              </a:solidFill>
            </a:endParaRPr>
          </a:p>
          <a:p>
            <a:r>
              <a:rPr lang="ru-RU" sz="4000" b="1" i="1" dirty="0" smtClean="0">
                <a:solidFill>
                  <a:srgbClr val="0070C0"/>
                </a:solidFill>
              </a:rPr>
              <a:t>Западня</a:t>
            </a:r>
          </a:p>
          <a:p>
            <a:r>
              <a:rPr lang="ru-RU" sz="4000" i="1" dirty="0" smtClean="0">
                <a:solidFill>
                  <a:schemeClr val="tx1"/>
                </a:solidFill>
              </a:rPr>
              <a:t/>
            </a:r>
            <a:br>
              <a:rPr lang="ru-RU" sz="4000" i="1" dirty="0" smtClean="0">
                <a:solidFill>
                  <a:schemeClr val="tx1"/>
                </a:solidFill>
              </a:rPr>
            </a:br>
            <a:r>
              <a:rPr lang="ru-RU" sz="4000" b="1" i="1" dirty="0" smtClean="0">
                <a:solidFill>
                  <a:srgbClr val="0070C0"/>
                </a:solidFill>
              </a:rPr>
              <a:t>Силок</a:t>
            </a:r>
          </a:p>
          <a:p>
            <a:endParaRPr lang="ru-RU" sz="4000" i="1" dirty="0" smtClean="0">
              <a:solidFill>
                <a:schemeClr val="tx1"/>
              </a:solidFill>
            </a:endParaRPr>
          </a:p>
          <a:p>
            <a:r>
              <a:rPr lang="ru-RU" sz="4000" b="1" i="1" dirty="0" smtClean="0">
                <a:solidFill>
                  <a:srgbClr val="0070C0"/>
                </a:solidFill>
              </a:rPr>
              <a:t>Ручаюсь</a:t>
            </a:r>
            <a:endParaRPr lang="ru-RU" sz="4000" i="1" dirty="0" smtClean="0">
              <a:solidFill>
                <a:schemeClr val="tx1"/>
              </a:solidFill>
            </a:endParaRPr>
          </a:p>
          <a:p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endParaRPr lang="ru-RU" sz="4400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</a:rPr>
              <a:t>Словарная работа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i="1" dirty="0" smtClean="0">
              <a:latin typeface="+mj-lt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82868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Западня</a:t>
            </a:r>
            <a:r>
              <a:rPr lang="ru-RU" sz="4000" b="1" dirty="0" smtClean="0"/>
              <a:t> – </a:t>
            </a:r>
            <a:r>
              <a:rPr lang="ru-RU" sz="4000" i="1" dirty="0" smtClean="0"/>
              <a:t>ловушка для ловли птиц и животных.</a:t>
            </a:r>
          </a:p>
          <a:p>
            <a:r>
              <a:rPr lang="ru-RU" sz="4400" i="1" dirty="0" smtClean="0"/>
              <a:t/>
            </a:r>
            <a:br>
              <a:rPr lang="ru-RU" sz="4400" i="1" dirty="0" smtClean="0"/>
            </a:br>
            <a:r>
              <a:rPr lang="ru-RU" sz="4400" b="1" i="1" dirty="0" smtClean="0">
                <a:solidFill>
                  <a:srgbClr val="0070C0"/>
                </a:solidFill>
              </a:rPr>
              <a:t>Силок</a:t>
            </a:r>
            <a:r>
              <a:rPr lang="ru-RU" sz="4400" b="1" dirty="0" smtClean="0"/>
              <a:t>-</a:t>
            </a:r>
            <a:r>
              <a:rPr lang="ru-RU" sz="4400" i="1" dirty="0" smtClean="0"/>
              <a:t> петля для ловли птиц и мелких животных.</a:t>
            </a:r>
          </a:p>
          <a:p>
            <a:endParaRPr lang="ru-RU" sz="4400" i="1" dirty="0" smtClean="0"/>
          </a:p>
          <a:p>
            <a:r>
              <a:rPr lang="ru-RU" sz="4400" b="1" i="1" dirty="0" smtClean="0">
                <a:solidFill>
                  <a:srgbClr val="0070C0"/>
                </a:solidFill>
              </a:rPr>
              <a:t>Ручаюсь</a:t>
            </a:r>
            <a:r>
              <a:rPr lang="ru-RU" sz="4400" i="1" dirty="0" smtClean="0"/>
              <a:t> – отвечаю за свои слова.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323850" y="404813"/>
            <a:ext cx="1150938" cy="1081087"/>
          </a:xfrm>
          <a:prstGeom prst="ellipse">
            <a:avLst/>
          </a:prstGeom>
          <a:gradFill rotWithShape="1">
            <a:gsLst>
              <a:gs pos="0">
                <a:srgbClr val="EB1D5D"/>
              </a:gs>
              <a:gs pos="100000">
                <a:srgbClr val="EB1D5D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308850" y="5229225"/>
            <a:ext cx="1008063" cy="10080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364" name="Picture 4" descr="18m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412875"/>
            <a:ext cx="20161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7019925" y="333375"/>
            <a:ext cx="1584325" cy="1223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AD298A"/>
              </a:gs>
              <a:gs pos="100000">
                <a:srgbClr val="AD298A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323850" y="4797425"/>
            <a:ext cx="1438275" cy="15843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031E-6 L 0.74827 -0.005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532 L 0.00018 0.6713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2613 L -0.7165 -0.0365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00648E-6 L -0.00799 -0.6556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5" grpId="0" animBg="1"/>
      <p:bldP spid="1536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482600" y="2767013"/>
            <a:ext cx="1008063" cy="9366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1 0.01896 C -0.01961 -0.12902 0.07639 -0.25156 0.19271 -0.25156 C 0.33004 -0.25156 0.37969 -0.11561 0.40018 -0.03445 L 0.42171 0.07283 C 0.44306 0.15376 0.49619 0.28763 0.65087 0.28763 C 0.75 0.28763 0.86198 0.16671 0.86198 0.01896 C 0.86198 -0.12902 0.75 -0.25156 0.65087 -0.25156 C 0.49619 -0.25156 0.44306 -0.11561 0.42171 -0.03445 L 0.40018 0.07283 C 0.37969 0.15376 0.33004 0.28763 0.19271 0.28763 C 0.07639 0.28763 -0.01961 0.16671 -0.01961 0.01896 Z " pathEditMode="relative" rAng="16200000" ptsTypes="ffFffffFfff">
                                      <p:cBhvr>
                                        <p:cTn id="10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2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395288" y="2924175"/>
            <a:ext cx="1008062" cy="936625"/>
          </a:xfrm>
          <a:prstGeom prst="ellipse">
            <a:avLst/>
          </a:prstGeom>
          <a:gradFill rotWithShape="1">
            <a:gsLst>
              <a:gs pos="0">
                <a:srgbClr val="F1091F"/>
              </a:gs>
              <a:gs pos="100000">
                <a:srgbClr val="F1091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71" name="Picture 3" descr="26m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4292600"/>
            <a:ext cx="18732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25 0.00833 C -0.0276 -0.1452 0.06841 -0.2726 0.18473 -0.2726 C 0.32205 -0.2726 0.37171 -0.13133 0.39219 -0.04717 L 0.41372 0.06428 C 0.43507 0.14821 0.4882 0.28786 0.64289 0.28786 C 0.74202 0.28786 0.854 0.16208 0.854 0.00833 C 0.85365 -0.1452 0.74202 -0.2726 0.64289 -0.2726 C 0.4882 -0.2726 0.43507 -0.13133 0.41372 -0.04717 L 0.39219 0.06428 C 0.37171 0.14844 0.32205 0.28786 0.18473 0.28786 C 0.06841 0.28786 -0.0276 0.16208 -0.02725 0.00833 Z " pathEditMode="relative" rAng="16200000" ptsTypes="ffFffffFfff">
                                      <p:cBhvr>
                                        <p:cTn id="10" dur="3000" spd="-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85794"/>
            <a:ext cx="864399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400" b="0" i="1" dirty="0" smtClean="0"/>
              <a:t>Прочитайте предложения и скажите, откуда эти строчки?</a:t>
            </a:r>
            <a:r>
              <a:rPr lang="ru-RU" sz="2800" b="0" i="1" dirty="0" smtClean="0"/>
              <a:t/>
            </a:r>
            <a:br>
              <a:rPr lang="ru-RU" sz="2800" b="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4000" b="1" dirty="0" smtClean="0">
                <a:solidFill>
                  <a:srgbClr val="0070C0"/>
                </a:solidFill>
              </a:rPr>
              <a:t>«Твои слова справедливы, но я  ничего не могу с собой поделать. Не сердись на меня. Так уж я устроен!»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PubPieSlice"/>
          <p:cNvSpPr>
            <a:spLocks noEditPoints="1" noChangeArrowheads="1"/>
          </p:cNvSpPr>
          <p:nvPr/>
        </p:nvSpPr>
        <p:spPr bwMode="auto">
          <a:xfrm>
            <a:off x="1547813" y="404813"/>
            <a:ext cx="6911975" cy="6192837"/>
          </a:xfrm>
          <a:custGeom>
            <a:avLst/>
            <a:gdLst>
              <a:gd name="G0" fmla="+- 0 0 0"/>
              <a:gd name="G1" fmla="sin 10800 -25482"/>
              <a:gd name="G2" fmla="cos 10800 -25482"/>
              <a:gd name="G3" fmla="sin 10800 0"/>
              <a:gd name="G4" fmla="cos 10800 0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21599 w 21600"/>
              <a:gd name="T1" fmla="*/ 10726 h 21600"/>
              <a:gd name="T2" fmla="*/ 10800 w 21600"/>
              <a:gd name="T3" fmla="*/ 10800 h 21600"/>
              <a:gd name="T4" fmla="*/ 21600 w 21600"/>
              <a:gd name="T5" fmla="*/ 10800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21599" y="10725"/>
                </a:moveTo>
                <a:cubicBezTo>
                  <a:pt x="21559" y="4790"/>
                  <a:pt x="1673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00CC00"/>
              </a:gs>
              <a:gs pos="100000">
                <a:srgbClr val="00CC00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4632325" y="3248025"/>
            <a:ext cx="720725" cy="6477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1" name="Picture 5" descr="li10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5925" y="3429000"/>
            <a:ext cx="6734175" cy="9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267 -0.03191 C 0.346 -0.28931 0.17222 -0.48335 -0.02691 -0.45953 C -0.21771 -0.43871 -0.37639 -0.23473 -0.36042 0.01688 C -0.34809 0.25 -0.20104 0.43872 -0.02257 0.41952 C 0.14097 0.40079 0.27968 0.22711 0.2684 0.00971 C 0.25729 -0.18802 0.13298 -0.3506 -0.01927 -0.33603 C -0.15868 -0.31984 -0.275 -0.17599 -0.26424 0.00717 C -0.25608 0.17137 -0.15538 0.30921 -0.0316 0.29232 C 0.08246 0.28099 0.17934 0.17045 0.17274 0.02105 C 0.16389 -0.10985 0.08628 -0.22317 -0.01198 -0.21022 C -0.09757 -0.20282 -0.17587 -0.11702 -0.16962 -0.003 C -0.16459 0.09228 -0.10973 0.17507 -0.03785 0.16929 C 0.02135 0.16397 0.07916 0.10939 0.07343 0.0333 C 0.07205 -0.02937 0.03854 -0.09066 -0.00417 -0.0895 C -0.03941 -0.08256 -0.0724 -0.06036 -0.07448 -0.01572 C -0.07379 0.01342 -0.06372 0.0377 -0.04601 0.0444 C -0.03525 0.04764 -0.03125 0.04464 -0.02223 0.04117 " pathEditMode="relative" rAng="-503041" ptsTypes="fffffffffffffffff">
                                      <p:cBhvr>
                                        <p:cTn id="11" dur="5000" spd="-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19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Ols" descr="butterfly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460576">
            <a:off x="1144588" y="482600"/>
            <a:ext cx="8001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Роза открываеися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3573463"/>
            <a:ext cx="2160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 -0.08395 C 0.54931 -0.08395 0.71216 0.09945 0.71216 0.32493 C 0.71216 0.55042 0.54931 0.73427 0.35 0.73427 C 0.15018 0.73427 -0.01215 0.55042 -0.01215 0.32493 C -0.01215 0.09945 0.15018 -0.08395 0.35 -0.08395 Z " pathEditMode="relative" rAng="0" ptsTypes="fffff">
                                      <p:cBhvr>
                                        <p:cTn id="6" dur="5000" spd="-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21924E-6 L 0.09444 0.57702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136 -0.0148 L 0.42726 0.341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0"/>
            <a:ext cx="828680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Подберите подходящие </a:t>
            </a:r>
            <a:r>
              <a:rPr lang="ru-RU" sz="4000" i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к этой басне пословицы: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44" y="1214422"/>
            <a:ext cx="914406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000" i="1" dirty="0" smtClean="0"/>
              <a:t>«Отольются кошке </a:t>
            </a:r>
            <a:r>
              <a:rPr lang="ru-RU" sz="4000" i="1" dirty="0" err="1" smtClean="0"/>
              <a:t>мышкины</a:t>
            </a:r>
            <a:r>
              <a:rPr lang="ru-RU" sz="4000" i="1" dirty="0" smtClean="0"/>
              <a:t> слёзы».</a:t>
            </a:r>
            <a:endParaRPr lang="ru-RU" sz="4000" dirty="0" smtClean="0"/>
          </a:p>
          <a:p>
            <a:r>
              <a:rPr lang="ru-RU" sz="4000" i="1" dirty="0" smtClean="0"/>
              <a:t>«Ворон за море летал, умней не стал».</a:t>
            </a:r>
            <a:endParaRPr lang="ru-RU" sz="4000" dirty="0" smtClean="0"/>
          </a:p>
          <a:p>
            <a:r>
              <a:rPr lang="ru-RU" sz="4000" i="1" dirty="0" smtClean="0"/>
              <a:t>«Глупой птице свой дом не мил».</a:t>
            </a:r>
            <a:endParaRPr lang="ru-RU" sz="4000" dirty="0" smtClean="0"/>
          </a:p>
          <a:p>
            <a:r>
              <a:rPr lang="ru-RU" sz="4000" i="1" dirty="0" smtClean="0"/>
              <a:t>«Над другим посмеялся, над собою поплачешь».</a:t>
            </a:r>
            <a:endParaRPr lang="ru-RU" sz="4000" dirty="0" smtClean="0"/>
          </a:p>
          <a:p>
            <a:r>
              <a:rPr lang="ru-RU" sz="4000" i="1" dirty="0" smtClean="0"/>
              <a:t>«От ворон отстала, а к павам не пристала».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428604"/>
            <a:ext cx="800105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0070C0"/>
                </a:solidFill>
              </a:rPr>
              <a:t>Конкурс «Лучший чтец</a:t>
            </a:r>
            <a:r>
              <a:rPr lang="ru-RU" sz="4000" b="1" i="1" dirty="0" smtClean="0">
                <a:solidFill>
                  <a:srgbClr val="0070C0"/>
                </a:solidFill>
              </a:rPr>
              <a:t>»</a:t>
            </a:r>
          </a:p>
          <a:p>
            <a:pPr algn="ctr"/>
            <a:endParaRPr lang="ru-RU" b="1" dirty="0" smtClean="0"/>
          </a:p>
          <a:p>
            <a:endParaRPr lang="ru-RU" sz="3600" dirty="0" smtClean="0"/>
          </a:p>
          <a:p>
            <a:r>
              <a:rPr lang="ru-RU" sz="3600" dirty="0" smtClean="0"/>
              <a:t>«</a:t>
            </a:r>
            <a:r>
              <a:rPr lang="ru-RU" sz="4000" b="1" dirty="0" smtClean="0"/>
              <a:t>5</a:t>
            </a:r>
            <a:r>
              <a:rPr lang="ru-RU" sz="4000" dirty="0" smtClean="0"/>
              <a:t>» – без ошибок, чётко, внятно, громко, выразительно.</a:t>
            </a:r>
          </a:p>
          <a:p>
            <a:r>
              <a:rPr lang="ru-RU" sz="4000" dirty="0" smtClean="0"/>
              <a:t>«</a:t>
            </a:r>
            <a:r>
              <a:rPr lang="ru-RU" sz="4000" b="1" dirty="0" smtClean="0"/>
              <a:t>4</a:t>
            </a:r>
            <a:r>
              <a:rPr lang="ru-RU" sz="4000" dirty="0" smtClean="0"/>
              <a:t>» – 2-3 ошибки, оговорки, внятно, громко, выразительно.</a:t>
            </a:r>
          </a:p>
          <a:p>
            <a:r>
              <a:rPr lang="ru-RU" sz="4000" dirty="0" smtClean="0"/>
              <a:t>«</a:t>
            </a:r>
            <a:r>
              <a:rPr lang="ru-RU" sz="4000" b="1" dirty="0" smtClean="0"/>
              <a:t>3</a:t>
            </a:r>
            <a:r>
              <a:rPr lang="ru-RU" sz="4000" dirty="0" smtClean="0"/>
              <a:t>» – 4-5 ошибок, повторы, невнятно, без выражения.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282" y="500042"/>
            <a:ext cx="8715436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</a:rPr>
              <a:t>Домашнее</a:t>
            </a:r>
            <a:r>
              <a:rPr kumimoji="0" lang="ru-RU" sz="4000" b="1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</a:rPr>
              <a:t>  задание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по желанию: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выучить наизусть, выполнить иллюстрации к басне, прочитать</a:t>
            </a:r>
            <a:r>
              <a:rPr kumimoji="0" lang="ru-RU" sz="4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выразительно.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42910" y="785794"/>
            <a:ext cx="850109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Сегодня  на  уроке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я  узнал (а)...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я  понял (а)...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я  научился (ась)...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мне  было...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143108" y="415946"/>
            <a:ext cx="40719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</a:rPr>
              <a:t>Рефлексия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571472" y="928670"/>
            <a:ext cx="7929618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</a:t>
            </a:r>
          </a:p>
          <a:p>
            <a:pPr algn="ctr"/>
            <a:endParaRPr lang="ru-RU" sz="5400" b="1" i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4000" b="1" i="1" cap="all" spc="0" dirty="0" smtClean="0">
                <a:ln/>
                <a:solidFill>
                  <a:srgbClr val="0070C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Молодцы!</a:t>
            </a:r>
            <a:endParaRPr lang="ru-RU" sz="4000" b="1" i="1" cap="all" spc="0" dirty="0">
              <a:ln/>
              <a:solidFill>
                <a:srgbClr val="0070C0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428604"/>
            <a:ext cx="878684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/>
              <a:t>Список используемых печатных источников:</a:t>
            </a:r>
            <a:endParaRPr lang="ru-RU" sz="2400" dirty="0" smtClean="0"/>
          </a:p>
          <a:p>
            <a:pPr lvl="0"/>
            <a:r>
              <a:rPr lang="ru-RU" sz="2400" dirty="0" smtClean="0">
                <a:solidFill>
                  <a:srgbClr val="00B0F0"/>
                </a:solidFill>
              </a:rPr>
              <a:t>О.Д.Ушакова Пословицы, поговорки и крылатые выражения. И.д. «Литера», Санкт-Петербург, 2006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Активные ссылки на использованные изображения:</a:t>
            </a:r>
            <a:endParaRPr lang="ru-RU" sz="2400" dirty="0" smtClean="0"/>
          </a:p>
          <a:p>
            <a:pPr lvl="0"/>
            <a:r>
              <a:rPr lang="ru-RU" sz="2400" dirty="0" err="1" smtClean="0"/>
              <a:t>Физминутка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 </a:t>
            </a:r>
            <a:r>
              <a:rPr lang="en-US" sz="2400" u="sng" dirty="0" smtClean="0">
                <a:hlinkClick r:id="rId2"/>
              </a:rPr>
              <a:t>http</a:t>
            </a:r>
            <a:r>
              <a:rPr lang="ru-RU" sz="2400" u="sng" dirty="0" smtClean="0">
                <a:hlinkClick r:id="rId2"/>
              </a:rPr>
              <a:t>://</a:t>
            </a:r>
            <a:r>
              <a:rPr lang="en-US" sz="2400" u="sng" dirty="0" err="1" smtClean="0">
                <a:hlinkClick r:id="rId2"/>
              </a:rPr>
              <a:t>lgmasko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err="1" smtClean="0">
                <a:hlinkClick r:id="rId2"/>
              </a:rPr>
              <a:t>ucoz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err="1" smtClean="0">
                <a:hlinkClick r:id="rId2"/>
              </a:rPr>
              <a:t>ru</a:t>
            </a:r>
            <a:r>
              <a:rPr lang="ru-RU" sz="2400" u="sng" dirty="0" smtClean="0">
                <a:hlinkClick r:id="rId2"/>
              </a:rPr>
              <a:t>/</a:t>
            </a:r>
            <a:r>
              <a:rPr lang="en-US" sz="2400" u="sng" dirty="0" smtClean="0">
                <a:hlinkClick r:id="rId2"/>
              </a:rPr>
              <a:t>blog</a:t>
            </a:r>
            <a:r>
              <a:rPr lang="ru-RU" sz="2400" u="sng" dirty="0" smtClean="0">
                <a:hlinkClick r:id="rId2"/>
              </a:rPr>
              <a:t>/</a:t>
            </a:r>
            <a:r>
              <a:rPr lang="en-US" sz="2400" u="sng" dirty="0" err="1" smtClean="0">
                <a:hlinkClick r:id="rId2"/>
              </a:rPr>
              <a:t>ehlektronnye</a:t>
            </a:r>
            <a:r>
              <a:rPr lang="ru-RU" sz="2400" u="sng" dirty="0" smtClean="0">
                <a:hlinkClick r:id="rId2"/>
              </a:rPr>
              <a:t>_</a:t>
            </a:r>
            <a:r>
              <a:rPr lang="en-US" sz="2400" u="sng" dirty="0" err="1" smtClean="0">
                <a:hlinkClick r:id="rId2"/>
              </a:rPr>
              <a:t>fizminutki</a:t>
            </a:r>
            <a:r>
              <a:rPr lang="ru-RU" sz="2400" u="sng" dirty="0" smtClean="0">
                <a:hlinkClick r:id="rId2"/>
              </a:rPr>
              <a:t>/2009-09-10-4</a:t>
            </a:r>
            <a:endParaRPr lang="ru-RU" sz="2400" dirty="0" smtClean="0"/>
          </a:p>
          <a:p>
            <a:pPr lvl="0"/>
            <a:r>
              <a:rPr lang="ru-RU" sz="2400" dirty="0" smtClean="0"/>
              <a:t>Изображения птиц:</a:t>
            </a:r>
          </a:p>
          <a:p>
            <a:r>
              <a:rPr lang="en-US" sz="2400" u="sng" dirty="0" smtClean="0">
                <a:hlinkClick r:id="rId3"/>
              </a:rPr>
              <a:t>http</a:t>
            </a:r>
            <a:r>
              <a:rPr lang="ru-RU" sz="2400" u="sng" dirty="0" smtClean="0">
                <a:hlinkClick r:id="rId3"/>
              </a:rPr>
              <a:t>://</a:t>
            </a:r>
            <a:r>
              <a:rPr lang="en-US" sz="2400" u="sng" dirty="0" err="1" smtClean="0">
                <a:hlinkClick r:id="rId3"/>
              </a:rPr>
              <a:t>megamixgroup</a:t>
            </a:r>
            <a:r>
              <a:rPr lang="ru-RU" sz="2400" u="sng" dirty="0" smtClean="0">
                <a:hlinkClick r:id="rId3"/>
              </a:rPr>
              <a:t>.</a:t>
            </a:r>
            <a:r>
              <a:rPr lang="en-US" sz="2400" u="sng" dirty="0" smtClean="0">
                <a:hlinkClick r:id="rId3"/>
              </a:rPr>
              <a:t>com</a:t>
            </a:r>
            <a:r>
              <a:rPr lang="ru-RU" sz="2400" u="sng" dirty="0" smtClean="0">
                <a:hlinkClick r:id="rId3"/>
              </a:rPr>
              <a:t>/</a:t>
            </a:r>
            <a:r>
              <a:rPr lang="en-US" sz="2400" u="sng" dirty="0" smtClean="0">
                <a:hlinkClick r:id="rId3"/>
              </a:rPr>
              <a:t>photo</a:t>
            </a:r>
            <a:r>
              <a:rPr lang="ru-RU" sz="2400" u="sng" dirty="0" smtClean="0">
                <a:hlinkClick r:id="rId3"/>
              </a:rPr>
              <a:t>/441558/</a:t>
            </a:r>
            <a:r>
              <a:rPr lang="en-US" sz="2400" u="sng" dirty="0" err="1" smtClean="0">
                <a:hlinkClick r:id="rId3"/>
              </a:rPr>
              <a:t>chij</a:t>
            </a:r>
            <a:r>
              <a:rPr lang="ru-RU" sz="2400" u="sng" dirty="0" smtClean="0">
                <a:hlinkClick r:id="rId3"/>
              </a:rPr>
              <a:t>/</a:t>
            </a:r>
            <a:endParaRPr lang="ru-RU" sz="2400" dirty="0" smtClean="0"/>
          </a:p>
          <a:p>
            <a:r>
              <a:rPr lang="en-US" sz="2400" u="sng" dirty="0" smtClean="0">
                <a:hlinkClick r:id="rId4"/>
              </a:rPr>
              <a:t>http://www.zooblog.ru/photo/birds/3928-golubi-v-fotografiyax.html</a:t>
            </a:r>
            <a:endParaRPr lang="ru-RU" sz="2400" dirty="0" smtClean="0"/>
          </a:p>
          <a:p>
            <a:pPr lvl="0"/>
            <a:r>
              <a:rPr lang="ru-RU" sz="2400" dirty="0" smtClean="0"/>
              <a:t>Портрет И.А. Крылова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http://www.rulex.ru/rpg/portraits/23/23049.htm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714356"/>
            <a:ext cx="778674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0" dirty="0" smtClean="0"/>
              <a:t>- </a:t>
            </a:r>
            <a:r>
              <a:rPr lang="ru-RU" sz="2400" b="0" i="1" dirty="0" smtClean="0"/>
              <a:t>Зачеркнуть  повторяющиеся буквы  и  прочитать  получившееся слово  из оставшихся  букв.</a:t>
            </a:r>
            <a:endParaRPr lang="ru-RU" sz="24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3105835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ПЕТКПЕТРПЕТЫПЕТЛПЕТОПЕТВПЕТ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71546"/>
            <a:ext cx="77867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ПЕТ</a:t>
            </a:r>
            <a:r>
              <a:rPr lang="ru-RU" sz="5400" b="1" dirty="0" smtClean="0">
                <a:solidFill>
                  <a:srgbClr val="FF0000"/>
                </a:solidFill>
              </a:rPr>
              <a:t>К</a:t>
            </a:r>
            <a:r>
              <a:rPr lang="ru-RU" sz="5400" b="1" dirty="0" smtClean="0">
                <a:solidFill>
                  <a:schemeClr val="tx1"/>
                </a:solidFill>
              </a:rPr>
              <a:t>ПЕТ</a:t>
            </a:r>
            <a:r>
              <a:rPr lang="ru-RU" sz="5400" b="1" dirty="0" smtClean="0">
                <a:solidFill>
                  <a:srgbClr val="FF0000"/>
                </a:solidFill>
              </a:rPr>
              <a:t>Р</a:t>
            </a:r>
            <a:r>
              <a:rPr lang="ru-RU" sz="5400" b="1" dirty="0" smtClean="0">
                <a:solidFill>
                  <a:schemeClr val="tx1"/>
                </a:solidFill>
              </a:rPr>
              <a:t>ПЕТ</a:t>
            </a:r>
            <a:r>
              <a:rPr lang="ru-RU" sz="5400" b="1" dirty="0" smtClean="0">
                <a:solidFill>
                  <a:srgbClr val="FF0000"/>
                </a:solidFill>
              </a:rPr>
              <a:t>Ы</a:t>
            </a:r>
            <a:r>
              <a:rPr lang="ru-RU" sz="5400" b="1" dirty="0" smtClean="0">
                <a:solidFill>
                  <a:schemeClr val="tx1"/>
                </a:solidFill>
              </a:rPr>
              <a:t>ПЕТ</a:t>
            </a:r>
            <a:r>
              <a:rPr lang="ru-RU" sz="5400" b="1" dirty="0" smtClean="0">
                <a:solidFill>
                  <a:srgbClr val="FF0000"/>
                </a:solidFill>
              </a:rPr>
              <a:t>Л</a:t>
            </a:r>
            <a:r>
              <a:rPr lang="ru-RU" sz="5400" b="1" dirty="0" smtClean="0">
                <a:solidFill>
                  <a:schemeClr val="tx1"/>
                </a:solidFill>
              </a:rPr>
              <a:t>ПЕТ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solidFill>
                  <a:schemeClr val="tx1"/>
                </a:solidFill>
              </a:rPr>
              <a:t>ПЕТ</a:t>
            </a:r>
            <a:r>
              <a:rPr lang="ru-RU" sz="5400" b="1" dirty="0" smtClean="0">
                <a:solidFill>
                  <a:srgbClr val="FF0000"/>
                </a:solidFill>
              </a:rPr>
              <a:t>В</a:t>
            </a:r>
            <a:r>
              <a:rPr lang="ru-RU" sz="5400" b="1" dirty="0" smtClean="0">
                <a:solidFill>
                  <a:schemeClr val="tx1"/>
                </a:solidFill>
              </a:rPr>
              <a:t>ПЕТ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85728"/>
            <a:ext cx="52149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И.А.Крылов</a:t>
            </a:r>
            <a:endParaRPr lang="ru-RU" sz="4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736"/>
            <a:ext cx="6072230" cy="455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50112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Иван Андреевич </a:t>
            </a:r>
            <a:r>
              <a:rPr lang="ru-RU" sz="4000" b="1" i="1" dirty="0" smtClean="0">
                <a:solidFill>
                  <a:srgbClr val="0070C0"/>
                </a:solidFill>
              </a:rPr>
              <a:t>Крылов</a:t>
            </a:r>
          </a:p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 smtClean="0">
                <a:solidFill>
                  <a:schemeClr val="tx1"/>
                </a:solidFill>
              </a:rPr>
              <a:t>1768-1844) – русский поэт-баснописец. Родился в Москве, в семье военнослужащего. Когда мальчику исполнилось 11 лет, умер отец, и ребёнку пришлось идти работать писцом. От отца в наследство остался сундук с книгами – и всё свободное время мальчик проводил за чтением, а в 14 лет сам написал оперу «Кофейница».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000108"/>
            <a:ext cx="792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Переехав в Петербург, Крылов стал работать журналистом, изучил типографское дело, издавал журнал «Зритель» – и всё время усиленно занимался самообразованием.  В  результате он спокойно мог читать на французском, немецком языках, выучил итальянский,</a:t>
            </a:r>
            <a:r>
              <a:rPr lang="ru-RU" sz="2400" b="1" i="1" dirty="0" smtClean="0"/>
              <a:t> </a:t>
            </a:r>
            <a:r>
              <a:rPr lang="ru-RU" sz="2400" b="1" dirty="0" smtClean="0"/>
              <a:t>научился  рисовать и играть на скрипке.  К  37 годам он нашёл своё призвание в написании басен, которых у него  около  200.  За свой  труд  Крылов был награждён медалью.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14480" y="285728"/>
            <a:ext cx="53578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Выставка  книг</a:t>
            </a:r>
            <a:endParaRPr lang="ru-RU" sz="40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0448220">
            <a:off x="568795" y="1857151"/>
            <a:ext cx="1117405" cy="14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1204369">
            <a:off x="2365710" y="1270812"/>
            <a:ext cx="1065661" cy="1449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179670">
            <a:off x="5761062" y="1246852"/>
            <a:ext cx="1079315" cy="149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1110625">
            <a:off x="7416179" y="1698341"/>
            <a:ext cx="1032064" cy="1434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1142984"/>
            <a:ext cx="110490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4143380"/>
            <a:ext cx="124777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 rot="21194025">
            <a:off x="2906098" y="3520203"/>
            <a:ext cx="1243056" cy="1568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86578" y="4143380"/>
            <a:ext cx="121444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 rot="489737">
            <a:off x="4819613" y="3510404"/>
            <a:ext cx="1258387" cy="1565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00109"/>
            <a:ext cx="8286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Басня </a:t>
            </a:r>
            <a:r>
              <a:rPr lang="ru-RU" sz="4000" b="1" dirty="0" smtClean="0"/>
              <a:t>- </a:t>
            </a:r>
            <a:r>
              <a:rPr lang="ru-RU" sz="4000" b="1" i="1" dirty="0" smtClean="0"/>
              <a:t>с</a:t>
            </a:r>
            <a:r>
              <a:rPr lang="ru-RU" sz="4000" i="1" dirty="0" smtClean="0"/>
              <a:t>тихотворный рассказ, где действующие лица: звери, птицы, растения, вещи, а подразумеваются под ними люди. Басни учат людей жить по справедливости.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1392</TotalTime>
  <Words>497</Words>
  <Application>Microsoft Office PowerPoint</Application>
  <PresentationFormat>Экран (4:3)</PresentationFormat>
  <Paragraphs>81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чтения в 3 классе</dc:title>
  <dc:creator>Admin</dc:creator>
  <cp:lastModifiedBy>User</cp:lastModifiedBy>
  <cp:revision>77</cp:revision>
  <dcterms:created xsi:type="dcterms:W3CDTF">2011-03-29T04:04:32Z</dcterms:created>
  <dcterms:modified xsi:type="dcterms:W3CDTF">2013-01-21T09:20:23Z</dcterms:modified>
</cp:coreProperties>
</file>