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85" r:id="rId2"/>
    <p:sldId id="277" r:id="rId3"/>
    <p:sldId id="278" r:id="rId4"/>
    <p:sldId id="279" r:id="rId5"/>
    <p:sldId id="280" r:id="rId6"/>
    <p:sldId id="286" r:id="rId7"/>
    <p:sldId id="281" r:id="rId8"/>
    <p:sldId id="282" r:id="rId9"/>
    <p:sldId id="287" r:id="rId10"/>
    <p:sldId id="283" r:id="rId11"/>
    <p:sldId id="256" r:id="rId12"/>
    <p:sldId id="258" r:id="rId13"/>
    <p:sldId id="259" r:id="rId14"/>
    <p:sldId id="260" r:id="rId15"/>
    <p:sldId id="261" r:id="rId16"/>
    <p:sldId id="263" r:id="rId17"/>
    <p:sldId id="262" r:id="rId18"/>
    <p:sldId id="275" r:id="rId19"/>
    <p:sldId id="288" r:id="rId20"/>
    <p:sldId id="274" r:id="rId21"/>
    <p:sldId id="264" r:id="rId22"/>
    <p:sldId id="268" r:id="rId23"/>
    <p:sldId id="291" r:id="rId24"/>
    <p:sldId id="276" r:id="rId25"/>
    <p:sldId id="267" r:id="rId26"/>
    <p:sldId id="266" r:id="rId27"/>
    <p:sldId id="269" r:id="rId28"/>
    <p:sldId id="270" r:id="rId29"/>
    <p:sldId id="272" r:id="rId30"/>
    <p:sldId id="271" r:id="rId31"/>
    <p:sldId id="289" r:id="rId32"/>
    <p:sldId id="273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Monotype Corsiva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Monotype Corsiva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Monotype Corsiva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Monotype Corsiva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Monotype Corsiva" pitchFamily="66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Monotype Corsiva" pitchFamily="66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Monotype Corsiva" pitchFamily="66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Monotype Corsiva" pitchFamily="66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Monotype Corsiva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FF00"/>
    <a:srgbClr val="990099"/>
    <a:srgbClr val="A50021"/>
    <a:srgbClr val="CCFF33"/>
    <a:srgbClr val="FF00FF"/>
    <a:srgbClr val="E0566D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26" autoAdjust="0"/>
    <p:restoredTop sz="94746" autoAdjust="0"/>
  </p:normalViewPr>
  <p:slideViewPr>
    <p:cSldViewPr>
      <p:cViewPr varScale="1">
        <p:scale>
          <a:sx n="100" d="100"/>
          <a:sy n="100" d="100"/>
        </p:scale>
        <p:origin x="-2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355ACB8-2DD6-474E-856A-99AF52B076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DF368-2F23-41BF-8ABE-47FEC81D8046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ru-RU" smtClean="0"/>
              <a:t>Добавить из Эрмитажа дам или мужей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0AF72-52F1-4CA0-B6EC-945DA49AA6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5B95B-C2E2-4C33-B0AE-34B07696D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1490-9632-4794-B124-FFC89C0645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0B4AA-236C-477F-AC24-CEBD58F12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1AFD7-8400-48F4-A84B-93906C82E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709E3-091F-46D8-A133-84C43E371D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B8F41-2E3C-4E47-8904-084D31E8B2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6912C-75AD-4B79-843A-2C189E3A4A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76053-6890-4470-ACD0-D5D293C74B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6FF98-CEC7-4E0D-A149-C2E8943BB6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9BCDA-63DE-49D1-AB9F-1A680817BC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94CD3716-7C0E-4E7D-A968-D41928442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7" Type="http://schemas.openxmlformats.org/officeDocument/2006/relationships/image" Target="../media/image63.jpeg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gif"/><Relationship Id="rId5" Type="http://schemas.openxmlformats.org/officeDocument/2006/relationships/image" Target="../media/image61.png"/><Relationship Id="rId4" Type="http://schemas.openxmlformats.org/officeDocument/2006/relationships/image" Target="../media/image60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9.jpeg"/><Relationship Id="rId7" Type="http://schemas.openxmlformats.org/officeDocument/2006/relationships/image" Target="../media/image6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gif"/><Relationship Id="rId5" Type="http://schemas.openxmlformats.org/officeDocument/2006/relationships/image" Target="../media/image64.jpeg"/><Relationship Id="rId10" Type="http://schemas.openxmlformats.org/officeDocument/2006/relationships/image" Target="../media/image48.png"/><Relationship Id="rId4" Type="http://schemas.openxmlformats.org/officeDocument/2006/relationships/image" Target="../media/image37.jpeg"/><Relationship Id="rId9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wmf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gif"/><Relationship Id="rId9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WordArt 2"/>
          <p:cNvSpPr>
            <a:spLocks noChangeArrowheads="1" noChangeShapeType="1" noTextEdit="1"/>
          </p:cNvSpPr>
          <p:nvPr/>
        </p:nvSpPr>
        <p:spPr bwMode="auto">
          <a:xfrm rot="329073">
            <a:off x="755650" y="333375"/>
            <a:ext cx="7131050" cy="4560888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4773"/>
                <a:gd name="adj2" fmla="val 0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Impact"/>
              </a:rPr>
              <a:t>Химия  </a:t>
            </a:r>
          </a:p>
          <a:p>
            <a:pPr algn="ctr"/>
            <a:r>
              <a:rPr lang="ru-RU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Impact"/>
              </a:rPr>
              <a:t>вокруг  нас</a:t>
            </a:r>
          </a:p>
        </p:txBody>
      </p:sp>
      <p:sp>
        <p:nvSpPr>
          <p:cNvPr id="3" name="Багетная рамка 2"/>
          <p:cNvSpPr/>
          <p:nvPr/>
        </p:nvSpPr>
        <p:spPr>
          <a:xfrm>
            <a:off x="2428860" y="6143644"/>
            <a:ext cx="4572032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WordArt 2"/>
          <p:cNvSpPr>
            <a:spLocks noChangeArrowheads="1" noChangeShapeType="1" noTextEdit="1"/>
          </p:cNvSpPr>
          <p:nvPr/>
        </p:nvSpPr>
        <p:spPr bwMode="auto">
          <a:xfrm>
            <a:off x="685800" y="304800"/>
            <a:ext cx="7467600" cy="10033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FF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крылатая химия</a:t>
            </a:r>
          </a:p>
        </p:txBody>
      </p:sp>
      <p:pic>
        <p:nvPicPr>
          <p:cNvPr id="11267" name="Picture 3" descr="самол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1341438"/>
            <a:ext cx="2395537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5" descr="самолет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3357563"/>
            <a:ext cx="2540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6" descr="летающая тар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4868863"/>
            <a:ext cx="25146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1346200" y="2651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>
              <a:latin typeface="Times New Roman" pitchFamily="18" charset="0"/>
            </a:endParaRPr>
          </a:p>
        </p:txBody>
      </p:sp>
      <p:pic>
        <p:nvPicPr>
          <p:cNvPr id="11271" name="Picture 9" descr="самолет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4300" y="5084763"/>
            <a:ext cx="23114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54" name="AutoShape 10"/>
          <p:cNvSpPr>
            <a:spLocks noChangeArrowheads="1"/>
          </p:cNvSpPr>
          <p:nvPr/>
        </p:nvSpPr>
        <p:spPr bwMode="auto">
          <a:xfrm flipH="1">
            <a:off x="755650" y="1412875"/>
            <a:ext cx="4572000" cy="2625725"/>
          </a:xfrm>
          <a:prstGeom prst="wedgeRoundRectCallout">
            <a:avLst>
              <a:gd name="adj1" fmla="val -43750"/>
              <a:gd name="adj2" fmla="val 9625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8555" name="WordArt 11"/>
          <p:cNvSpPr>
            <a:spLocks noChangeArrowheads="1" noChangeShapeType="1" noTextEdit="1"/>
          </p:cNvSpPr>
          <p:nvPr/>
        </p:nvSpPr>
        <p:spPr bwMode="auto">
          <a:xfrm>
            <a:off x="827088" y="1700213"/>
            <a:ext cx="3124200" cy="6572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28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алюминий</a:t>
            </a:r>
          </a:p>
        </p:txBody>
      </p:sp>
      <p:sp>
        <p:nvSpPr>
          <p:cNvPr id="108556" name="WordArt 12"/>
          <p:cNvSpPr>
            <a:spLocks noChangeArrowheads="1" noChangeShapeType="1" noTextEdit="1"/>
          </p:cNvSpPr>
          <p:nvPr/>
        </p:nvSpPr>
        <p:spPr bwMode="auto">
          <a:xfrm>
            <a:off x="2987675" y="2276475"/>
            <a:ext cx="2133600" cy="7699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FFFF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титан</a:t>
            </a:r>
          </a:p>
        </p:txBody>
      </p:sp>
      <p:sp>
        <p:nvSpPr>
          <p:cNvPr id="108557" name="WordArt 1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900113" y="2708275"/>
            <a:ext cx="2052637" cy="11350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31523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Arial"/>
                <a:cs typeface="Arial"/>
              </a:rPr>
              <a:t>магний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animBg="1"/>
      <p:bldP spid="108554" grpId="0" animBg="1"/>
      <p:bldP spid="108555" grpId="0" animBg="1"/>
      <p:bldP spid="108556" grpId="0" animBg="1"/>
      <p:bldP spid="1085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755650" y="1484313"/>
            <a:ext cx="7705725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i="1">
                <a:solidFill>
                  <a:srgbClr val="FF0000"/>
                </a:solidFill>
              </a:rPr>
              <a:t>ХИМИЮ НУЖНО </a:t>
            </a:r>
          </a:p>
          <a:p>
            <a:pPr algn="ctr">
              <a:spcBef>
                <a:spcPct val="50000"/>
              </a:spcBef>
            </a:pPr>
            <a:r>
              <a:rPr lang="ru-RU" sz="5400" b="1" i="1">
                <a:solidFill>
                  <a:srgbClr val="FF0000"/>
                </a:solidFill>
              </a:rPr>
              <a:t>ЗНАТЬ!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rgbClr val="0000FF"/>
                </a:solidFill>
                <a:latin typeface="Monotype Corsiva" pitchFamily="66" charset="0"/>
              </a:rPr>
              <a:t>Место химии среди других наук</a:t>
            </a:r>
            <a:r>
              <a:rPr lang="ru-RU" sz="2800" b="1" i="1" smtClean="0">
                <a:latin typeface="Monotype Corsiva" pitchFamily="66" charset="0"/>
              </a:rPr>
              <a:t>  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785225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ru-RU" sz="2800" b="1" i="1" smtClean="0">
                <a:solidFill>
                  <a:srgbClr val="FF0000"/>
                </a:solidFill>
              </a:rPr>
              <a:t>Химия</a:t>
            </a:r>
            <a:r>
              <a:rPr lang="ru-RU" sz="2800" smtClean="0"/>
              <a:t> – одна из </a:t>
            </a:r>
            <a:r>
              <a:rPr lang="ru-RU" sz="2800" b="1" i="1" smtClean="0"/>
              <a:t>естественных наук</a:t>
            </a:r>
            <a:r>
              <a:rPr lang="ru-RU" sz="2800" smtClean="0"/>
              <a:t>, то есть наук, изучающих объекты и явления природы.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Другое название этих наук – </a:t>
            </a:r>
            <a:r>
              <a:rPr lang="ru-RU" sz="2800" b="1" i="1" smtClean="0">
                <a:solidFill>
                  <a:srgbClr val="FF0000"/>
                </a:solidFill>
              </a:rPr>
              <a:t>естествознание</a:t>
            </a:r>
            <a:r>
              <a:rPr lang="ru-RU" sz="2800" smtClean="0"/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К естественным наукам относятся </a:t>
            </a:r>
            <a:r>
              <a:rPr lang="ru-RU" sz="2800" b="1" i="1" smtClean="0">
                <a:solidFill>
                  <a:srgbClr val="FF0000"/>
                </a:solidFill>
              </a:rPr>
              <a:t>физика, химия, биология, физическая география, астрономия</a:t>
            </a:r>
            <a:r>
              <a:rPr lang="ru-RU" sz="2800" smtClean="0"/>
              <a:t> и некоторые другие науки. 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WordArt 3"/>
          <p:cNvSpPr>
            <a:spLocks noChangeArrowheads="1" noChangeShapeType="1" noTextEdit="1"/>
          </p:cNvSpPr>
          <p:nvPr/>
        </p:nvSpPr>
        <p:spPr bwMode="auto">
          <a:xfrm>
            <a:off x="1187450" y="692150"/>
            <a:ext cx="6858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БИОЛОГИЯ                 ГЕОЛОГИЯ</a:t>
            </a:r>
          </a:p>
        </p:txBody>
      </p:sp>
      <p:sp>
        <p:nvSpPr>
          <p:cNvPr id="56324" name="WordArt 4"/>
          <p:cNvSpPr>
            <a:spLocks noChangeArrowheads="1" noChangeShapeType="1" noTextEdit="1"/>
          </p:cNvSpPr>
          <p:nvPr/>
        </p:nvSpPr>
        <p:spPr bwMode="auto">
          <a:xfrm>
            <a:off x="2268538" y="4941888"/>
            <a:ext cx="4319587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ФИЗИКА</a:t>
            </a:r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auto">
          <a:xfrm>
            <a:off x="3995738" y="3429000"/>
            <a:ext cx="931862" cy="1066800"/>
          </a:xfrm>
          <a:prstGeom prst="upArrow">
            <a:avLst>
              <a:gd name="adj1" fmla="val 50000"/>
              <a:gd name="adj2" fmla="val 2862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6" name="AutoShape 6"/>
          <p:cNvSpPr>
            <a:spLocks noChangeArrowheads="1"/>
          </p:cNvSpPr>
          <p:nvPr/>
        </p:nvSpPr>
        <p:spPr bwMode="auto">
          <a:xfrm>
            <a:off x="2195513" y="1844675"/>
            <a:ext cx="4608512" cy="1512888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7" name="WordArt 7"/>
          <p:cNvSpPr>
            <a:spLocks noChangeArrowheads="1" noChangeShapeType="1" noTextEdit="1"/>
          </p:cNvSpPr>
          <p:nvPr/>
        </p:nvSpPr>
        <p:spPr bwMode="auto">
          <a:xfrm>
            <a:off x="2627313" y="2133600"/>
            <a:ext cx="37877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ХИМИЯ</a:t>
            </a:r>
          </a:p>
        </p:txBody>
      </p:sp>
      <p:sp>
        <p:nvSpPr>
          <p:cNvPr id="56328" name="AutoShape 8"/>
          <p:cNvSpPr>
            <a:spLocks noChangeArrowheads="1"/>
          </p:cNvSpPr>
          <p:nvPr/>
        </p:nvSpPr>
        <p:spPr bwMode="auto">
          <a:xfrm rot="-8730962">
            <a:off x="6948488" y="1341438"/>
            <a:ext cx="685800" cy="1295400"/>
          </a:xfrm>
          <a:prstGeom prst="curvedRightArrow">
            <a:avLst>
              <a:gd name="adj1" fmla="val 37778"/>
              <a:gd name="adj2" fmla="val 75556"/>
              <a:gd name="adj3" fmla="val 33333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9" name="AutoShape 9"/>
          <p:cNvSpPr>
            <a:spLocks noChangeArrowheads="1"/>
          </p:cNvSpPr>
          <p:nvPr/>
        </p:nvSpPr>
        <p:spPr bwMode="auto">
          <a:xfrm rot="8730962" flipH="1">
            <a:off x="1403350" y="1268413"/>
            <a:ext cx="685800" cy="1295400"/>
          </a:xfrm>
          <a:prstGeom prst="curvedRightArrow">
            <a:avLst>
              <a:gd name="adj1" fmla="val 37778"/>
              <a:gd name="adj2" fmla="val 75556"/>
              <a:gd name="adj3" fmla="val 33333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nimBg="1"/>
      <p:bldP spid="56324" grpId="0" animBg="1"/>
      <p:bldP spid="56325" grpId="0" animBg="1"/>
      <p:bldP spid="56326" grpId="0" animBg="1"/>
      <p:bldP spid="56327" grpId="0" animBg="1"/>
      <p:bldP spid="56328" grpId="0" animBg="1"/>
      <p:bldP spid="563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395288" y="333375"/>
            <a:ext cx="5545137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4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arlow Solid Italic" pitchFamily="82" charset="0"/>
              </a:rPr>
              <a:t>" Химик без знания физики подобен человеку,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4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arlow Solid Italic" pitchFamily="82" charset="0"/>
              </a:rPr>
              <a:t>который всего искать должен ощупом.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4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arlow Solid Italic" pitchFamily="82" charset="0"/>
              </a:rPr>
              <a:t>И сии две науки так соединены между собою,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4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arlow Solid Italic" pitchFamily="82" charset="0"/>
              </a:rPr>
              <a:t>что одна без другой в совершенстве быть не могут".</a:t>
            </a:r>
            <a:r>
              <a:rPr lang="ru-RU" sz="1800">
                <a:latin typeface="Arial" charset="0"/>
              </a:rPr>
              <a:t> </a:t>
            </a:r>
          </a:p>
        </p:txBody>
      </p:sp>
      <p:pic>
        <p:nvPicPr>
          <p:cNvPr id="60421" name="Picture 5" descr="lomonosov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2133600"/>
            <a:ext cx="32861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5075238" y="6021388"/>
            <a:ext cx="3930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800" b="1">
                <a:solidFill>
                  <a:srgbClr val="FFFF99"/>
                </a:solidFill>
                <a:latin typeface="Arial" charset="0"/>
              </a:rPr>
              <a:t>Михаил Васильевич Ломоносов </a:t>
            </a:r>
          </a:p>
          <a:p>
            <a:pPr algn="ctr"/>
            <a:r>
              <a:rPr lang="ru-RU" sz="1800" b="1">
                <a:solidFill>
                  <a:srgbClr val="FFFF99"/>
                </a:solidFill>
                <a:latin typeface="Arial" charset="0"/>
              </a:rPr>
              <a:t>(1711 – 1765)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79388" y="1989138"/>
            <a:ext cx="77057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>
                <a:solidFill>
                  <a:srgbClr val="FC31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Физические тела</a:t>
            </a:r>
            <a:r>
              <a:rPr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– любые предметы, имеющие форму и объем. </a:t>
            </a: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1331913" y="476250"/>
            <a:ext cx="42497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Физические тела</a:t>
            </a:r>
          </a:p>
        </p:txBody>
      </p:sp>
      <p:pic>
        <p:nvPicPr>
          <p:cNvPr id="61447" name="Picture 7" descr="Рисун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2349500"/>
            <a:ext cx="1944687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9" descr="j04260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868863"/>
            <a:ext cx="1841500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10" descr="j04124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4292600"/>
            <a:ext cx="1998662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1" name="Picture 11" descr="j043389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738" y="4652963"/>
            <a:ext cx="16954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2" name="Picture 12" descr="шшш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688" y="260350"/>
            <a:ext cx="18764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3" name="Picture 13" descr="щ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513" y="3284538"/>
            <a:ext cx="13843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20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WordArt 2"/>
          <p:cNvSpPr>
            <a:spLocks noChangeArrowheads="1" noChangeShapeType="1" noTextEdit="1"/>
          </p:cNvSpPr>
          <p:nvPr/>
        </p:nvSpPr>
        <p:spPr bwMode="auto">
          <a:xfrm>
            <a:off x="3132138" y="260350"/>
            <a:ext cx="2735262" cy="627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245"/>
              </a:avLst>
            </a:prstTxWarp>
          </a:bodyPr>
          <a:lstStyle/>
          <a:p>
            <a:pPr algn="ctr"/>
            <a:r>
              <a:rPr lang="ru-RU" sz="3600" kern="10" normalizeH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тела</a:t>
            </a:r>
          </a:p>
        </p:txBody>
      </p:sp>
      <p:sp>
        <p:nvSpPr>
          <p:cNvPr id="63491" name="Line 3"/>
          <p:cNvSpPr>
            <a:spLocks noChangeShapeType="1"/>
          </p:cNvSpPr>
          <p:nvPr/>
        </p:nvSpPr>
        <p:spPr bwMode="auto">
          <a:xfrm flipH="1">
            <a:off x="1676400" y="981075"/>
            <a:ext cx="2103438" cy="847725"/>
          </a:xfrm>
          <a:prstGeom prst="line">
            <a:avLst/>
          </a:prstGeom>
          <a:noFill/>
          <a:ln w="9525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3492" name="Line 4"/>
          <p:cNvSpPr>
            <a:spLocks noChangeShapeType="1"/>
          </p:cNvSpPr>
          <p:nvPr/>
        </p:nvSpPr>
        <p:spPr bwMode="auto">
          <a:xfrm>
            <a:off x="5076825" y="981075"/>
            <a:ext cx="2087563" cy="863600"/>
          </a:xfrm>
          <a:prstGeom prst="line">
            <a:avLst/>
          </a:prstGeom>
          <a:noFill/>
          <a:ln w="9525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685800" y="1905000"/>
            <a:ext cx="2590800" cy="914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5435600" y="1916113"/>
            <a:ext cx="2743200" cy="990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3495" name="WordArt 7"/>
          <p:cNvSpPr>
            <a:spLocks noChangeArrowheads="1" noChangeShapeType="1" noTextEdit="1"/>
          </p:cNvSpPr>
          <p:nvPr/>
        </p:nvSpPr>
        <p:spPr bwMode="auto">
          <a:xfrm>
            <a:off x="5715000" y="1905000"/>
            <a:ext cx="1914525" cy="8763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C311C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"/>
                <a:cs typeface="Arial"/>
              </a:rPr>
              <a:t>неживые</a:t>
            </a:r>
          </a:p>
        </p:txBody>
      </p:sp>
      <p:sp>
        <p:nvSpPr>
          <p:cNvPr id="63496" name="WordArt 8"/>
          <p:cNvSpPr>
            <a:spLocks noChangeArrowheads="1" noChangeShapeType="1" noTextEdit="1"/>
          </p:cNvSpPr>
          <p:nvPr/>
        </p:nvSpPr>
        <p:spPr bwMode="auto">
          <a:xfrm>
            <a:off x="1187450" y="1916113"/>
            <a:ext cx="1400175" cy="8763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C311C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"/>
                <a:cs typeface="Arial"/>
              </a:rPr>
              <a:t>живые</a:t>
            </a:r>
          </a:p>
        </p:txBody>
      </p:sp>
      <p:pic>
        <p:nvPicPr>
          <p:cNvPr id="63499" name="Picture 11" descr="арбуз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724400"/>
            <a:ext cx="1871663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1" name="Picture 13" descr="проекто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2924175"/>
            <a:ext cx="1944687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3" name="Picture 15" descr="перец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2997200"/>
            <a:ext cx="1871662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7" name="Picture 19" descr="рлд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252413" y="2924175"/>
            <a:ext cx="1595437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8" name="Picture 20" descr="Рисунок8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00338" y="4724400"/>
            <a:ext cx="1604962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9" name="Picture 21" descr="j043383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7900" y="29972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0" name="Picture 22" descr="PH01046J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24750" y="4581525"/>
            <a:ext cx="13684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1" name="Picture 23" descr="легковой автомобиль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59338" y="5013325"/>
            <a:ext cx="2232025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2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2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8" dur="20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2" dur="20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20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/>
      <p:bldP spid="63491" grpId="0" animBg="1"/>
      <p:bldP spid="63492" grpId="0" animBg="1"/>
      <p:bldP spid="63493" grpId="0" animBg="1"/>
      <p:bldP spid="63494" grpId="0" animBg="1"/>
      <p:bldP spid="63495" grpId="0" animBg="1"/>
      <p:bldP spid="6349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611188" y="620713"/>
            <a:ext cx="81375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>
                <a:solidFill>
                  <a:srgbClr val="FC31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Вещества</a:t>
            </a: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3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–  </a:t>
            </a:r>
          </a:p>
          <a:p>
            <a:pPr>
              <a:defRPr/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то, из чего состоят  физические тела.</a:t>
            </a:r>
          </a:p>
        </p:txBody>
      </p:sp>
      <p:pic>
        <p:nvPicPr>
          <p:cNvPr id="62471" name="Picture 7" descr="L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3213100"/>
            <a:ext cx="3384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2" name="Picture 8" descr="L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205038"/>
            <a:ext cx="302418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10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1692275" y="549275"/>
            <a:ext cx="61928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1908175" y="404813"/>
            <a:ext cx="52562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Задание № 1</a:t>
            </a:r>
          </a:p>
        </p:txBody>
      </p:sp>
      <p:pic>
        <p:nvPicPr>
          <p:cNvPr id="19460" name="Picture 6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133600"/>
            <a:ext cx="159543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539750" y="1052513"/>
            <a:ext cx="82089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</a:rPr>
              <a:t>Из приведённого перечня выпишите отдельно названия тел и веществ.</a:t>
            </a:r>
          </a:p>
        </p:txBody>
      </p:sp>
      <p:sp>
        <p:nvSpPr>
          <p:cNvPr id="19462" name="AutoShape 19"/>
          <p:cNvSpPr>
            <a:spLocks noChangeArrowheads="1"/>
          </p:cNvSpPr>
          <p:nvPr/>
        </p:nvSpPr>
        <p:spPr bwMode="auto">
          <a:xfrm>
            <a:off x="2051050" y="2781300"/>
            <a:ext cx="6911975" cy="3529013"/>
          </a:xfrm>
          <a:prstGeom prst="cloudCallout">
            <a:avLst>
              <a:gd name="adj1" fmla="val -53583"/>
              <a:gd name="adj2" fmla="val -6138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800" b="1">
                <a:latin typeface="Times New Roman" pitchFamily="18" charset="0"/>
              </a:rPr>
              <a:t>Кирпич, поваренная соль, мел, железная кнопка, вода, сахар, проволока, свеча, химический стакан, стеклянная воронка.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1476375" y="404813"/>
            <a:ext cx="21605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u="sng">
                <a:solidFill>
                  <a:srgbClr val="FF0000"/>
                </a:solidFill>
              </a:rPr>
              <a:t>Тела</a:t>
            </a:r>
            <a:r>
              <a:rPr lang="ru-RU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5867400" y="404813"/>
            <a:ext cx="223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u="sng">
                <a:solidFill>
                  <a:srgbClr val="FF0000"/>
                </a:solidFill>
              </a:rPr>
              <a:t>Вещества</a:t>
            </a:r>
            <a:r>
              <a:rPr lang="ru-RU"/>
              <a:t> </a:t>
            </a: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468313" y="1557338"/>
            <a:ext cx="3311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485" name="Rectangle 8"/>
          <p:cNvSpPr>
            <a:spLocks noChangeArrowheads="1"/>
          </p:cNvSpPr>
          <p:nvPr/>
        </p:nvSpPr>
        <p:spPr bwMode="auto">
          <a:xfrm>
            <a:off x="395288" y="1484313"/>
            <a:ext cx="3960812" cy="26543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b="1" i="1">
                <a:latin typeface="Times New Roman" pitchFamily="18" charset="0"/>
              </a:rPr>
              <a:t>кирпич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>
                <a:latin typeface="Times New Roman" pitchFamily="18" charset="0"/>
              </a:rPr>
              <a:t>железная кнопка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>
                <a:latin typeface="Times New Roman" pitchFamily="18" charset="0"/>
              </a:rPr>
              <a:t> проволока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>
                <a:latin typeface="Times New Roman" pitchFamily="18" charset="0"/>
              </a:rPr>
              <a:t>свеча 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>
                <a:latin typeface="Times New Roman" pitchFamily="18" charset="0"/>
              </a:rPr>
              <a:t>химический стакан 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>
                <a:latin typeface="Times New Roman" pitchFamily="18" charset="0"/>
              </a:rPr>
              <a:t>стеклянная воронка</a:t>
            </a:r>
          </a:p>
        </p:txBody>
      </p:sp>
      <p:sp>
        <p:nvSpPr>
          <p:cNvPr id="20486" name="Rectangle 9"/>
          <p:cNvSpPr>
            <a:spLocks noChangeArrowheads="1"/>
          </p:cNvSpPr>
          <p:nvPr/>
        </p:nvSpPr>
        <p:spPr bwMode="auto">
          <a:xfrm>
            <a:off x="5364163" y="1557338"/>
            <a:ext cx="3384550" cy="18002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b="1" i="1">
                <a:latin typeface="Times New Roman" pitchFamily="18" charset="0"/>
              </a:rPr>
              <a:t>поваренная соль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>
                <a:latin typeface="Times New Roman" pitchFamily="18" charset="0"/>
              </a:rPr>
              <a:t> мел  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>
                <a:latin typeface="Times New Roman" pitchFamily="18" charset="0"/>
              </a:rPr>
              <a:t>вода 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>
                <a:latin typeface="Times New Roman" pitchFamily="18" charset="0"/>
              </a:rPr>
              <a:t>сахар  </a:t>
            </a:r>
          </a:p>
        </p:txBody>
      </p:sp>
      <p:pic>
        <p:nvPicPr>
          <p:cNvPr id="20487" name="Picture 11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3644900"/>
            <a:ext cx="136525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 flipH="1">
            <a:off x="4114800" y="23622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102403" name="WordArt 3" descr="Полотно"/>
          <p:cNvSpPr>
            <a:spLocks noChangeArrowheads="1" noChangeShapeType="1" noTextEdit="1"/>
          </p:cNvSpPr>
          <p:nvPr/>
        </p:nvSpPr>
        <p:spPr bwMode="auto">
          <a:xfrm>
            <a:off x="5292725" y="1628775"/>
            <a:ext cx="2474913" cy="11477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 normalizeH="1">
                <a:ln w="38100">
                  <a:solidFill>
                    <a:schemeClr val="tx1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dist="35921" dir="2700000" sy="50000" rotWithShape="0">
                    <a:srgbClr val="875B0D"/>
                  </a:outerShdw>
                </a:effectLst>
                <a:latin typeface="Arial"/>
                <a:cs typeface="Arial"/>
              </a:rPr>
              <a:t>одежда</a:t>
            </a:r>
          </a:p>
        </p:txBody>
      </p:sp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916113"/>
            <a:ext cx="281940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5" name="AutoShape 5"/>
          <p:cNvSpPr>
            <a:spLocks noChangeArrowheads="1"/>
          </p:cNvSpPr>
          <p:nvPr/>
        </p:nvSpPr>
        <p:spPr bwMode="ltGray">
          <a:xfrm>
            <a:off x="4859338" y="333375"/>
            <a:ext cx="3025775" cy="1447800"/>
          </a:xfrm>
          <a:custGeom>
            <a:avLst/>
            <a:gdLst>
              <a:gd name="T0" fmla="*/ 225468414 w 21600"/>
              <a:gd name="T1" fmla="*/ 98866 h 21600"/>
              <a:gd name="T2" fmla="*/ 53158803 w 21600"/>
              <a:gd name="T3" fmla="*/ 48521408 h 21600"/>
              <a:gd name="T4" fmla="*/ 218678914 w 21600"/>
              <a:gd name="T5" fmla="*/ 24391006 h 21600"/>
              <a:gd name="T6" fmla="*/ 474661137 w 21600"/>
              <a:gd name="T7" fmla="*/ 56262376 h 21600"/>
              <a:gd name="T8" fmla="*/ 355843759 w 21600"/>
              <a:gd name="T9" fmla="*/ 77256893 h 21600"/>
              <a:gd name="T10" fmla="*/ 264125758 w 21600"/>
              <a:gd name="T11" fmla="*/ 5005788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137" y="11486"/>
                </a:moveTo>
                <a:cubicBezTo>
                  <a:pt x="16167" y="11259"/>
                  <a:pt x="16182" y="11029"/>
                  <a:pt x="16182" y="10800"/>
                </a:cubicBezTo>
                <a:cubicBezTo>
                  <a:pt x="16182" y="7827"/>
                  <a:pt x="13772" y="5418"/>
                  <a:pt x="10800" y="5418"/>
                </a:cubicBezTo>
                <a:cubicBezTo>
                  <a:pt x="7827" y="5418"/>
                  <a:pt x="5418" y="7827"/>
                  <a:pt x="5418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1260"/>
                  <a:pt x="21570" y="11721"/>
                  <a:pt x="21511" y="12178"/>
                </a:cubicBezTo>
                <a:lnTo>
                  <a:pt x="24189" y="12523"/>
                </a:lnTo>
                <a:lnTo>
                  <a:pt x="18134" y="17196"/>
                </a:lnTo>
                <a:lnTo>
                  <a:pt x="13460" y="11142"/>
                </a:lnTo>
                <a:lnTo>
                  <a:pt x="16137" y="11486"/>
                </a:lnTo>
                <a:close/>
              </a:path>
            </a:pathLst>
          </a:custGeom>
          <a:gradFill rotWithShape="0">
            <a:gsLst>
              <a:gs pos="0">
                <a:srgbClr val="FF00FF"/>
              </a:gs>
              <a:gs pos="100000">
                <a:srgbClr val="270027"/>
              </a:gs>
            </a:gsLst>
            <a:lin ang="2700000" scaled="1"/>
          </a:gra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06" name="WordArt 6"/>
          <p:cNvSpPr>
            <a:spLocks noChangeArrowheads="1" noChangeShapeType="1" noTextEdit="1"/>
          </p:cNvSpPr>
          <p:nvPr/>
        </p:nvSpPr>
        <p:spPr bwMode="ltGray">
          <a:xfrm>
            <a:off x="250825" y="260350"/>
            <a:ext cx="4572000" cy="1676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Impact"/>
              </a:rPr>
              <a:t>тело надо одевать</a:t>
            </a:r>
          </a:p>
        </p:txBody>
      </p:sp>
      <p:sp>
        <p:nvSpPr>
          <p:cNvPr id="102407" name="WordArt 7"/>
          <p:cNvSpPr>
            <a:spLocks noChangeArrowheads="1" noChangeShapeType="1" noTextEdit="1"/>
          </p:cNvSpPr>
          <p:nvPr/>
        </p:nvSpPr>
        <p:spPr bwMode="ltGray">
          <a:xfrm>
            <a:off x="6732588" y="2924175"/>
            <a:ext cx="1447800" cy="1295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4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краска</a:t>
            </a:r>
          </a:p>
        </p:txBody>
      </p:sp>
      <p:sp>
        <p:nvSpPr>
          <p:cNvPr id="102408" name="WordArt 8" descr="5%"/>
          <p:cNvSpPr>
            <a:spLocks noChangeArrowheads="1" noChangeShapeType="1" noTextEdit="1"/>
          </p:cNvSpPr>
          <p:nvPr/>
        </p:nvSpPr>
        <p:spPr bwMode="ltGray">
          <a:xfrm>
            <a:off x="4427538" y="4292600"/>
            <a:ext cx="411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2400" kern="10">
                <a:ln w="9525">
                  <a:round/>
                  <a:headEnd/>
                  <a:tailEnd/>
                </a:ln>
                <a:pattFill prst="pct5">
                  <a:fgClr>
                    <a:srgbClr val="FF0000"/>
                  </a:fgClr>
                  <a:bgClr>
                    <a:schemeClr val="bg1"/>
                  </a:bgClr>
                </a:pattFill>
                <a:latin typeface="Arial"/>
                <a:cs typeface="Arial"/>
              </a:rPr>
              <a:t>аксессуары</a:t>
            </a:r>
          </a:p>
        </p:txBody>
      </p:sp>
      <p:sp>
        <p:nvSpPr>
          <p:cNvPr id="102409" name="AutoShape 9"/>
          <p:cNvSpPr>
            <a:spLocks noChangeArrowheads="1"/>
          </p:cNvSpPr>
          <p:nvPr/>
        </p:nvSpPr>
        <p:spPr bwMode="ltGray">
          <a:xfrm>
            <a:off x="3563938" y="1844675"/>
            <a:ext cx="1257300" cy="1944688"/>
          </a:xfrm>
          <a:prstGeom prst="curvedRightArrow">
            <a:avLst>
              <a:gd name="adj1" fmla="val 30934"/>
              <a:gd name="adj2" fmla="val 61869"/>
              <a:gd name="adj3" fmla="val 33333"/>
            </a:avLst>
          </a:pr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10" name="WordArt 10"/>
          <p:cNvSpPr>
            <a:spLocks noChangeArrowheads="1" noChangeShapeType="1" noTextEdit="1"/>
          </p:cNvSpPr>
          <p:nvPr/>
        </p:nvSpPr>
        <p:spPr bwMode="ltGray">
          <a:xfrm>
            <a:off x="4859338" y="2997200"/>
            <a:ext cx="1447800" cy="10255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5977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24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ткань</a:t>
            </a:r>
          </a:p>
        </p:txBody>
      </p:sp>
      <p:sp>
        <p:nvSpPr>
          <p:cNvPr id="102411" name="AutoShape 11"/>
          <p:cNvSpPr>
            <a:spLocks noChangeArrowheads="1"/>
          </p:cNvSpPr>
          <p:nvPr/>
        </p:nvSpPr>
        <p:spPr bwMode="ltGray">
          <a:xfrm rot="-404060">
            <a:off x="8172450" y="1706563"/>
            <a:ext cx="792163" cy="2016125"/>
          </a:xfrm>
          <a:prstGeom prst="curvedLeftArrow">
            <a:avLst>
              <a:gd name="adj1" fmla="val 101804"/>
              <a:gd name="adj2" fmla="val 101804"/>
              <a:gd name="adj3" fmla="val 33333"/>
            </a:avLst>
          </a:pr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12" name="WordArt 12" descr="Джинсовая ткань"/>
          <p:cNvSpPr>
            <a:spLocks noChangeArrowheads="1" noChangeShapeType="1" noTextEdit="1"/>
          </p:cNvSpPr>
          <p:nvPr/>
        </p:nvSpPr>
        <p:spPr bwMode="ltGray">
          <a:xfrm>
            <a:off x="3563938" y="5805488"/>
            <a:ext cx="2713037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8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blipFill dpi="0" rotWithShape="1">
                  <a:blip r:embed="rId5">
                    <a:alphaModFix amt="50000"/>
                  </a:blip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пластмасса</a:t>
            </a:r>
          </a:p>
        </p:txBody>
      </p:sp>
      <p:sp>
        <p:nvSpPr>
          <p:cNvPr id="102413" name="WordArt 13"/>
          <p:cNvSpPr>
            <a:spLocks noChangeArrowheads="1" noChangeShapeType="1" noTextEdit="1"/>
          </p:cNvSpPr>
          <p:nvPr/>
        </p:nvSpPr>
        <p:spPr bwMode="ltGray">
          <a:xfrm>
            <a:off x="6948488" y="5791200"/>
            <a:ext cx="1890712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D6264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металл</a:t>
            </a:r>
          </a:p>
        </p:txBody>
      </p:sp>
      <p:sp>
        <p:nvSpPr>
          <p:cNvPr id="102414" name="Line 14"/>
          <p:cNvSpPr>
            <a:spLocks noChangeShapeType="1"/>
          </p:cNvSpPr>
          <p:nvPr/>
        </p:nvSpPr>
        <p:spPr bwMode="ltGray">
          <a:xfrm flipH="1">
            <a:off x="4932363" y="4941888"/>
            <a:ext cx="457200" cy="762000"/>
          </a:xfrm>
          <a:prstGeom prst="line">
            <a:avLst/>
          </a:prstGeom>
          <a:noFill/>
          <a:ln w="57150">
            <a:solidFill>
              <a:srgbClr val="5FEF8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02415" name="Line 15"/>
          <p:cNvSpPr>
            <a:spLocks noChangeShapeType="1"/>
          </p:cNvSpPr>
          <p:nvPr/>
        </p:nvSpPr>
        <p:spPr bwMode="ltGray">
          <a:xfrm>
            <a:off x="7667625" y="5013325"/>
            <a:ext cx="457200" cy="762000"/>
          </a:xfrm>
          <a:prstGeom prst="line">
            <a:avLst/>
          </a:prstGeom>
          <a:noFill/>
          <a:ln w="57150">
            <a:solidFill>
              <a:srgbClr val="5FEF8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10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10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2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animBg="1"/>
      <p:bldP spid="102405" grpId="0" animBg="1"/>
      <p:bldP spid="102406" grpId="0" animBg="1"/>
      <p:bldP spid="102407" grpId="0" animBg="1"/>
      <p:bldP spid="102408" grpId="0" animBg="1"/>
      <p:bldP spid="102409" grpId="0" animBg="1"/>
      <p:bldP spid="102410" grpId="0" animBg="1"/>
      <p:bldP spid="102411" grpId="0" animBg="1"/>
      <p:bldP spid="102412" grpId="0" animBg="1"/>
      <p:bldP spid="102413" grpId="0" animBg="1"/>
      <p:bldP spid="102414" grpId="0" animBg="1"/>
      <p:bldP spid="1024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4"/>
          <p:cNvSpPr>
            <a:spLocks noChangeArrowheads="1"/>
          </p:cNvSpPr>
          <p:nvPr>
            <p:ph type="body" idx="1"/>
          </p:nvPr>
        </p:nvSpPr>
        <p:spPr>
          <a:xfrm>
            <a:off x="323850" y="476250"/>
            <a:ext cx="8640763" cy="4525963"/>
          </a:xfrm>
          <a:prstGeom prst="cloudCallout">
            <a:avLst>
              <a:gd name="adj1" fmla="val 39454"/>
              <a:gd name="adj2" fmla="val 83042"/>
            </a:avLst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  </a:t>
            </a:r>
            <a:r>
              <a:rPr lang="ru-RU" b="1" smtClean="0"/>
              <a:t>Каждое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b="1" smtClean="0"/>
              <a:t> индивидуальное вещество имеет свой собственный набор свойств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0000FF"/>
                </a:solidFill>
                <a:latin typeface="Monotype Corsiva" pitchFamily="66" charset="0"/>
              </a:rPr>
              <a:t>Свойства веществ</a:t>
            </a:r>
          </a:p>
        </p:txBody>
      </p:sp>
      <p:sp>
        <p:nvSpPr>
          <p:cNvPr id="22531" name="AutoShape 7"/>
          <p:cNvSpPr>
            <a:spLocks noChangeArrowheads="1"/>
          </p:cNvSpPr>
          <p:nvPr/>
        </p:nvSpPr>
        <p:spPr bwMode="auto">
          <a:xfrm rot="10800000">
            <a:off x="1042988" y="1412875"/>
            <a:ext cx="2592387" cy="792163"/>
          </a:xfrm>
          <a:prstGeom prst="wedgeRectCallout">
            <a:avLst>
              <a:gd name="adj1" fmla="val -50676"/>
              <a:gd name="adj2" fmla="val 8306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Comic Sans MS" pitchFamily="66" charset="0"/>
              </a:rPr>
              <a:t>физические</a:t>
            </a:r>
          </a:p>
        </p:txBody>
      </p:sp>
      <p:sp>
        <p:nvSpPr>
          <p:cNvPr id="22532" name="AutoShape 8"/>
          <p:cNvSpPr>
            <a:spLocks noChangeArrowheads="1"/>
          </p:cNvSpPr>
          <p:nvPr/>
        </p:nvSpPr>
        <p:spPr bwMode="auto">
          <a:xfrm rot="10800000">
            <a:off x="5292725" y="1412875"/>
            <a:ext cx="2951163" cy="792163"/>
          </a:xfrm>
          <a:prstGeom prst="wedgeRectCallout">
            <a:avLst>
              <a:gd name="adj1" fmla="val 35958"/>
              <a:gd name="adj2" fmla="val 8386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Comic Sans MS" pitchFamily="66" charset="0"/>
              </a:rPr>
              <a:t>химические</a:t>
            </a:r>
          </a:p>
        </p:txBody>
      </p:sp>
      <p:sp>
        <p:nvSpPr>
          <p:cNvPr id="65546" name="AutoShape 10"/>
          <p:cNvSpPr>
            <a:spLocks noChangeArrowheads="1"/>
          </p:cNvSpPr>
          <p:nvPr/>
        </p:nvSpPr>
        <p:spPr bwMode="auto">
          <a:xfrm>
            <a:off x="250825" y="2205038"/>
            <a:ext cx="4249738" cy="4437062"/>
          </a:xfrm>
          <a:prstGeom prst="upArrowCallout">
            <a:avLst>
              <a:gd name="adj1" fmla="val 50000"/>
              <a:gd name="adj2" fmla="val 25000"/>
              <a:gd name="adj3" fmla="val 23535"/>
              <a:gd name="adj4" fmla="val 7745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Wingdings" pitchFamily="2" charset="2"/>
              <a:buChar char="ü"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цвет, </a:t>
            </a:r>
          </a:p>
          <a:p>
            <a:pPr algn="ctr">
              <a:buFont typeface="Wingdings" pitchFamily="2" charset="2"/>
              <a:buChar char="ü"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запах,</a:t>
            </a:r>
          </a:p>
          <a:p>
            <a:pPr algn="ctr">
              <a:buFont typeface="Wingdings" pitchFamily="2" charset="2"/>
              <a:buChar char="ü"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агрегатное состояние</a:t>
            </a:r>
          </a:p>
          <a:p>
            <a:pPr algn="ctr">
              <a:buFont typeface="Wingdings" pitchFamily="2" charset="2"/>
              <a:buChar char="ü"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плотность,</a:t>
            </a:r>
          </a:p>
          <a:p>
            <a:pPr algn="ctr">
              <a:buFont typeface="Wingdings" pitchFamily="2" charset="2"/>
              <a:buChar char="ü"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температура плавления, </a:t>
            </a:r>
          </a:p>
          <a:p>
            <a:pPr algn="ctr">
              <a:buFont typeface="Wingdings" pitchFamily="2" charset="2"/>
              <a:buChar char="ü"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температура кипения, </a:t>
            </a:r>
          </a:p>
          <a:p>
            <a:pPr algn="ctr">
              <a:buFont typeface="Wingdings" pitchFamily="2" charset="2"/>
              <a:buChar char="ü"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электро- и теплопроводность, </a:t>
            </a:r>
          </a:p>
          <a:p>
            <a:pPr algn="ctr">
              <a:buFont typeface="Wingdings" pitchFamily="2" charset="2"/>
              <a:buChar char="ü"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вязкость, </a:t>
            </a:r>
          </a:p>
          <a:p>
            <a:pPr algn="ctr">
              <a:buFont typeface="Wingdings" pitchFamily="2" charset="2"/>
              <a:buChar char="ü"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плотность,</a:t>
            </a:r>
          </a:p>
          <a:p>
            <a:pPr algn="ctr">
              <a:buFont typeface="Wingdings" pitchFamily="2" charset="2"/>
              <a:buChar char="ü"/>
              <a:defRPr/>
            </a:pPr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растворимость</a:t>
            </a:r>
          </a:p>
        </p:txBody>
      </p:sp>
      <p:sp>
        <p:nvSpPr>
          <p:cNvPr id="65548" name="AutoShape 12"/>
          <p:cNvSpPr>
            <a:spLocks noChangeArrowheads="1"/>
          </p:cNvSpPr>
          <p:nvPr/>
        </p:nvSpPr>
        <p:spPr bwMode="auto">
          <a:xfrm>
            <a:off x="4643438" y="2205038"/>
            <a:ext cx="4249737" cy="4437062"/>
          </a:xfrm>
          <a:prstGeom prst="upArrowCallout">
            <a:avLst>
              <a:gd name="adj1" fmla="val 50000"/>
              <a:gd name="adj2" fmla="val 25000"/>
              <a:gd name="adj3" fmla="val 23535"/>
              <a:gd name="adj4" fmla="val 7745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0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2535" name="Picture 13" descr="д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3743325"/>
            <a:ext cx="2808287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1258888" y="1268413"/>
            <a:ext cx="67691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>
                <a:latin typeface="Times New Roman" pitchFamily="18" charset="0"/>
              </a:rPr>
              <a:t>В химической посуде без этикеток находятся </a:t>
            </a:r>
            <a:r>
              <a:rPr lang="ru-RU" sz="2800" b="1">
                <a:latin typeface="Times New Roman" pitchFamily="18" charset="0"/>
              </a:rPr>
              <a:t>медь, алюминий, уксусная кислота и поваренная соль.</a:t>
            </a:r>
            <a:r>
              <a:rPr lang="ru-RU" sz="2800">
                <a:latin typeface="Times New Roman" pitchFamily="18" charset="0"/>
              </a:rPr>
              <a:t> По каким свойствам можно распознать эти вещества? Назовите наиболее характерный для их распознавания признак.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3059113" y="333375"/>
            <a:ext cx="2871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Задание № 2</a:t>
            </a:r>
          </a:p>
        </p:txBody>
      </p:sp>
      <p:pic>
        <p:nvPicPr>
          <p:cNvPr id="23556" name="Picture 6" descr="дддд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4076700"/>
            <a:ext cx="1435100" cy="239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7237" name="Group 261"/>
          <p:cNvGraphicFramePr>
            <a:graphicFrameLocks noGrp="1"/>
          </p:cNvGraphicFramePr>
          <p:nvPr/>
        </p:nvGraphicFramePr>
        <p:xfrm>
          <a:off x="358775" y="3500438"/>
          <a:ext cx="8677275" cy="3017837"/>
        </p:xfrm>
        <a:graphic>
          <a:graphicData uri="http://schemas.openxmlformats.org/drawingml/2006/table">
            <a:tbl>
              <a:tblPr/>
              <a:tblGrid>
                <a:gridCol w="1454150"/>
                <a:gridCol w="1714500"/>
                <a:gridCol w="1081088"/>
                <a:gridCol w="1079500"/>
                <a:gridCol w="1379537"/>
                <a:gridCol w="1968500"/>
              </a:tblGrid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  <a:cs typeface="Times New Roman" pitchFamily="18" charset="0"/>
                        </a:rPr>
                        <a:t>Вещество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  <a:cs typeface="Times New Roman" pitchFamily="18" charset="0"/>
                        </a:rPr>
                        <a:t>Агрегатное состояние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  <a:cs typeface="Times New Roman" pitchFamily="18" charset="0"/>
                        </a:rPr>
                        <a:t>Цвет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  <a:cs typeface="Times New Roman" pitchFamily="18" charset="0"/>
                        </a:rPr>
                        <a:t>Запах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  <a:cs typeface="Times New Roman" pitchFamily="18" charset="0"/>
                        </a:rPr>
                        <a:t>Твердость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  <a:cs typeface="Times New Roman" pitchFamily="18" charset="0"/>
                        </a:rPr>
                        <a:t>Растворимость в воде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Поваренная соль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Питьевая сода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Вода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Кислород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Железо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4629" name="Text Box 255"/>
          <p:cNvSpPr txBox="1">
            <a:spLocks noChangeArrowheads="1"/>
          </p:cNvSpPr>
          <p:nvPr/>
        </p:nvSpPr>
        <p:spPr bwMode="auto">
          <a:xfrm>
            <a:off x="971550" y="260350"/>
            <a:ext cx="7489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0000"/>
                </a:solidFill>
              </a:rPr>
              <a:t>Лабораторная работа № 1</a:t>
            </a:r>
          </a:p>
        </p:txBody>
      </p:sp>
      <p:sp>
        <p:nvSpPr>
          <p:cNvPr id="24630" name="Text Box 256"/>
          <p:cNvSpPr txBox="1">
            <a:spLocks noChangeArrowheads="1"/>
          </p:cNvSpPr>
          <p:nvPr/>
        </p:nvSpPr>
        <p:spPr bwMode="auto">
          <a:xfrm>
            <a:off x="323850" y="1052513"/>
            <a:ext cx="82804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latin typeface="Times New Roman" pitchFamily="18" charset="0"/>
              </a:rPr>
              <a:t>Тема: «Рассмотрение веществ с различными физическими свойствами»</a:t>
            </a:r>
          </a:p>
          <a:p>
            <a:pPr>
              <a:spcBef>
                <a:spcPct val="50000"/>
              </a:spcBef>
            </a:pPr>
            <a:r>
              <a:rPr lang="ru-RU" sz="2400" b="1" i="1">
                <a:latin typeface="Times New Roman" pitchFamily="18" charset="0"/>
              </a:rPr>
              <a:t>Оборудование: справочники с физическими величинами, наборы веществ.</a:t>
            </a:r>
          </a:p>
          <a:p>
            <a:pPr algn="ctr">
              <a:spcBef>
                <a:spcPct val="50000"/>
              </a:spcBef>
            </a:pPr>
            <a:r>
              <a:rPr lang="ru-RU" sz="2400" b="1" i="1">
                <a:latin typeface="Times New Roman" pitchFamily="18" charset="0"/>
              </a:rPr>
              <a:t>Ход работы.</a:t>
            </a:r>
          </a:p>
          <a:p>
            <a:pPr algn="ctr">
              <a:spcBef>
                <a:spcPct val="50000"/>
              </a:spcBef>
            </a:pPr>
            <a:endParaRPr lang="ru-RU" sz="2400" b="1" i="1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lang="ru-RU" sz="2400" b="1" i="1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lang="ru-RU" sz="2400" b="1" i="1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lang="ru-RU" sz="2400" b="1" i="1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lang="ru-RU" sz="2400" b="1" i="1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lang="ru-RU" sz="2400" b="1" i="1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ru-RU" sz="3600" b="1" smtClean="0">
                <a:solidFill>
                  <a:srgbClr val="0000FF"/>
                </a:solidFill>
                <a:latin typeface="Algerian" pitchFamily="82" charset="0"/>
              </a:rPr>
              <a:t>Химия </a:t>
            </a:r>
            <a:r>
              <a:rPr lang="ru-RU" sz="3600" b="1" smtClean="0">
                <a:latin typeface="Algerian" pitchFamily="82" charset="0"/>
              </a:rPr>
              <a:t>- это наука, которая изучает вещества и их превращения. </a:t>
            </a:r>
            <a:endParaRPr lang="ru-RU" sz="3600" b="1" smtClean="0"/>
          </a:p>
          <a:p>
            <a:pPr eaLnBrk="1" hangingPunct="1">
              <a:buClr>
                <a:schemeClr val="tx1"/>
              </a:buClr>
              <a:buFontTx/>
              <a:buNone/>
            </a:pPr>
            <a:endParaRPr lang="ru-RU" sz="3600" b="1" smtClean="0"/>
          </a:p>
          <a:p>
            <a:pPr eaLnBrk="1" hangingPunct="1"/>
            <a:r>
              <a:rPr lang="ru-RU" sz="3600" b="1" smtClean="0">
                <a:latin typeface="Algerian" pitchFamily="82" charset="0"/>
              </a:rPr>
              <a:t>Превращения веществ происходят в результате </a:t>
            </a:r>
            <a:r>
              <a:rPr lang="ru-RU" sz="3600" b="1" smtClean="0">
                <a:solidFill>
                  <a:srgbClr val="0000FF"/>
                </a:solidFill>
                <a:latin typeface="Algerian" pitchFamily="82" charset="0"/>
              </a:rPr>
              <a:t>химических реакций.</a:t>
            </a:r>
          </a:p>
          <a:p>
            <a:pPr eaLnBrk="1" hangingPunct="1"/>
            <a:endParaRPr lang="ru-RU" sz="3600" smtClean="0"/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827088" y="549275"/>
            <a:ext cx="741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Что такое химия?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196975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i="1" smtClean="0"/>
              <a:t>« Все мы связываем с химической наукой дальнейший прогресс в познании окружающего нас мира, новые методы его преобразования и усовершенствования. И не может быть в наши дни специалиста, который сумел бы обойтись без знания химии»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b="1" smtClean="0"/>
              <a:t>Н. Н. Семенов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проект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492375"/>
            <a:ext cx="3095625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1042988" y="549275"/>
            <a:ext cx="68151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Лаборант химического анализа</a:t>
            </a: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3924300" y="1700213"/>
            <a:ext cx="4752975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4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Проводит химический и физико-химический анализ различных веществ: руд, нефти и нефтепродуктов, сталей различных марок, сплавов металлов, кислот, солей, необходимый для контроля соответствия продуктов технологического процесса и готовой продукции заданным нормам.</a:t>
            </a:r>
            <a:r>
              <a:rPr lang="ru-RU" sz="240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240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2051050" y="476250"/>
            <a:ext cx="45259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Лаборант-аналитик</a:t>
            </a:r>
          </a:p>
        </p:txBody>
      </p:sp>
      <p:pic>
        <p:nvPicPr>
          <p:cNvPr id="28675" name="Picture 5" descr="проект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2060575"/>
            <a:ext cx="260826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611188" y="1916113"/>
            <a:ext cx="36004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4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Выполняет работы связанные с контролем качества сырья, реактивов, промежуточных продуктов, готовой продукции, отходов производства в различных отраслях экономики.</a:t>
            </a:r>
            <a:r>
              <a:rPr lang="ru-RU" sz="2400"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4932363" y="549275"/>
            <a:ext cx="21748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Провизор</a:t>
            </a:r>
          </a:p>
        </p:txBody>
      </p:sp>
      <p:pic>
        <p:nvPicPr>
          <p:cNvPr id="29699" name="Picture 5" descr="проект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33375"/>
            <a:ext cx="23050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6" descr="проект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3141663"/>
            <a:ext cx="24479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7" descr="MPj0406756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4652963"/>
            <a:ext cx="2447925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4356100" y="1773238"/>
            <a:ext cx="4321175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4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Специалист с высшим фармацевтическим образованием, работающий в сфере производства, хранения, продажи лекарственных препаратов.</a:t>
            </a: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2484438" y="404813"/>
            <a:ext cx="44656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Врач-инфекционист</a:t>
            </a:r>
          </a:p>
        </p:txBody>
      </p:sp>
      <p:pic>
        <p:nvPicPr>
          <p:cNvPr id="30723" name="Picture 5" descr="0000296689-previ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1989138"/>
            <a:ext cx="256540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395288" y="1700213"/>
            <a:ext cx="4608512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4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Специалист по инфекционным болезням. Изучает возникновение, механизмы развития и клинические проявления инфекционных болезней, вызываемых болезнетворными микроорганизмами, разрабатывает методы их лечения и профилактики.</a:t>
            </a:r>
            <a:r>
              <a:rPr lang="ru-RU" sz="2400"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7" name="Picture 3" descr="одежда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4365625"/>
            <a:ext cx="12922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9" name="Picture 5" descr="шмот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7050" y="333375"/>
            <a:ext cx="1987550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0" name="Picture 6" descr="шмотки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3357563"/>
            <a:ext cx="1939925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1" name="WordArt 7"/>
          <p:cNvSpPr>
            <a:spLocks noChangeArrowheads="1" noChangeShapeType="1" noTextEdit="1"/>
          </p:cNvSpPr>
          <p:nvPr/>
        </p:nvSpPr>
        <p:spPr bwMode="auto">
          <a:xfrm>
            <a:off x="827088" y="260350"/>
            <a:ext cx="5497512" cy="15795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200" kern="10" spc="-320">
                <a:ln w="12700">
                  <a:solidFill>
                    <a:srgbClr val="000099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Надо,  надо  одеваться !</a:t>
            </a:r>
          </a:p>
        </p:txBody>
      </p:sp>
      <p:pic>
        <p:nvPicPr>
          <p:cNvPr id="103432" name="Picture 8" descr="одежда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221163"/>
            <a:ext cx="1222375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3" name="Picture 9" descr="одежда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725" y="4292600"/>
            <a:ext cx="12684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4" name="WordArt 10"/>
          <p:cNvSpPr>
            <a:spLocks noChangeArrowheads="1" noChangeShapeType="1" noTextEdit="1"/>
          </p:cNvSpPr>
          <p:nvPr/>
        </p:nvSpPr>
        <p:spPr bwMode="auto">
          <a:xfrm>
            <a:off x="2484438" y="3573463"/>
            <a:ext cx="203993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капрон</a:t>
            </a:r>
          </a:p>
        </p:txBody>
      </p:sp>
      <p:sp>
        <p:nvSpPr>
          <p:cNvPr id="103435" name="WordArt 11"/>
          <p:cNvSpPr>
            <a:spLocks noChangeArrowheads="1" noChangeShapeType="1" noTextEdit="1"/>
          </p:cNvSpPr>
          <p:nvPr/>
        </p:nvSpPr>
        <p:spPr bwMode="auto">
          <a:xfrm>
            <a:off x="1476375" y="1916113"/>
            <a:ext cx="40798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ацетатный шелк</a:t>
            </a:r>
          </a:p>
        </p:txBody>
      </p:sp>
      <p:sp>
        <p:nvSpPr>
          <p:cNvPr id="103436" name="WordArt 12"/>
          <p:cNvSpPr>
            <a:spLocks noChangeArrowheads="1" noChangeShapeType="1" noTextEdit="1"/>
          </p:cNvSpPr>
          <p:nvPr/>
        </p:nvSpPr>
        <p:spPr bwMode="auto">
          <a:xfrm>
            <a:off x="395288" y="2924175"/>
            <a:ext cx="17399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19050">
                  <a:solidFill>
                    <a:srgbClr val="FF33CC"/>
                  </a:solidFill>
                  <a:miter lim="800000"/>
                  <a:headEnd/>
                  <a:tailEnd/>
                </a:ln>
                <a:solidFill>
                  <a:srgbClr val="FAF4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вискоза</a:t>
            </a:r>
          </a:p>
        </p:txBody>
      </p:sp>
      <p:sp>
        <p:nvSpPr>
          <p:cNvPr id="103437" name="WordArt 13"/>
          <p:cNvSpPr>
            <a:spLocks noChangeArrowheads="1" noChangeShapeType="1" noTextEdit="1"/>
          </p:cNvSpPr>
          <p:nvPr/>
        </p:nvSpPr>
        <p:spPr bwMode="auto">
          <a:xfrm>
            <a:off x="3924300" y="2852738"/>
            <a:ext cx="2505075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19050">
                  <a:solidFill>
                    <a:schemeClr val="hlink"/>
                  </a:solidFill>
                  <a:miter lim="800000"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кримплен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10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1" dur="20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2000"/>
                                        <p:tgtEl>
                                          <p:spTgt spid="103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1" grpId="0" animBg="1"/>
      <p:bldP spid="103434" grpId="0" animBg="1"/>
      <p:bldP spid="103435" grpId="0" animBg="1"/>
      <p:bldP spid="103436" grpId="0" animBg="1"/>
      <p:bldP spid="10343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539750" y="1052513"/>
            <a:ext cx="2447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Технолог</a:t>
            </a:r>
          </a:p>
        </p:txBody>
      </p:sp>
      <p:pic>
        <p:nvPicPr>
          <p:cNvPr id="31747" name="Picture 5" descr="80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420938"/>
            <a:ext cx="2844800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3492500" y="333375"/>
            <a:ext cx="565150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Лицо, организующее разработку и внедрение прогрессивных, экономически обоснованных, ресурсо- и природосберегающих технологических процессов и режимов производства выпускаемой предприятием продукции, выполнения работ (услуг), обеспечивающих повышение уровня технологической подготовки и технического перевооружения производства, сокращение расходов сырья, материалов, затрат труда, улучшение качества продукции, работ (услуг) и рост производительности труда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1908175" y="476250"/>
            <a:ext cx="59039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0000"/>
                </a:solidFill>
              </a:rPr>
              <a:t>Домашнее задание:</a:t>
            </a: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2627313" y="1700213"/>
            <a:ext cx="5113337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§ 1 (с. 5—6) </a:t>
            </a:r>
          </a:p>
          <a:p>
            <a:pPr algn="ctr">
              <a:spcBef>
                <a:spcPct val="50000"/>
              </a:spcBef>
            </a:pPr>
            <a:r>
              <a:rPr lang="ru-RU" b="1"/>
              <a:t>упр. 1—4 (с. 13)</a:t>
            </a:r>
          </a:p>
          <a:p>
            <a:pPr>
              <a:spcBef>
                <a:spcPct val="50000"/>
              </a:spcBef>
            </a:pPr>
            <a:r>
              <a:rPr lang="ru-RU"/>
              <a:t> </a:t>
            </a:r>
          </a:p>
        </p:txBody>
      </p:sp>
      <p:pic>
        <p:nvPicPr>
          <p:cNvPr id="32772" name="Picture 6" descr="j04326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630613"/>
            <a:ext cx="2592387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index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1403350" y="5300663"/>
            <a:ext cx="72723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574675" y="404813"/>
            <a:ext cx="8569325" cy="645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ДОБРО ПОЖАЛОВАТЬ </a:t>
            </a:r>
          </a:p>
          <a:p>
            <a:pPr algn="ctr">
              <a:spcBef>
                <a:spcPct val="5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algn="ctr">
              <a:spcBef>
                <a:spcPct val="5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algn="ctr">
              <a:spcBef>
                <a:spcPct val="5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algn="ctr">
              <a:spcBef>
                <a:spcPct val="5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в мир химических открытий и превращений!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747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747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747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747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WordArt 2"/>
          <p:cNvSpPr>
            <a:spLocks noChangeArrowheads="1" noChangeShapeType="1" noTextEdit="1"/>
          </p:cNvSpPr>
          <p:nvPr/>
        </p:nvSpPr>
        <p:spPr bwMode="ltGray">
          <a:xfrm>
            <a:off x="900113" y="404813"/>
            <a:ext cx="7315200" cy="9144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57150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80C06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Arial"/>
                <a:cs typeface="Arial"/>
              </a:rPr>
              <a:t>Тело надо умывать!</a:t>
            </a:r>
          </a:p>
        </p:txBody>
      </p:sp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2916238" y="2060575"/>
            <a:ext cx="3703637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2" name="AutoShape 4"/>
          <p:cNvSpPr>
            <a:spLocks noChangeArrowheads="1"/>
          </p:cNvSpPr>
          <p:nvPr/>
        </p:nvSpPr>
        <p:spPr bwMode="ltGray">
          <a:xfrm>
            <a:off x="6659563" y="1628775"/>
            <a:ext cx="2209800" cy="15240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4453" name="AutoShape 5"/>
          <p:cNvSpPr>
            <a:spLocks noChangeArrowheads="1"/>
          </p:cNvSpPr>
          <p:nvPr/>
        </p:nvSpPr>
        <p:spPr bwMode="ltGray">
          <a:xfrm>
            <a:off x="6588125" y="3500438"/>
            <a:ext cx="2362200" cy="9144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4454" name="AutoShape 6"/>
          <p:cNvSpPr>
            <a:spLocks noChangeArrowheads="1"/>
          </p:cNvSpPr>
          <p:nvPr/>
        </p:nvSpPr>
        <p:spPr bwMode="ltGray">
          <a:xfrm>
            <a:off x="6705600" y="4876800"/>
            <a:ext cx="2438400" cy="10668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4455" name="AutoShape 7"/>
          <p:cNvSpPr>
            <a:spLocks noChangeArrowheads="1"/>
          </p:cNvSpPr>
          <p:nvPr/>
        </p:nvSpPr>
        <p:spPr bwMode="ltGray">
          <a:xfrm flipH="1">
            <a:off x="304800" y="3124200"/>
            <a:ext cx="2819400" cy="12954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4456" name="AutoShape 8"/>
          <p:cNvSpPr>
            <a:spLocks noChangeArrowheads="1"/>
          </p:cNvSpPr>
          <p:nvPr/>
        </p:nvSpPr>
        <p:spPr bwMode="ltGray">
          <a:xfrm flipH="1">
            <a:off x="323850" y="4868863"/>
            <a:ext cx="2819400" cy="13716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4458" name="AutoShape 10"/>
          <p:cNvSpPr>
            <a:spLocks noChangeArrowheads="1"/>
          </p:cNvSpPr>
          <p:nvPr/>
        </p:nvSpPr>
        <p:spPr bwMode="ltGray">
          <a:xfrm flipH="1">
            <a:off x="468313" y="1484313"/>
            <a:ext cx="2819400" cy="16002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4459" name="WordArt 11"/>
          <p:cNvSpPr>
            <a:spLocks noChangeArrowheads="1" noChangeShapeType="1" noTextEdit="1"/>
          </p:cNvSpPr>
          <p:nvPr/>
        </p:nvSpPr>
        <p:spPr bwMode="ltGray">
          <a:xfrm>
            <a:off x="611188" y="1844675"/>
            <a:ext cx="2495550" cy="7810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2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33D57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"/>
                <a:cs typeface="Arial"/>
              </a:rPr>
              <a:t>зубная паста</a:t>
            </a:r>
          </a:p>
        </p:txBody>
      </p:sp>
      <p:sp>
        <p:nvSpPr>
          <p:cNvPr id="104460" name="WordArt 12"/>
          <p:cNvSpPr>
            <a:spLocks noChangeArrowheads="1" noChangeShapeType="1" noTextEdit="1"/>
          </p:cNvSpPr>
          <p:nvPr/>
        </p:nvSpPr>
        <p:spPr bwMode="ltGray">
          <a:xfrm>
            <a:off x="684213" y="3284538"/>
            <a:ext cx="1752600" cy="6699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33D57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"/>
                <a:cs typeface="Arial"/>
              </a:rPr>
              <a:t>мыло</a:t>
            </a:r>
          </a:p>
        </p:txBody>
      </p:sp>
      <p:sp>
        <p:nvSpPr>
          <p:cNvPr id="104461" name="WordArt 13"/>
          <p:cNvSpPr>
            <a:spLocks noChangeArrowheads="1" noChangeShapeType="1" noTextEdit="1"/>
          </p:cNvSpPr>
          <p:nvPr/>
        </p:nvSpPr>
        <p:spPr bwMode="ltGray">
          <a:xfrm>
            <a:off x="628650" y="4876800"/>
            <a:ext cx="2028825" cy="10668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33D57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"/>
                <a:cs typeface="Arial"/>
              </a:rPr>
              <a:t>косметика</a:t>
            </a:r>
          </a:p>
        </p:txBody>
      </p:sp>
      <p:sp>
        <p:nvSpPr>
          <p:cNvPr id="104462" name="WordArt 14"/>
          <p:cNvSpPr>
            <a:spLocks noChangeArrowheads="1" noChangeShapeType="1" noTextEdit="1"/>
          </p:cNvSpPr>
          <p:nvPr/>
        </p:nvSpPr>
        <p:spPr bwMode="ltGray">
          <a:xfrm>
            <a:off x="6659563" y="1844675"/>
            <a:ext cx="2286000" cy="7810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33D57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"/>
                <a:cs typeface="Arial"/>
              </a:rPr>
              <a:t>Стиральный </a:t>
            </a:r>
          </a:p>
          <a:p>
            <a:pPr algn="ctr"/>
            <a:r>
              <a:rPr lang="ru-RU" sz="28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33D57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"/>
                <a:cs typeface="Arial"/>
              </a:rPr>
              <a:t>порошок</a:t>
            </a:r>
          </a:p>
        </p:txBody>
      </p:sp>
      <p:sp>
        <p:nvSpPr>
          <p:cNvPr id="104463" name="WordArt 15"/>
          <p:cNvSpPr>
            <a:spLocks noChangeArrowheads="1" noChangeShapeType="1" noTextEdit="1"/>
          </p:cNvSpPr>
          <p:nvPr/>
        </p:nvSpPr>
        <p:spPr bwMode="ltGray">
          <a:xfrm>
            <a:off x="6659563" y="3500438"/>
            <a:ext cx="2209800" cy="6699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33D57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"/>
                <a:cs typeface="Arial"/>
              </a:rPr>
              <a:t>шампунь</a:t>
            </a:r>
          </a:p>
        </p:txBody>
      </p:sp>
      <p:sp>
        <p:nvSpPr>
          <p:cNvPr id="104464" name="WordArt 16"/>
          <p:cNvSpPr>
            <a:spLocks noChangeArrowheads="1" noChangeShapeType="1" noTextEdit="1"/>
          </p:cNvSpPr>
          <p:nvPr/>
        </p:nvSpPr>
        <p:spPr bwMode="ltGray">
          <a:xfrm>
            <a:off x="7134225" y="4938713"/>
            <a:ext cx="1704975" cy="6699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33D57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"/>
                <a:cs typeface="Arial"/>
              </a:rPr>
              <a:t>гель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10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20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04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20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1000"/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20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1000"/>
                                        <p:tgtEl>
                                          <p:spTgt spid="10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20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1000"/>
                                        <p:tgtEl>
                                          <p:spTgt spid="104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animBg="1"/>
      <p:bldP spid="104452" grpId="0" animBg="1"/>
      <p:bldP spid="104453" grpId="0" animBg="1"/>
      <p:bldP spid="104454" grpId="0" animBg="1"/>
      <p:bldP spid="104455" grpId="0" animBg="1"/>
      <p:bldP spid="104456" grpId="0" animBg="1"/>
      <p:bldP spid="104458" grpId="0" animBg="1"/>
      <p:bldP spid="104459" grpId="0" animBg="1"/>
      <p:bldP spid="104460" grpId="0" animBg="1"/>
      <p:bldP spid="104461" grpId="0" animBg="1"/>
      <p:bldP spid="104462" grpId="0" animBg="1"/>
      <p:bldP spid="104463" grpId="0" animBg="1"/>
      <p:bldP spid="1044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WordArt 2"/>
          <p:cNvSpPr>
            <a:spLocks noChangeArrowheads="1" noChangeShapeType="1" noTextEdit="1"/>
          </p:cNvSpPr>
          <p:nvPr/>
        </p:nvSpPr>
        <p:spPr bwMode="auto">
          <a:xfrm>
            <a:off x="1187450" y="333375"/>
            <a:ext cx="6934200" cy="9144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miter lim="800000"/>
                  <a:headEnd/>
                  <a:tailEnd/>
                </a:ln>
                <a:solidFill>
                  <a:srgbClr val="F33D57"/>
                </a:soli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Тело надо кормить!</a:t>
            </a:r>
          </a:p>
        </p:txBody>
      </p:sp>
      <p:pic>
        <p:nvPicPr>
          <p:cNvPr id="105475" name="Picture 3" descr="боб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2133600"/>
            <a:ext cx="20320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6" name="Picture 4" descr="горо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3357563"/>
            <a:ext cx="2540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7" name="Picture 5" descr="капус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050" y="4868863"/>
            <a:ext cx="190500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8" name="Picture 6" descr="кукуруз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938" y="4941888"/>
            <a:ext cx="20288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9" name="Picture 7" descr="огурец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738" y="3644900"/>
            <a:ext cx="200818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80" name="Picture 8" descr="морковь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5" y="3357563"/>
            <a:ext cx="1676400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81" name="Picture 9" descr="томат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825" y="4868863"/>
            <a:ext cx="182880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82" name="Picture 10" descr="арбуз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27313" y="1412875"/>
            <a:ext cx="1828800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83" name="WordArt 11"/>
          <p:cNvSpPr>
            <a:spLocks noChangeArrowheads="1" noChangeShapeType="1" noTextEdit="1"/>
          </p:cNvSpPr>
          <p:nvPr/>
        </p:nvSpPr>
        <p:spPr bwMode="auto">
          <a:xfrm>
            <a:off x="5364163" y="1484313"/>
            <a:ext cx="3505200" cy="57308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14130"/>
              </a:avLst>
            </a:prstTxWarp>
          </a:bodyPr>
          <a:lstStyle/>
          <a:p>
            <a:pPr algn="ctr"/>
            <a:r>
              <a:rPr lang="ru-RU" sz="2400" kern="10">
                <a:ln w="38100">
                  <a:solidFill>
                    <a:srgbClr val="F33D57"/>
                  </a:solidFill>
                  <a:miter lim="800000"/>
                  <a:headEnd/>
                  <a:tailEnd/>
                </a:ln>
                <a:solidFill>
                  <a:srgbClr val="FAF400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"/>
                <a:cs typeface="Arial"/>
              </a:rPr>
              <a:t>белки</a:t>
            </a:r>
          </a:p>
        </p:txBody>
      </p:sp>
      <p:sp>
        <p:nvSpPr>
          <p:cNvPr id="105484" name="WordArt 12"/>
          <p:cNvSpPr>
            <a:spLocks noChangeArrowheads="1" noChangeShapeType="1" noTextEdit="1"/>
          </p:cNvSpPr>
          <p:nvPr/>
        </p:nvSpPr>
        <p:spPr bwMode="auto">
          <a:xfrm>
            <a:off x="6119813" y="3716338"/>
            <a:ext cx="3024187" cy="84296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2800" kern="10">
                <a:ln w="38100">
                  <a:solidFill>
                    <a:srgbClr val="5C3EF2"/>
                  </a:solidFill>
                  <a:miter lim="800000"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Arial"/>
                <a:cs typeface="Arial"/>
              </a:rPr>
              <a:t>жиры</a:t>
            </a:r>
          </a:p>
        </p:txBody>
      </p:sp>
      <p:sp>
        <p:nvSpPr>
          <p:cNvPr id="105485" name="WordArt 13"/>
          <p:cNvSpPr>
            <a:spLocks noChangeArrowheads="1" noChangeShapeType="1" noTextEdit="1"/>
          </p:cNvSpPr>
          <p:nvPr/>
        </p:nvSpPr>
        <p:spPr bwMode="auto">
          <a:xfrm>
            <a:off x="6443663" y="2276475"/>
            <a:ext cx="2273300" cy="1214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2400" kern="10">
                <a:ln w="28575">
                  <a:solidFill>
                    <a:schemeClr val="hlink"/>
                  </a:solidFill>
                  <a:miter lim="800000"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углеводы</a:t>
            </a:r>
          </a:p>
        </p:txBody>
      </p:sp>
      <p:sp>
        <p:nvSpPr>
          <p:cNvPr id="105486" name="WordArt 14"/>
          <p:cNvSpPr>
            <a:spLocks noChangeArrowheads="1" noChangeShapeType="1" noTextEdit="1"/>
          </p:cNvSpPr>
          <p:nvPr/>
        </p:nvSpPr>
        <p:spPr bwMode="auto">
          <a:xfrm>
            <a:off x="6372225" y="4941888"/>
            <a:ext cx="2273300" cy="11017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2400" kern="10">
                <a:ln w="9525">
                  <a:solidFill>
                    <a:srgbClr val="66FFFF"/>
                  </a:solidFill>
                  <a:miter lim="800000"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витамины</a:t>
            </a:r>
          </a:p>
        </p:txBody>
      </p:sp>
      <p:pic>
        <p:nvPicPr>
          <p:cNvPr id="105487" name="Picture 15" descr="рис,творог и яйца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288" y="1628775"/>
            <a:ext cx="2209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88" name="WordArt 16"/>
          <p:cNvSpPr>
            <a:spLocks noChangeArrowheads="1" noChangeShapeType="1" noTextEdit="1"/>
          </p:cNvSpPr>
          <p:nvPr/>
        </p:nvSpPr>
        <p:spPr bwMode="auto">
          <a:xfrm>
            <a:off x="6948488" y="5949950"/>
            <a:ext cx="12192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и  т.д...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4" dur="5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600" decel="1000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600" decel="100000" fill="hold"/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00" decel="100000" fill="hold"/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00" decel="100000" fill="hold"/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8" dur="2000"/>
                                        <p:tgtEl>
                                          <p:spTgt spid="105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20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2000"/>
                                        <p:tgtEl>
                                          <p:spTgt spid="10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animBg="1"/>
      <p:bldP spid="105483" grpId="0" animBg="1"/>
      <p:bldP spid="105484" grpId="0" animBg="1"/>
      <p:bldP spid="105485" grpId="0" animBg="1"/>
      <p:bldP spid="105486" grpId="0" animBg="1"/>
      <p:bldP spid="10548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WordArt 2"/>
          <p:cNvSpPr>
            <a:spLocks noChangeArrowheads="1" noChangeShapeType="1" noTextEdit="1"/>
          </p:cNvSpPr>
          <p:nvPr/>
        </p:nvSpPr>
        <p:spPr bwMode="auto">
          <a:xfrm>
            <a:off x="1619250" y="188913"/>
            <a:ext cx="6053138" cy="1008062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22225">
                  <a:solidFill>
                    <a:srgbClr val="00FF00"/>
                  </a:solidFill>
                  <a:miter lim="800000"/>
                  <a:headEnd/>
                  <a:tailEnd/>
                </a:ln>
                <a:solidFill>
                  <a:srgbClr val="CC0000"/>
                </a:soli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А  медицина?</a:t>
            </a:r>
          </a:p>
        </p:txBody>
      </p:sp>
      <p:pic>
        <p:nvPicPr>
          <p:cNvPr id="112644" name="Picture 4" descr="медицина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3141663"/>
            <a:ext cx="1987550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5" name="Picture 5" descr="медицина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213100"/>
            <a:ext cx="154305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6" name="Picture 6" descr="диагностика глазного л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4868863"/>
            <a:ext cx="1674813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8" name="Text Box 8"/>
          <p:cNvSpPr txBox="1">
            <a:spLocks noChangeArrowheads="1"/>
          </p:cNvSpPr>
          <p:nvPr/>
        </p:nvSpPr>
        <p:spPr bwMode="auto">
          <a:xfrm>
            <a:off x="2987675" y="6165850"/>
            <a:ext cx="2592388" cy="4953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   медприборы</a:t>
            </a:r>
          </a:p>
        </p:txBody>
      </p:sp>
      <p:sp>
        <p:nvSpPr>
          <p:cNvPr id="112649" name="Text Box 9"/>
          <p:cNvSpPr txBox="1">
            <a:spLocks noChangeArrowheads="1"/>
          </p:cNvSpPr>
          <p:nvPr/>
        </p:nvSpPr>
        <p:spPr bwMode="auto">
          <a:xfrm>
            <a:off x="0" y="6165850"/>
            <a:ext cx="2798763" cy="4953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Лечение  опухолей</a:t>
            </a:r>
          </a:p>
        </p:txBody>
      </p:sp>
      <p:sp>
        <p:nvSpPr>
          <p:cNvPr id="112650" name="Text Box 10"/>
          <p:cNvSpPr txBox="1">
            <a:spLocks noChangeArrowheads="1"/>
          </p:cNvSpPr>
          <p:nvPr/>
        </p:nvSpPr>
        <p:spPr bwMode="auto">
          <a:xfrm>
            <a:off x="250825" y="3789363"/>
            <a:ext cx="2663825" cy="8604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Медикаменты, наркоз</a:t>
            </a:r>
          </a:p>
        </p:txBody>
      </p:sp>
      <p:sp>
        <p:nvSpPr>
          <p:cNvPr id="112651" name="WordArt 11"/>
          <p:cNvSpPr>
            <a:spLocks noChangeArrowheads="1" noChangeShapeType="1" noTextEdit="1"/>
          </p:cNvSpPr>
          <p:nvPr/>
        </p:nvSpPr>
        <p:spPr bwMode="auto">
          <a:xfrm>
            <a:off x="1692275" y="1341438"/>
            <a:ext cx="6048375" cy="7588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FF00"/>
                  </a:solidFill>
                  <a:miter lim="800000"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Чем  лечиться - лучше  не  болеть!</a:t>
            </a:r>
          </a:p>
        </p:txBody>
      </p:sp>
      <p:sp>
        <p:nvSpPr>
          <p:cNvPr id="112652" name="AutoShape 12"/>
          <p:cNvSpPr>
            <a:spLocks noChangeArrowheads="1"/>
          </p:cNvSpPr>
          <p:nvPr/>
        </p:nvSpPr>
        <p:spPr bwMode="auto">
          <a:xfrm>
            <a:off x="8101013" y="1412875"/>
            <a:ext cx="795337" cy="2736850"/>
          </a:xfrm>
          <a:prstGeom prst="curvedLeftArrow">
            <a:avLst>
              <a:gd name="adj1" fmla="val 68822"/>
              <a:gd name="adj2" fmla="val 13764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53" name="AutoShape 13"/>
          <p:cNvSpPr>
            <a:spLocks noChangeArrowheads="1"/>
          </p:cNvSpPr>
          <p:nvPr/>
        </p:nvSpPr>
        <p:spPr bwMode="auto">
          <a:xfrm flipH="1">
            <a:off x="5219700" y="2060575"/>
            <a:ext cx="792163" cy="3384550"/>
          </a:xfrm>
          <a:prstGeom prst="curvedLeftArrow">
            <a:avLst>
              <a:gd name="adj1" fmla="val 120620"/>
              <a:gd name="adj2" fmla="val 206071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54" name="Line 14"/>
          <p:cNvSpPr>
            <a:spLocks noChangeShapeType="1"/>
          </p:cNvSpPr>
          <p:nvPr/>
        </p:nvSpPr>
        <p:spPr bwMode="auto">
          <a:xfrm flipH="1">
            <a:off x="2627313" y="2133600"/>
            <a:ext cx="504825" cy="792163"/>
          </a:xfrm>
          <a:prstGeom prst="line">
            <a:avLst/>
          </a:prstGeom>
          <a:noFill/>
          <a:ln w="76200">
            <a:solidFill>
              <a:srgbClr val="FF0066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12655" name="Line 15"/>
          <p:cNvSpPr>
            <a:spLocks noChangeShapeType="1"/>
          </p:cNvSpPr>
          <p:nvPr/>
        </p:nvSpPr>
        <p:spPr bwMode="auto">
          <a:xfrm>
            <a:off x="3563938" y="2133600"/>
            <a:ext cx="403225" cy="1055688"/>
          </a:xfrm>
          <a:prstGeom prst="line">
            <a:avLst/>
          </a:prstGeom>
          <a:noFill/>
          <a:ln w="76200">
            <a:solidFill>
              <a:srgbClr val="FF0066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pic>
        <p:nvPicPr>
          <p:cNvPr id="112657" name="Picture 17" descr="медицина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325" y="4941888"/>
            <a:ext cx="1944688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58" name="Picture 18" descr="BD06493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2349500"/>
            <a:ext cx="2087562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4" name="Text Box 19"/>
          <p:cNvSpPr txBox="1">
            <a:spLocks noChangeArrowheads="1"/>
          </p:cNvSpPr>
          <p:nvPr/>
        </p:nvSpPr>
        <p:spPr bwMode="auto">
          <a:xfrm>
            <a:off x="611188" y="4292600"/>
            <a:ext cx="2305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1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20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20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600" decel="1000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600" decel="1000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00" decel="1000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00" decel="1000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126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1126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5" dur="2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8" dur="2000"/>
                                        <p:tgtEl>
                                          <p:spTgt spid="112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animBg="1"/>
      <p:bldP spid="112648" grpId="0" animBg="1"/>
      <p:bldP spid="112649" grpId="0" animBg="1"/>
      <p:bldP spid="112650" grpId="0" animBg="1"/>
      <p:bldP spid="112651" grpId="0" animBg="1"/>
      <p:bldP spid="112652" grpId="0" animBg="1"/>
      <p:bldP spid="112653" grpId="0" animBg="1"/>
      <p:bldP spid="112654" grpId="0" animBg="1"/>
      <p:bldP spid="1126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Домик на Богатяновском спуске (деревянный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2708275"/>
            <a:ext cx="1714500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499" name="Picture 3" descr="здание из кирпич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4941888"/>
            <a:ext cx="190500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0" name="Picture 4" descr="Особня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4868863"/>
            <a:ext cx="171450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5" descr="Публичная библиоте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2565400"/>
            <a:ext cx="1387475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2" name="WordArt 6"/>
          <p:cNvSpPr>
            <a:spLocks noChangeArrowheads="1" noChangeShapeType="1" noTextEdit="1"/>
          </p:cNvSpPr>
          <p:nvPr/>
        </p:nvSpPr>
        <p:spPr bwMode="auto">
          <a:xfrm>
            <a:off x="1066800" y="304800"/>
            <a:ext cx="6934200" cy="990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FFFF00"/>
                  </a:solidFill>
                  <a:miter lim="800000"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Дом  в  котором  мы  живем...</a:t>
            </a:r>
          </a:p>
        </p:txBody>
      </p:sp>
      <p:sp>
        <p:nvSpPr>
          <p:cNvPr id="106503" name="AutoShape 7"/>
          <p:cNvSpPr>
            <a:spLocks noChangeArrowheads="1"/>
          </p:cNvSpPr>
          <p:nvPr/>
        </p:nvSpPr>
        <p:spPr bwMode="auto">
          <a:xfrm>
            <a:off x="1547813" y="1412875"/>
            <a:ext cx="3128962" cy="1630363"/>
          </a:xfrm>
          <a:prstGeom prst="wedgeRoundRectCallout">
            <a:avLst>
              <a:gd name="adj1" fmla="val -45028"/>
              <a:gd name="adj2" fmla="val 71810"/>
              <a:gd name="adj3" fmla="val 16667"/>
            </a:avLst>
          </a:prstGeom>
          <a:solidFill>
            <a:srgbClr val="FFFF99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БЕТОН, ЖЕЛЕЗОБЕТОН СТЕКЛО, МЕТАЛЛ</a:t>
            </a:r>
          </a:p>
        </p:txBody>
      </p:sp>
      <p:sp>
        <p:nvSpPr>
          <p:cNvPr id="106507" name="AutoShape 11"/>
          <p:cNvSpPr>
            <a:spLocks noChangeArrowheads="1"/>
          </p:cNvSpPr>
          <p:nvPr/>
        </p:nvSpPr>
        <p:spPr bwMode="auto">
          <a:xfrm>
            <a:off x="2843213" y="3284538"/>
            <a:ext cx="3429000" cy="1577975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FFFF99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6508" name="WordArt 12"/>
          <p:cNvSpPr>
            <a:spLocks noChangeArrowheads="1" noChangeShapeType="1" noTextEdit="1"/>
          </p:cNvSpPr>
          <p:nvPr/>
        </p:nvSpPr>
        <p:spPr bwMode="auto">
          <a:xfrm>
            <a:off x="3132138" y="3573463"/>
            <a:ext cx="3048000" cy="896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3366FF"/>
                  </a:solidFill>
                  <a:miter lim="800000"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"/>
                <a:cs typeface="Arial"/>
              </a:rPr>
              <a:t>кирпич, краска, </a:t>
            </a:r>
          </a:p>
          <a:p>
            <a:pPr algn="ctr"/>
            <a:r>
              <a:rPr lang="ru-RU" sz="2800" kern="10">
                <a:ln w="12700">
                  <a:solidFill>
                    <a:srgbClr val="3366FF"/>
                  </a:solidFill>
                  <a:miter lim="800000"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"/>
                <a:cs typeface="Arial"/>
              </a:rPr>
              <a:t>асбест, рубероид...</a:t>
            </a:r>
          </a:p>
        </p:txBody>
      </p:sp>
      <p:sp>
        <p:nvSpPr>
          <p:cNvPr id="106509" name="AutoShape 13"/>
          <p:cNvSpPr>
            <a:spLocks noChangeArrowheads="1"/>
          </p:cNvSpPr>
          <p:nvPr/>
        </p:nvSpPr>
        <p:spPr bwMode="auto">
          <a:xfrm flipH="1">
            <a:off x="5292725" y="1412875"/>
            <a:ext cx="3028950" cy="1247775"/>
          </a:xfrm>
          <a:prstGeom prst="wedgeRoundRectCallout">
            <a:avLst>
              <a:gd name="adj1" fmla="val 5764"/>
              <a:gd name="adj2" fmla="val 119208"/>
              <a:gd name="adj3" fmla="val 16667"/>
            </a:avLst>
          </a:prstGeom>
          <a:solidFill>
            <a:srgbClr val="FFFF99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6510" name="WordArt 14"/>
          <p:cNvSpPr>
            <a:spLocks noChangeArrowheads="1" noChangeShapeType="1" noTextEdit="1"/>
          </p:cNvSpPr>
          <p:nvPr/>
        </p:nvSpPr>
        <p:spPr bwMode="auto">
          <a:xfrm>
            <a:off x="5364163" y="1557338"/>
            <a:ext cx="3048000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>
                <a:ln w="12700">
                  <a:solidFill>
                    <a:srgbClr val="CC0000"/>
                  </a:solidFill>
                  <a:miter lim="800000"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"/>
                <a:cs typeface="Arial"/>
              </a:rPr>
              <a:t>олифа, вар, </a:t>
            </a:r>
          </a:p>
          <a:p>
            <a:pPr algn="ctr"/>
            <a:r>
              <a:rPr lang="ru-RU" sz="2400" kern="10">
                <a:ln w="12700">
                  <a:solidFill>
                    <a:srgbClr val="CC0000"/>
                  </a:solidFill>
                  <a:miter lim="800000"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"/>
                <a:cs typeface="Arial"/>
              </a:rPr>
              <a:t>огнеупорная  пропитка, гвозди,  </a:t>
            </a:r>
          </a:p>
          <a:p>
            <a:pPr algn="ctr"/>
            <a:r>
              <a:rPr lang="ru-RU" sz="2400" kern="10">
                <a:ln w="12700">
                  <a:solidFill>
                    <a:srgbClr val="CC0000"/>
                  </a:solidFill>
                  <a:miter lim="800000"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"/>
                <a:cs typeface="Arial"/>
              </a:rPr>
              <a:t>инструменты...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2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0650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06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06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5" dur="2000"/>
                                        <p:tgtEl>
                                          <p:spTgt spid="106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2" grpId="0" animBg="1"/>
      <p:bldP spid="106503" grpId="0" build="allAtOnce" animBg="1"/>
      <p:bldP spid="106507" grpId="0" animBg="1"/>
      <p:bldP spid="106508" grpId="0" animBg="1"/>
      <p:bldP spid="106509" grpId="0" animBg="1"/>
      <p:bldP spid="1065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WordArt 2"/>
          <p:cNvSpPr>
            <a:spLocks noChangeArrowheads="1" noChangeShapeType="1" noTextEdit="1"/>
          </p:cNvSpPr>
          <p:nvPr/>
        </p:nvSpPr>
        <p:spPr bwMode="auto">
          <a:xfrm>
            <a:off x="914400" y="304800"/>
            <a:ext cx="7467600" cy="1038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3366FF"/>
                  </a:solidFill>
                  <a:miter lim="800000"/>
                  <a:headEnd/>
                  <a:tailEnd/>
                </a:ln>
                <a:solidFill>
                  <a:schemeClr val="hlink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А   бытовая   техника?</a:t>
            </a:r>
          </a:p>
        </p:txBody>
      </p:sp>
      <p:pic>
        <p:nvPicPr>
          <p:cNvPr id="9219" name="Picture 3" descr="видеокаме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91388" y="1676400"/>
            <a:ext cx="14795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жк-монит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9663" y="3954463"/>
            <a:ext cx="15779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магнитофон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77113" y="2884488"/>
            <a:ext cx="1660525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микроволнов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4144963"/>
            <a:ext cx="16922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 descr="плазменный телевизор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5576888"/>
            <a:ext cx="1692275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 descr="монитор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88163" y="5427663"/>
            <a:ext cx="15240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 descr="плейер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4508500"/>
            <a:ext cx="13716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0" descr="проектор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" y="3117850"/>
            <a:ext cx="15240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11" descr="пылесос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" y="1935163"/>
            <a:ext cx="16002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12" descr="сотовый телефон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" y="5576888"/>
            <a:ext cx="13716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3" descr="телевизор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828800" y="5461000"/>
            <a:ext cx="18446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14" descr="чайник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828800" y="2819400"/>
            <a:ext cx="13716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35" name="AutoShape 15"/>
          <p:cNvSpPr>
            <a:spLocks noChangeArrowheads="1"/>
          </p:cNvSpPr>
          <p:nvPr/>
        </p:nvSpPr>
        <p:spPr bwMode="auto">
          <a:xfrm>
            <a:off x="1835150" y="1341438"/>
            <a:ext cx="2514600" cy="1354137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7536" name="WordArt 16"/>
          <p:cNvSpPr>
            <a:spLocks noChangeArrowheads="1" noChangeShapeType="1" noTextEdit="1"/>
          </p:cNvSpPr>
          <p:nvPr/>
        </p:nvSpPr>
        <p:spPr bwMode="auto">
          <a:xfrm>
            <a:off x="2124075" y="1700213"/>
            <a:ext cx="2193925" cy="4730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chemeClr val="folHlink"/>
                  </a:solidFill>
                  <a:miter lim="800000"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металлы</a:t>
            </a:r>
          </a:p>
        </p:txBody>
      </p:sp>
      <p:sp>
        <p:nvSpPr>
          <p:cNvPr id="107537" name="AutoShape 17"/>
          <p:cNvSpPr>
            <a:spLocks noChangeArrowheads="1"/>
          </p:cNvSpPr>
          <p:nvPr/>
        </p:nvSpPr>
        <p:spPr bwMode="auto">
          <a:xfrm>
            <a:off x="3003550" y="2819400"/>
            <a:ext cx="2209800" cy="146685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7538" name="WordArt 18"/>
          <p:cNvSpPr>
            <a:spLocks noChangeArrowheads="1" noChangeShapeType="1" noTextEdit="1"/>
          </p:cNvSpPr>
          <p:nvPr/>
        </p:nvSpPr>
        <p:spPr bwMode="auto">
          <a:xfrm>
            <a:off x="3276600" y="3141663"/>
            <a:ext cx="1873250" cy="428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2800" kern="10">
                <a:ln w="9525">
                  <a:noFill/>
                  <a:miter lim="800000"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сплавы</a:t>
            </a:r>
          </a:p>
        </p:txBody>
      </p:sp>
      <p:sp>
        <p:nvSpPr>
          <p:cNvPr id="107539" name="AutoShape 19"/>
          <p:cNvSpPr>
            <a:spLocks noChangeArrowheads="1"/>
          </p:cNvSpPr>
          <p:nvPr/>
        </p:nvSpPr>
        <p:spPr bwMode="auto">
          <a:xfrm flipH="1">
            <a:off x="4579938" y="1698625"/>
            <a:ext cx="2743200" cy="1185863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7540" name="WordArt 20"/>
          <p:cNvSpPr>
            <a:spLocks noChangeArrowheads="1" noChangeShapeType="1" noTextEdit="1"/>
          </p:cNvSpPr>
          <p:nvPr/>
        </p:nvSpPr>
        <p:spPr bwMode="auto">
          <a:xfrm>
            <a:off x="4859338" y="1989138"/>
            <a:ext cx="2011362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00FF00"/>
                  </a:solidFill>
                  <a:miter lim="800000"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полимеры</a:t>
            </a:r>
          </a:p>
        </p:txBody>
      </p:sp>
      <p:sp>
        <p:nvSpPr>
          <p:cNvPr id="107541" name="AutoShape 21"/>
          <p:cNvSpPr>
            <a:spLocks noChangeArrowheads="1"/>
          </p:cNvSpPr>
          <p:nvPr/>
        </p:nvSpPr>
        <p:spPr bwMode="auto">
          <a:xfrm flipH="1">
            <a:off x="4579938" y="3717925"/>
            <a:ext cx="2797175" cy="1709738"/>
          </a:xfrm>
          <a:prstGeom prst="cloudCallout">
            <a:avLst>
              <a:gd name="adj1" fmla="val -42569"/>
              <a:gd name="adj2" fmla="val 6606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107542" name="WordArt 22"/>
          <p:cNvSpPr>
            <a:spLocks noChangeArrowheads="1" noChangeShapeType="1" noTextEdit="1"/>
          </p:cNvSpPr>
          <p:nvPr/>
        </p:nvSpPr>
        <p:spPr bwMode="auto">
          <a:xfrm>
            <a:off x="4754563" y="4144963"/>
            <a:ext cx="2438400" cy="42862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CC0000"/>
                  </a:solidFill>
                  <a:miter lim="800000"/>
                  <a:headEnd/>
                  <a:tailEnd/>
                </a:ln>
                <a:solidFill>
                  <a:srgbClr val="FF66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полупроводники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10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10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2000"/>
                                        <p:tgtEl>
                                          <p:spTgt spid="107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2000"/>
                                        <p:tgtEl>
                                          <p:spTgt spid="10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animBg="1"/>
      <p:bldP spid="107535" grpId="0" animBg="1"/>
      <p:bldP spid="107536" grpId="0" animBg="1"/>
      <p:bldP spid="107537" grpId="0" animBg="1"/>
      <p:bldP spid="107538" grpId="0" animBg="1"/>
      <p:bldP spid="107539" grpId="0" animBg="1"/>
      <p:bldP spid="107540" grpId="0" animBg="1"/>
      <p:bldP spid="107541" grpId="0" animBg="1"/>
      <p:bldP spid="1075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WordArt 2"/>
          <p:cNvSpPr>
            <a:spLocks noChangeArrowheads="1" noChangeShapeType="1" noTextEdit="1"/>
          </p:cNvSpPr>
          <p:nvPr/>
        </p:nvSpPr>
        <p:spPr bwMode="auto">
          <a:xfrm>
            <a:off x="1143000" y="304800"/>
            <a:ext cx="7162800" cy="12858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rgbClr val="FF0066"/>
                  </a:solidFill>
                  <a:miter lim="800000"/>
                  <a:headEnd/>
                  <a:tailEnd/>
                </a:ln>
                <a:solidFill>
                  <a:srgbClr val="800000"/>
                </a:soli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И  конечно,  транспорт...</a:t>
            </a:r>
          </a:p>
        </p:txBody>
      </p:sp>
      <p:pic>
        <p:nvPicPr>
          <p:cNvPr id="10243" name="Picture 3" descr="автобу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0" y="3252788"/>
            <a:ext cx="17145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автомоби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0" y="2019300"/>
            <a:ext cx="1714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автомобиль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00" y="4383088"/>
            <a:ext cx="1714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автомобиль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70400"/>
            <a:ext cx="1714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автомобиль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5163" y="5715000"/>
            <a:ext cx="1714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 descr="корабль на рек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500" y="5715000"/>
            <a:ext cx="15605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 descr="легковой автомобиль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4763" y="3376613"/>
            <a:ext cx="1714501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 descr="мотоцикл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4763" y="1914525"/>
            <a:ext cx="2295526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1" descr="мотоциклы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5715000"/>
            <a:ext cx="1714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2" descr="трамвай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919663" y="5613400"/>
            <a:ext cx="18796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3" descr="тролейбус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99263" y="5526088"/>
            <a:ext cx="1619250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78" name="WordArt 14"/>
          <p:cNvSpPr>
            <a:spLocks noChangeArrowheads="1" noChangeShapeType="1" noTextEdit="1"/>
          </p:cNvSpPr>
          <p:nvPr/>
        </p:nvSpPr>
        <p:spPr bwMode="auto">
          <a:xfrm>
            <a:off x="2484438" y="1916113"/>
            <a:ext cx="4565650" cy="4921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2800" kern="10" spc="-280">
                <a:ln w="12700">
                  <a:solidFill>
                    <a:srgbClr val="FFFF00"/>
                  </a:solidFill>
                  <a:miter lim="800000"/>
                  <a:headEnd/>
                  <a:tailEnd/>
                </a:ln>
                <a:solidFill>
                  <a:srgbClr val="80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И  здесь  химия -</a:t>
            </a:r>
          </a:p>
        </p:txBody>
      </p:sp>
      <p:sp>
        <p:nvSpPr>
          <p:cNvPr id="113679" name="WordArt 15"/>
          <p:cNvSpPr>
            <a:spLocks noChangeArrowheads="1" noChangeShapeType="1" noTextEdit="1"/>
          </p:cNvSpPr>
          <p:nvPr/>
        </p:nvSpPr>
        <p:spPr bwMode="auto">
          <a:xfrm>
            <a:off x="2663825" y="2733675"/>
            <a:ext cx="2176463" cy="77152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2800" kern="1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металлы</a:t>
            </a:r>
          </a:p>
        </p:txBody>
      </p:sp>
      <p:sp>
        <p:nvSpPr>
          <p:cNvPr id="113680" name="WordArt 16"/>
          <p:cNvSpPr>
            <a:spLocks noChangeArrowheads="1" noChangeShapeType="1" noTextEdit="1"/>
          </p:cNvSpPr>
          <p:nvPr/>
        </p:nvSpPr>
        <p:spPr bwMode="auto">
          <a:xfrm>
            <a:off x="4840288" y="3954463"/>
            <a:ext cx="2065337" cy="70485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2800" kern="1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бензин</a:t>
            </a:r>
          </a:p>
        </p:txBody>
      </p:sp>
      <p:sp>
        <p:nvSpPr>
          <p:cNvPr id="113681" name="WordArt 17"/>
          <p:cNvSpPr>
            <a:spLocks noChangeArrowheads="1" noChangeShapeType="1" noTextEdit="1"/>
          </p:cNvSpPr>
          <p:nvPr/>
        </p:nvSpPr>
        <p:spPr bwMode="auto">
          <a:xfrm>
            <a:off x="1792288" y="3862388"/>
            <a:ext cx="2270125" cy="608012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керосин</a:t>
            </a:r>
          </a:p>
        </p:txBody>
      </p:sp>
      <p:sp>
        <p:nvSpPr>
          <p:cNvPr id="113682" name="WordArt 18"/>
          <p:cNvSpPr>
            <a:spLocks noChangeArrowheads="1" noChangeShapeType="1" noTextEdit="1"/>
          </p:cNvSpPr>
          <p:nvPr/>
        </p:nvSpPr>
        <p:spPr bwMode="auto">
          <a:xfrm>
            <a:off x="5329238" y="2733675"/>
            <a:ext cx="1576387" cy="9747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2800" kern="10" spc="-280">
                <a:ln w="12700">
                  <a:solidFill>
                    <a:srgbClr val="FF0066"/>
                  </a:solidFill>
                  <a:miter lim="800000"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мазут</a:t>
            </a:r>
          </a:p>
        </p:txBody>
      </p:sp>
      <p:sp>
        <p:nvSpPr>
          <p:cNvPr id="113683" name="WordArt 19"/>
          <p:cNvSpPr>
            <a:spLocks noChangeArrowheads="1" noChangeShapeType="1" noTextEdit="1"/>
          </p:cNvSpPr>
          <p:nvPr/>
        </p:nvSpPr>
        <p:spPr bwMode="auto">
          <a:xfrm>
            <a:off x="5329238" y="4659313"/>
            <a:ext cx="1928812" cy="8667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CC0000"/>
                  </a:solidFill>
                  <a:miter lim="800000"/>
                  <a:headEnd/>
                  <a:tailEnd/>
                </a:ln>
                <a:solidFill>
                  <a:srgbClr val="CC0000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"/>
                <a:cs typeface="Arial"/>
              </a:rPr>
              <a:t>солярка</a:t>
            </a:r>
          </a:p>
        </p:txBody>
      </p:sp>
      <p:sp>
        <p:nvSpPr>
          <p:cNvPr id="113684" name="WordArt 20"/>
          <p:cNvSpPr>
            <a:spLocks noChangeArrowheads="1" noChangeShapeType="1" noTextEdit="1"/>
          </p:cNvSpPr>
          <p:nvPr/>
        </p:nvSpPr>
        <p:spPr bwMode="auto">
          <a:xfrm>
            <a:off x="1792288" y="4754563"/>
            <a:ext cx="3048000" cy="7715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28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767676"/>
                    </a:gs>
                  </a:gsLst>
                  <a:lin ang="5400000" scaled="1"/>
                </a:gradFill>
                <a:latin typeface="Arial"/>
                <a:cs typeface="Arial"/>
              </a:rPr>
              <a:t>лаки и краски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1000"/>
                                        <p:tgtEl>
                                          <p:spTgt spid="11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8" dur="1000"/>
                                        <p:tgtEl>
                                          <p:spTgt spid="11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113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1000"/>
                                        <p:tgtEl>
                                          <p:spTgt spid="113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animBg="1"/>
      <p:bldP spid="113678" grpId="0" animBg="1"/>
      <p:bldP spid="113679" grpId="0" animBg="1"/>
      <p:bldP spid="113680" grpId="0" animBg="1"/>
      <p:bldP spid="113681" grpId="0" animBg="1"/>
      <p:bldP spid="113682" grpId="0" animBg="1"/>
      <p:bldP spid="113683" grpId="0" animBg="1"/>
      <p:bldP spid="113684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</TotalTime>
  <Words>654</Words>
  <Application>Microsoft Office PowerPoint</Application>
  <PresentationFormat>Экран (4:3)</PresentationFormat>
  <Paragraphs>187</Paragraphs>
  <Slides>32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1" baseType="lpstr">
      <vt:lpstr>Monotype Corsiva</vt:lpstr>
      <vt:lpstr>Arial</vt:lpstr>
      <vt:lpstr>Times New Roman</vt:lpstr>
      <vt:lpstr>Harlow Solid Italic</vt:lpstr>
      <vt:lpstr>Wingdings</vt:lpstr>
      <vt:lpstr>Comic Sans MS</vt:lpstr>
      <vt:lpstr>Algerian</vt:lpstr>
      <vt:lpstr>Tahoma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Место химии среди других наук 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Свойства веществ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30</cp:revision>
  <dcterms:created xsi:type="dcterms:W3CDTF">2009-07-05T14:06:19Z</dcterms:created>
  <dcterms:modified xsi:type="dcterms:W3CDTF">2011-12-01T20:55:42Z</dcterms:modified>
</cp:coreProperties>
</file>