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7F1F14E-E67B-44A8-833A-CE4C340761F5}" type="doc">
      <dgm:prSet loTypeId="urn:microsoft.com/office/officeart/2005/8/layout/hierarchy3" loCatId="hierarchy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8EEE474-CCDA-4CBB-AEE7-AE825FA376DF}">
      <dgm:prSet phldrT="[Текст]" custT="1"/>
      <dgm:spPr/>
      <dgm:t>
        <a:bodyPr/>
        <a:lstStyle/>
        <a:p>
          <a:pPr algn="ctr"/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Имущественные</a:t>
          </a:r>
          <a:endParaRPr lang="ru-RU" sz="1400" dirty="0"/>
        </a:p>
      </dgm:t>
    </dgm:pt>
    <dgm:pt modelId="{56BF19E9-D301-47CC-A640-237F7A715015}" type="parTrans" cxnId="{A9EA7BE3-90A8-474A-9800-F911904A25EB}">
      <dgm:prSet/>
      <dgm:spPr/>
      <dgm:t>
        <a:bodyPr/>
        <a:lstStyle/>
        <a:p>
          <a:endParaRPr lang="ru-RU"/>
        </a:p>
      </dgm:t>
    </dgm:pt>
    <dgm:pt modelId="{0869D1F7-E1F6-48E0-85D1-7886361BF114}" type="sibTrans" cxnId="{A9EA7BE3-90A8-474A-9800-F911904A25EB}">
      <dgm:prSet/>
      <dgm:spPr/>
      <dgm:t>
        <a:bodyPr/>
        <a:lstStyle/>
        <a:p>
          <a:endParaRPr lang="ru-RU"/>
        </a:p>
      </dgm:t>
    </dgm:pt>
    <dgm:pt modelId="{6FA9969F-3C20-4077-BED7-DEBA32DB51EF}">
      <dgm:prSet phldrT="[Текст]" custT="1"/>
      <dgm:spPr/>
      <dgm:t>
        <a:bodyPr/>
        <a:lstStyle/>
        <a:p>
          <a:r>
            <a:rPr lang="ru-RU" sz="2000" b="1" cap="none" spc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Вещные</a:t>
          </a:r>
          <a:r>
            <a:rPr lang="ru-RU" sz="2000" smtClean="0"/>
            <a:t> (по поводу вещей, ценных бумаг и т.д.)</a:t>
          </a:r>
          <a:endParaRPr lang="ru-RU" sz="2000" dirty="0"/>
        </a:p>
      </dgm:t>
    </dgm:pt>
    <dgm:pt modelId="{61A460D2-53A6-41B8-9EB2-11236F723C51}" type="parTrans" cxnId="{69EE3297-DF7F-4C40-BD5C-13E4D61B1D98}">
      <dgm:prSet/>
      <dgm:spPr/>
      <dgm:t>
        <a:bodyPr/>
        <a:lstStyle/>
        <a:p>
          <a:endParaRPr lang="ru-RU"/>
        </a:p>
      </dgm:t>
    </dgm:pt>
    <dgm:pt modelId="{1DAB3A63-AECB-4231-B595-4DC248C9231C}" type="sibTrans" cxnId="{69EE3297-DF7F-4C40-BD5C-13E4D61B1D98}">
      <dgm:prSet/>
      <dgm:spPr/>
      <dgm:t>
        <a:bodyPr/>
        <a:lstStyle/>
        <a:p>
          <a:endParaRPr lang="ru-RU"/>
        </a:p>
      </dgm:t>
    </dgm:pt>
    <dgm:pt modelId="{DFC9BC52-61F3-415A-AC6F-99420513A123}">
      <dgm:prSet phldrT="[Текст]" custT="1"/>
      <dgm:spPr/>
      <dgm:t>
        <a:bodyPr/>
        <a:lstStyle/>
        <a:p>
          <a:r>
            <a:rPr lang="ru-RU" sz="24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Обязательственные</a:t>
          </a:r>
          <a:r>
            <a:rPr lang="ru-RU" sz="2400" dirty="0" smtClean="0"/>
            <a:t>( по поводу передачи имущества, выполнения работ, оказания услуг)</a:t>
          </a:r>
          <a:endParaRPr lang="ru-RU" sz="2400" dirty="0"/>
        </a:p>
      </dgm:t>
    </dgm:pt>
    <dgm:pt modelId="{4D2A40CA-6200-4C2D-B450-B55430DF75CD}" type="parTrans" cxnId="{2134553F-4A97-437B-87F0-CB8F03F7AA00}">
      <dgm:prSet/>
      <dgm:spPr/>
      <dgm:t>
        <a:bodyPr/>
        <a:lstStyle/>
        <a:p>
          <a:endParaRPr lang="ru-RU"/>
        </a:p>
      </dgm:t>
    </dgm:pt>
    <dgm:pt modelId="{28D693A8-3254-418D-B21D-5E0A16B3C3C6}" type="sibTrans" cxnId="{2134553F-4A97-437B-87F0-CB8F03F7AA00}">
      <dgm:prSet/>
      <dgm:spPr/>
      <dgm:t>
        <a:bodyPr/>
        <a:lstStyle/>
        <a:p>
          <a:endParaRPr lang="ru-RU"/>
        </a:p>
      </dgm:t>
    </dgm:pt>
    <dgm:pt modelId="{8817719C-A3AB-4A5D-8FB1-DF7727FF5542}">
      <dgm:prSet phldrT="[Текст]" custT="1"/>
      <dgm:spPr/>
      <dgm:t>
        <a:bodyPr/>
        <a:lstStyle/>
        <a:p>
          <a:endParaRPr lang="ru-RU" sz="2400" b="1" cap="none" spc="0" dirty="0" smtClean="0">
            <a:ln w="12700">
              <a:prstDash val="solid"/>
            </a:ln>
            <a:effectLst>
              <a:outerShdw blurRad="41275" dist="20320" dir="1800000" algn="tl" rotWithShape="0">
                <a:srgbClr val="000000">
                  <a:alpha val="40000"/>
                </a:srgbClr>
              </a:outerShdw>
            </a:effectLst>
          </a:endParaRPr>
        </a:p>
        <a:p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Личные </a:t>
          </a:r>
          <a:r>
            <a:rPr lang="ru-RU" sz="2400" b="1" cap="none" spc="0" dirty="0" smtClean="0">
              <a:ln w="12700">
                <a:prstDash val="solid"/>
              </a:ln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rPr>
            <a:t>неимущественные</a:t>
          </a:r>
        </a:p>
        <a:p>
          <a:endParaRPr lang="ru-RU" sz="2000" dirty="0"/>
        </a:p>
      </dgm:t>
    </dgm:pt>
    <dgm:pt modelId="{18BB57DC-A759-4EFC-9190-6C7B6447F5D5}" type="parTrans" cxnId="{181E254A-BD25-4E97-85A4-6FC7E94673E9}">
      <dgm:prSet/>
      <dgm:spPr/>
      <dgm:t>
        <a:bodyPr/>
        <a:lstStyle/>
        <a:p>
          <a:endParaRPr lang="ru-RU"/>
        </a:p>
      </dgm:t>
    </dgm:pt>
    <dgm:pt modelId="{11F816DB-61EF-43B4-88A7-DDDAE88875E1}" type="sibTrans" cxnId="{181E254A-BD25-4E97-85A4-6FC7E94673E9}">
      <dgm:prSet/>
      <dgm:spPr/>
      <dgm:t>
        <a:bodyPr/>
        <a:lstStyle/>
        <a:p>
          <a:endParaRPr lang="ru-RU"/>
        </a:p>
      </dgm:t>
    </dgm:pt>
    <dgm:pt modelId="{1377595E-2DC3-4482-A3F9-FE68C0183D54}">
      <dgm:prSet phldrT="[Текст]" custT="1"/>
      <dgm:spPr/>
      <dgm:t>
        <a:bodyPr/>
        <a:lstStyle/>
        <a:p>
          <a:r>
            <a:rPr lang="ru-RU" sz="1800" b="1" cap="none" spc="0" dirty="0" smtClean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rPr>
            <a:t>Право на интеллектуальную собственность</a:t>
          </a:r>
          <a:endParaRPr lang="ru-RU" sz="1800" b="1" cap="none" spc="0" dirty="0">
            <a:ln w="11430"/>
            <a:effectLst>
              <a:outerShdw blurRad="50800" dist="39000" dir="5460000" algn="tl">
                <a:srgbClr val="000000">
                  <a:alpha val="38000"/>
                </a:srgbClr>
              </a:outerShdw>
            </a:effectLst>
          </a:endParaRPr>
        </a:p>
      </dgm:t>
    </dgm:pt>
    <dgm:pt modelId="{DFB4CF9A-5EC7-4674-B3AD-26C950CD7A1B}" type="parTrans" cxnId="{F5A9F840-6CDF-454D-B43B-35AA1CFA7634}">
      <dgm:prSet/>
      <dgm:spPr/>
      <dgm:t>
        <a:bodyPr/>
        <a:lstStyle/>
        <a:p>
          <a:endParaRPr lang="ru-RU"/>
        </a:p>
      </dgm:t>
    </dgm:pt>
    <dgm:pt modelId="{D3277E88-4A25-4E41-AF9B-8199A9C8DF58}" type="sibTrans" cxnId="{F5A9F840-6CDF-454D-B43B-35AA1CFA7634}">
      <dgm:prSet/>
      <dgm:spPr/>
      <dgm:t>
        <a:bodyPr/>
        <a:lstStyle/>
        <a:p>
          <a:endParaRPr lang="ru-RU"/>
        </a:p>
      </dgm:t>
    </dgm:pt>
    <dgm:pt modelId="{AA8A275C-7292-42B5-BFBD-B025CC5610CA}">
      <dgm:prSet phldrT="[Текст]" custT="1"/>
      <dgm:spPr/>
      <dgm:t>
        <a:bodyPr/>
        <a:lstStyle/>
        <a:p>
          <a:r>
            <a:rPr lang="ru-RU" sz="2400" dirty="0" smtClean="0"/>
            <a:t>Личные права(право на жизнь и здоровье, честь, достоинство, имя)</a:t>
          </a:r>
          <a:endParaRPr lang="ru-RU" sz="2400" dirty="0"/>
        </a:p>
      </dgm:t>
    </dgm:pt>
    <dgm:pt modelId="{B6BECB8C-7C74-4FAA-AC46-EFBFFF617963}" type="parTrans" cxnId="{0266C626-B54A-42EC-8D0B-0EC188BF4D50}">
      <dgm:prSet/>
      <dgm:spPr/>
      <dgm:t>
        <a:bodyPr/>
        <a:lstStyle/>
        <a:p>
          <a:endParaRPr lang="ru-RU"/>
        </a:p>
      </dgm:t>
    </dgm:pt>
    <dgm:pt modelId="{0D510316-B724-4EFB-9867-0DCA7F539561}" type="sibTrans" cxnId="{0266C626-B54A-42EC-8D0B-0EC188BF4D50}">
      <dgm:prSet/>
      <dgm:spPr/>
      <dgm:t>
        <a:bodyPr/>
        <a:lstStyle/>
        <a:p>
          <a:endParaRPr lang="ru-RU"/>
        </a:p>
      </dgm:t>
    </dgm:pt>
    <dgm:pt modelId="{5BDC7BB2-B6E9-4B53-84DB-0F26157A7D02}" type="pres">
      <dgm:prSet presAssocID="{F7F1F14E-E67B-44A8-833A-CE4C340761F5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6490CA23-A479-404B-83C9-D83F34443FAF}" type="pres">
      <dgm:prSet presAssocID="{88EEE474-CCDA-4CBB-AEE7-AE825FA376DF}" presName="root" presStyleCnt="0"/>
      <dgm:spPr/>
    </dgm:pt>
    <dgm:pt modelId="{5050514C-A2C3-4099-8321-AE5B3E7CFD94}" type="pres">
      <dgm:prSet presAssocID="{88EEE474-CCDA-4CBB-AEE7-AE825FA376DF}" presName="rootComposite" presStyleCnt="0"/>
      <dgm:spPr/>
    </dgm:pt>
    <dgm:pt modelId="{A5998C01-2D91-4E63-A6F0-7416D2B397E8}" type="pres">
      <dgm:prSet presAssocID="{88EEE474-CCDA-4CBB-AEE7-AE825FA376DF}" presName="rootText" presStyleLbl="node1" presStyleIdx="0" presStyleCnt="2" custScaleX="166907" custScaleY="128413"/>
      <dgm:spPr/>
      <dgm:t>
        <a:bodyPr/>
        <a:lstStyle/>
        <a:p>
          <a:endParaRPr lang="ru-RU"/>
        </a:p>
      </dgm:t>
    </dgm:pt>
    <dgm:pt modelId="{7811A7A2-D16D-4386-8ADB-A62E88C471D2}" type="pres">
      <dgm:prSet presAssocID="{88EEE474-CCDA-4CBB-AEE7-AE825FA376DF}" presName="rootConnector" presStyleLbl="node1" presStyleIdx="0" presStyleCnt="2"/>
      <dgm:spPr/>
      <dgm:t>
        <a:bodyPr/>
        <a:lstStyle/>
        <a:p>
          <a:endParaRPr lang="ru-RU"/>
        </a:p>
      </dgm:t>
    </dgm:pt>
    <dgm:pt modelId="{0BDF6F0E-EEA6-4142-AAA5-64BC364D45FE}" type="pres">
      <dgm:prSet presAssocID="{88EEE474-CCDA-4CBB-AEE7-AE825FA376DF}" presName="childShape" presStyleCnt="0"/>
      <dgm:spPr/>
    </dgm:pt>
    <dgm:pt modelId="{2C46BD37-D270-4A87-B555-D962B5528460}" type="pres">
      <dgm:prSet presAssocID="{61A460D2-53A6-41B8-9EB2-11236F723C51}" presName="Name13" presStyleLbl="parChTrans1D2" presStyleIdx="0" presStyleCnt="4"/>
      <dgm:spPr/>
      <dgm:t>
        <a:bodyPr/>
        <a:lstStyle/>
        <a:p>
          <a:endParaRPr lang="ru-RU"/>
        </a:p>
      </dgm:t>
    </dgm:pt>
    <dgm:pt modelId="{D0641761-282F-4629-A578-ED7D71DA5697}" type="pres">
      <dgm:prSet presAssocID="{6FA9969F-3C20-4077-BED7-DEBA32DB51EF}" presName="childText" presStyleLbl="bgAcc1" presStyleIdx="0" presStyleCnt="4" custScaleX="139129" custScaleY="12840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8A87EE-E0C2-4B78-A40E-165248698161}" type="pres">
      <dgm:prSet presAssocID="{4D2A40CA-6200-4C2D-B450-B55430DF75CD}" presName="Name13" presStyleLbl="parChTrans1D2" presStyleIdx="1" presStyleCnt="4"/>
      <dgm:spPr/>
      <dgm:t>
        <a:bodyPr/>
        <a:lstStyle/>
        <a:p>
          <a:endParaRPr lang="ru-RU"/>
        </a:p>
      </dgm:t>
    </dgm:pt>
    <dgm:pt modelId="{467B73E6-E0E7-4F0D-ACA8-90EA0FD5A717}" type="pres">
      <dgm:prSet presAssocID="{DFC9BC52-61F3-415A-AC6F-99420513A123}" presName="childText" presStyleLbl="bgAcc1" presStyleIdx="1" presStyleCnt="4" custScaleX="228606" custScaleY="19849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299974-4AC6-471F-8C53-B33BB55180EB}" type="pres">
      <dgm:prSet presAssocID="{8817719C-A3AB-4A5D-8FB1-DF7727FF5542}" presName="root" presStyleCnt="0"/>
      <dgm:spPr/>
    </dgm:pt>
    <dgm:pt modelId="{269573BE-C76B-4D7F-8A40-CB75A08ED172}" type="pres">
      <dgm:prSet presAssocID="{8817719C-A3AB-4A5D-8FB1-DF7727FF5542}" presName="rootComposite" presStyleCnt="0"/>
      <dgm:spPr/>
    </dgm:pt>
    <dgm:pt modelId="{972BE1B7-89B8-430E-8B3F-E1B93EC7A396}" type="pres">
      <dgm:prSet presAssocID="{8817719C-A3AB-4A5D-8FB1-DF7727FF5542}" presName="rootText" presStyleLbl="node1" presStyleIdx="1" presStyleCnt="2" custScaleX="153845" custScaleY="128888"/>
      <dgm:spPr/>
      <dgm:t>
        <a:bodyPr/>
        <a:lstStyle/>
        <a:p>
          <a:endParaRPr lang="ru-RU"/>
        </a:p>
      </dgm:t>
    </dgm:pt>
    <dgm:pt modelId="{43033BA8-8B95-4092-B628-9819259C8AB6}" type="pres">
      <dgm:prSet presAssocID="{8817719C-A3AB-4A5D-8FB1-DF7727FF5542}" presName="rootConnector" presStyleLbl="node1" presStyleIdx="1" presStyleCnt="2"/>
      <dgm:spPr/>
      <dgm:t>
        <a:bodyPr/>
        <a:lstStyle/>
        <a:p>
          <a:endParaRPr lang="ru-RU"/>
        </a:p>
      </dgm:t>
    </dgm:pt>
    <dgm:pt modelId="{524F44DE-4AA7-473E-A946-89D4F56A1B4A}" type="pres">
      <dgm:prSet presAssocID="{8817719C-A3AB-4A5D-8FB1-DF7727FF5542}" presName="childShape" presStyleCnt="0"/>
      <dgm:spPr/>
    </dgm:pt>
    <dgm:pt modelId="{75C0C200-3FA5-4A28-A1B9-427F2538BD5D}" type="pres">
      <dgm:prSet presAssocID="{DFB4CF9A-5EC7-4674-B3AD-26C950CD7A1B}" presName="Name13" presStyleLbl="parChTrans1D2" presStyleIdx="2" presStyleCnt="4"/>
      <dgm:spPr/>
      <dgm:t>
        <a:bodyPr/>
        <a:lstStyle/>
        <a:p>
          <a:endParaRPr lang="ru-RU"/>
        </a:p>
      </dgm:t>
    </dgm:pt>
    <dgm:pt modelId="{8DF762F6-CE94-4AB6-8598-A8F99A304424}" type="pres">
      <dgm:prSet presAssocID="{1377595E-2DC3-4482-A3F9-FE68C0183D54}" presName="childText" presStyleLbl="bgAcc1" presStyleIdx="2" presStyleCnt="4" custScaleX="1688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7793E15-BDD1-4B29-AD62-5DE3EE969D81}" type="pres">
      <dgm:prSet presAssocID="{B6BECB8C-7C74-4FAA-AC46-EFBFFF617963}" presName="Name13" presStyleLbl="parChTrans1D2" presStyleIdx="3" presStyleCnt="4"/>
      <dgm:spPr/>
      <dgm:t>
        <a:bodyPr/>
        <a:lstStyle/>
        <a:p>
          <a:endParaRPr lang="ru-RU"/>
        </a:p>
      </dgm:t>
    </dgm:pt>
    <dgm:pt modelId="{B6B1AD29-78F5-4D8A-A459-E776F535B2C6}" type="pres">
      <dgm:prSet presAssocID="{AA8A275C-7292-42B5-BFBD-B025CC5610CA}" presName="childText" presStyleLbl="bgAcc1" presStyleIdx="3" presStyleCnt="4" custScaleX="189938" custScaleY="2256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7292E55-F145-4306-A15C-64FAF4686225}" type="presOf" srcId="{6FA9969F-3C20-4077-BED7-DEBA32DB51EF}" destId="{D0641761-282F-4629-A578-ED7D71DA5697}" srcOrd="0" destOrd="0" presId="urn:microsoft.com/office/officeart/2005/8/layout/hierarchy3"/>
    <dgm:cxn modelId="{3E3C17F0-EC9B-476A-ADA3-FFBE242BEB7F}" type="presOf" srcId="{88EEE474-CCDA-4CBB-AEE7-AE825FA376DF}" destId="{A5998C01-2D91-4E63-A6F0-7416D2B397E8}" srcOrd="0" destOrd="0" presId="urn:microsoft.com/office/officeart/2005/8/layout/hierarchy3"/>
    <dgm:cxn modelId="{E789B8C7-74E0-4044-BA15-90FBEAB3E290}" type="presOf" srcId="{B6BECB8C-7C74-4FAA-AC46-EFBFFF617963}" destId="{D7793E15-BDD1-4B29-AD62-5DE3EE969D81}" srcOrd="0" destOrd="0" presId="urn:microsoft.com/office/officeart/2005/8/layout/hierarchy3"/>
    <dgm:cxn modelId="{CC7617FD-FB87-4520-95D5-2F9BF0FB5EB1}" type="presOf" srcId="{F7F1F14E-E67B-44A8-833A-CE4C340761F5}" destId="{5BDC7BB2-B6E9-4B53-84DB-0F26157A7D02}" srcOrd="0" destOrd="0" presId="urn:microsoft.com/office/officeart/2005/8/layout/hierarchy3"/>
    <dgm:cxn modelId="{A9EA7BE3-90A8-474A-9800-F911904A25EB}" srcId="{F7F1F14E-E67B-44A8-833A-CE4C340761F5}" destId="{88EEE474-CCDA-4CBB-AEE7-AE825FA376DF}" srcOrd="0" destOrd="0" parTransId="{56BF19E9-D301-47CC-A640-237F7A715015}" sibTransId="{0869D1F7-E1F6-48E0-85D1-7886361BF114}"/>
    <dgm:cxn modelId="{A47391DE-4BD1-4DF6-AF2A-09E8EB83043F}" type="presOf" srcId="{AA8A275C-7292-42B5-BFBD-B025CC5610CA}" destId="{B6B1AD29-78F5-4D8A-A459-E776F535B2C6}" srcOrd="0" destOrd="0" presId="urn:microsoft.com/office/officeart/2005/8/layout/hierarchy3"/>
    <dgm:cxn modelId="{08FC0067-BF80-4878-A277-94DAECF30782}" type="presOf" srcId="{4D2A40CA-6200-4C2D-B450-B55430DF75CD}" destId="{F08A87EE-E0C2-4B78-A40E-165248698161}" srcOrd="0" destOrd="0" presId="urn:microsoft.com/office/officeart/2005/8/layout/hierarchy3"/>
    <dgm:cxn modelId="{951BD4BD-6BC2-43F1-A523-AF49CAF55015}" type="presOf" srcId="{DFB4CF9A-5EC7-4674-B3AD-26C950CD7A1B}" destId="{75C0C200-3FA5-4A28-A1B9-427F2538BD5D}" srcOrd="0" destOrd="0" presId="urn:microsoft.com/office/officeart/2005/8/layout/hierarchy3"/>
    <dgm:cxn modelId="{69EE3297-DF7F-4C40-BD5C-13E4D61B1D98}" srcId="{88EEE474-CCDA-4CBB-AEE7-AE825FA376DF}" destId="{6FA9969F-3C20-4077-BED7-DEBA32DB51EF}" srcOrd="0" destOrd="0" parTransId="{61A460D2-53A6-41B8-9EB2-11236F723C51}" sibTransId="{1DAB3A63-AECB-4231-B595-4DC248C9231C}"/>
    <dgm:cxn modelId="{910104DC-D676-4E6B-818D-3C44209A10C8}" type="presOf" srcId="{1377595E-2DC3-4482-A3F9-FE68C0183D54}" destId="{8DF762F6-CE94-4AB6-8598-A8F99A304424}" srcOrd="0" destOrd="0" presId="urn:microsoft.com/office/officeart/2005/8/layout/hierarchy3"/>
    <dgm:cxn modelId="{181E254A-BD25-4E97-85A4-6FC7E94673E9}" srcId="{F7F1F14E-E67B-44A8-833A-CE4C340761F5}" destId="{8817719C-A3AB-4A5D-8FB1-DF7727FF5542}" srcOrd="1" destOrd="0" parTransId="{18BB57DC-A759-4EFC-9190-6C7B6447F5D5}" sibTransId="{11F816DB-61EF-43B4-88A7-DDDAE88875E1}"/>
    <dgm:cxn modelId="{3DA00907-CB80-4FEE-AC65-7C042BA528CE}" type="presOf" srcId="{88EEE474-CCDA-4CBB-AEE7-AE825FA376DF}" destId="{7811A7A2-D16D-4386-8ADB-A62E88C471D2}" srcOrd="1" destOrd="0" presId="urn:microsoft.com/office/officeart/2005/8/layout/hierarchy3"/>
    <dgm:cxn modelId="{FFE2E977-122F-4FF0-98AB-8BC0C7E60F19}" type="presOf" srcId="{DFC9BC52-61F3-415A-AC6F-99420513A123}" destId="{467B73E6-E0E7-4F0D-ACA8-90EA0FD5A717}" srcOrd="0" destOrd="0" presId="urn:microsoft.com/office/officeart/2005/8/layout/hierarchy3"/>
    <dgm:cxn modelId="{ED707F4D-A91C-4E6C-961F-937149E6F63B}" type="presOf" srcId="{8817719C-A3AB-4A5D-8FB1-DF7727FF5542}" destId="{972BE1B7-89B8-430E-8B3F-E1B93EC7A396}" srcOrd="0" destOrd="0" presId="urn:microsoft.com/office/officeart/2005/8/layout/hierarchy3"/>
    <dgm:cxn modelId="{1047D131-8B47-468B-B011-3704297CCD93}" type="presOf" srcId="{61A460D2-53A6-41B8-9EB2-11236F723C51}" destId="{2C46BD37-D270-4A87-B555-D962B5528460}" srcOrd="0" destOrd="0" presId="urn:microsoft.com/office/officeart/2005/8/layout/hierarchy3"/>
    <dgm:cxn modelId="{0C4862B5-02A0-4F02-A905-0C8E462B7537}" type="presOf" srcId="{8817719C-A3AB-4A5D-8FB1-DF7727FF5542}" destId="{43033BA8-8B95-4092-B628-9819259C8AB6}" srcOrd="1" destOrd="0" presId="urn:microsoft.com/office/officeart/2005/8/layout/hierarchy3"/>
    <dgm:cxn modelId="{0266C626-B54A-42EC-8D0B-0EC188BF4D50}" srcId="{8817719C-A3AB-4A5D-8FB1-DF7727FF5542}" destId="{AA8A275C-7292-42B5-BFBD-B025CC5610CA}" srcOrd="1" destOrd="0" parTransId="{B6BECB8C-7C74-4FAA-AC46-EFBFFF617963}" sibTransId="{0D510316-B724-4EFB-9867-0DCA7F539561}"/>
    <dgm:cxn modelId="{F5A9F840-6CDF-454D-B43B-35AA1CFA7634}" srcId="{8817719C-A3AB-4A5D-8FB1-DF7727FF5542}" destId="{1377595E-2DC3-4482-A3F9-FE68C0183D54}" srcOrd="0" destOrd="0" parTransId="{DFB4CF9A-5EC7-4674-B3AD-26C950CD7A1B}" sibTransId="{D3277E88-4A25-4E41-AF9B-8199A9C8DF58}"/>
    <dgm:cxn modelId="{2134553F-4A97-437B-87F0-CB8F03F7AA00}" srcId="{88EEE474-CCDA-4CBB-AEE7-AE825FA376DF}" destId="{DFC9BC52-61F3-415A-AC6F-99420513A123}" srcOrd="1" destOrd="0" parTransId="{4D2A40CA-6200-4C2D-B450-B55430DF75CD}" sibTransId="{28D693A8-3254-418D-B21D-5E0A16B3C3C6}"/>
    <dgm:cxn modelId="{310DFB14-ED58-4E1E-A418-FAAC46EF8304}" type="presParOf" srcId="{5BDC7BB2-B6E9-4B53-84DB-0F26157A7D02}" destId="{6490CA23-A479-404B-83C9-D83F34443FAF}" srcOrd="0" destOrd="0" presId="urn:microsoft.com/office/officeart/2005/8/layout/hierarchy3"/>
    <dgm:cxn modelId="{9B7C7AAE-DB8E-44B9-83D0-EF51FEBBBDDB}" type="presParOf" srcId="{6490CA23-A479-404B-83C9-D83F34443FAF}" destId="{5050514C-A2C3-4099-8321-AE5B3E7CFD94}" srcOrd="0" destOrd="0" presId="urn:microsoft.com/office/officeart/2005/8/layout/hierarchy3"/>
    <dgm:cxn modelId="{ACF5B8BB-2C8F-420E-BC30-98A49658FE19}" type="presParOf" srcId="{5050514C-A2C3-4099-8321-AE5B3E7CFD94}" destId="{A5998C01-2D91-4E63-A6F0-7416D2B397E8}" srcOrd="0" destOrd="0" presId="urn:microsoft.com/office/officeart/2005/8/layout/hierarchy3"/>
    <dgm:cxn modelId="{29275A63-1A6C-4726-9512-4EC9C112CB0E}" type="presParOf" srcId="{5050514C-A2C3-4099-8321-AE5B3E7CFD94}" destId="{7811A7A2-D16D-4386-8ADB-A62E88C471D2}" srcOrd="1" destOrd="0" presId="urn:microsoft.com/office/officeart/2005/8/layout/hierarchy3"/>
    <dgm:cxn modelId="{F3AE9D78-807A-4919-AC0C-7F7E4CD95D56}" type="presParOf" srcId="{6490CA23-A479-404B-83C9-D83F34443FAF}" destId="{0BDF6F0E-EEA6-4142-AAA5-64BC364D45FE}" srcOrd="1" destOrd="0" presId="urn:microsoft.com/office/officeart/2005/8/layout/hierarchy3"/>
    <dgm:cxn modelId="{A7B1CCFE-A783-4A37-BF8B-F022D737ABFF}" type="presParOf" srcId="{0BDF6F0E-EEA6-4142-AAA5-64BC364D45FE}" destId="{2C46BD37-D270-4A87-B555-D962B5528460}" srcOrd="0" destOrd="0" presId="urn:microsoft.com/office/officeart/2005/8/layout/hierarchy3"/>
    <dgm:cxn modelId="{EE82431C-143C-4D4A-B2E0-BA9115AF3B07}" type="presParOf" srcId="{0BDF6F0E-EEA6-4142-AAA5-64BC364D45FE}" destId="{D0641761-282F-4629-A578-ED7D71DA5697}" srcOrd="1" destOrd="0" presId="urn:microsoft.com/office/officeart/2005/8/layout/hierarchy3"/>
    <dgm:cxn modelId="{31F9612B-5ED9-461D-A19D-2562FEFE88B0}" type="presParOf" srcId="{0BDF6F0E-EEA6-4142-AAA5-64BC364D45FE}" destId="{F08A87EE-E0C2-4B78-A40E-165248698161}" srcOrd="2" destOrd="0" presId="urn:microsoft.com/office/officeart/2005/8/layout/hierarchy3"/>
    <dgm:cxn modelId="{D2F7C3A4-E66B-4F4B-B396-2259D8AE0327}" type="presParOf" srcId="{0BDF6F0E-EEA6-4142-AAA5-64BC364D45FE}" destId="{467B73E6-E0E7-4F0D-ACA8-90EA0FD5A717}" srcOrd="3" destOrd="0" presId="urn:microsoft.com/office/officeart/2005/8/layout/hierarchy3"/>
    <dgm:cxn modelId="{5FD267BA-42E0-4556-9D26-96E0FAA684A2}" type="presParOf" srcId="{5BDC7BB2-B6E9-4B53-84DB-0F26157A7D02}" destId="{BF299974-4AC6-471F-8C53-B33BB55180EB}" srcOrd="1" destOrd="0" presId="urn:microsoft.com/office/officeart/2005/8/layout/hierarchy3"/>
    <dgm:cxn modelId="{5F385CC9-6D39-4587-8371-7CACE7062CB1}" type="presParOf" srcId="{BF299974-4AC6-471F-8C53-B33BB55180EB}" destId="{269573BE-C76B-4D7F-8A40-CB75A08ED172}" srcOrd="0" destOrd="0" presId="urn:microsoft.com/office/officeart/2005/8/layout/hierarchy3"/>
    <dgm:cxn modelId="{61022D0F-00DA-40B8-AB6D-8A343F5AF43A}" type="presParOf" srcId="{269573BE-C76B-4D7F-8A40-CB75A08ED172}" destId="{972BE1B7-89B8-430E-8B3F-E1B93EC7A396}" srcOrd="0" destOrd="0" presId="urn:microsoft.com/office/officeart/2005/8/layout/hierarchy3"/>
    <dgm:cxn modelId="{F85A87DF-D053-4A9C-BEE9-C3FA198F4025}" type="presParOf" srcId="{269573BE-C76B-4D7F-8A40-CB75A08ED172}" destId="{43033BA8-8B95-4092-B628-9819259C8AB6}" srcOrd="1" destOrd="0" presId="urn:microsoft.com/office/officeart/2005/8/layout/hierarchy3"/>
    <dgm:cxn modelId="{5FF87FC9-3502-45DF-B1F7-2510DF30BFE5}" type="presParOf" srcId="{BF299974-4AC6-471F-8C53-B33BB55180EB}" destId="{524F44DE-4AA7-473E-A946-89D4F56A1B4A}" srcOrd="1" destOrd="0" presId="urn:microsoft.com/office/officeart/2005/8/layout/hierarchy3"/>
    <dgm:cxn modelId="{6326B5B9-8C6B-4CD0-8B87-EB88415CA6CA}" type="presParOf" srcId="{524F44DE-4AA7-473E-A946-89D4F56A1B4A}" destId="{75C0C200-3FA5-4A28-A1B9-427F2538BD5D}" srcOrd="0" destOrd="0" presId="urn:microsoft.com/office/officeart/2005/8/layout/hierarchy3"/>
    <dgm:cxn modelId="{4F14A7DD-B690-4F55-8723-21E274ABAEB7}" type="presParOf" srcId="{524F44DE-4AA7-473E-A946-89D4F56A1B4A}" destId="{8DF762F6-CE94-4AB6-8598-A8F99A304424}" srcOrd="1" destOrd="0" presId="urn:microsoft.com/office/officeart/2005/8/layout/hierarchy3"/>
    <dgm:cxn modelId="{F4D28161-4C0C-42C5-B721-0A5C3605D818}" type="presParOf" srcId="{524F44DE-4AA7-473E-A946-89D4F56A1B4A}" destId="{D7793E15-BDD1-4B29-AD62-5DE3EE969D81}" srcOrd="2" destOrd="0" presId="urn:microsoft.com/office/officeart/2005/8/layout/hierarchy3"/>
    <dgm:cxn modelId="{95D59DE6-FD33-4C2A-B8E9-B1473A01CBC2}" type="presParOf" srcId="{524F44DE-4AA7-473E-A946-89D4F56A1B4A}" destId="{B6B1AD29-78F5-4D8A-A459-E776F535B2C6}" srcOrd="3" destOrd="0" presId="urn:microsoft.com/office/officeart/2005/8/layout/hierarchy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99BF2A87-812E-4959-9802-2FBCF3E64B02}" type="datetimeFigureOut">
              <a:rPr lang="ru-RU" smtClean="0"/>
              <a:pPr/>
              <a:t>17.09.2013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A7DCD14-6845-4EC2-BDE5-16E2880EEE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med"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2357430"/>
            <a:ext cx="7772400" cy="182976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Гражданские правоотношения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4286256"/>
            <a:ext cx="7772400" cy="1199704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Учитель истории и </a:t>
            </a:r>
            <a:r>
              <a:rPr lang="ru-RU" sz="1800" dirty="0" smtClean="0"/>
              <a:t>обществознания</a:t>
            </a:r>
          </a:p>
          <a:p>
            <a:r>
              <a:rPr lang="ru-RU" sz="1800" dirty="0" smtClean="0"/>
              <a:t>МОБУ ЯКУТСКИЙ ГОРОДСКОЙ ЛИЦЕЙ</a:t>
            </a:r>
            <a:endParaRPr lang="ru-RU" sz="1800" dirty="0" smtClean="0"/>
          </a:p>
          <a:p>
            <a:r>
              <a:rPr lang="ru-RU" sz="1800" dirty="0" smtClean="0"/>
              <a:t>Морозюк </a:t>
            </a:r>
            <a:r>
              <a:rPr lang="ru-RU" sz="1800" dirty="0" smtClean="0"/>
              <a:t>Марина </a:t>
            </a:r>
            <a:r>
              <a:rPr lang="ru-RU" sz="1800" dirty="0" err="1" smtClean="0"/>
              <a:t>Матлабовна</a:t>
            </a:r>
            <a:r>
              <a:rPr lang="ru-RU" sz="1800" dirty="0" smtClean="0"/>
              <a:t> </a:t>
            </a:r>
            <a:endParaRPr lang="ru-RU" sz="1800" dirty="0"/>
          </a:p>
        </p:txBody>
      </p:sp>
      <p:pic>
        <p:nvPicPr>
          <p:cNvPr id="4" name="Рисунок 5" descr="EMBL(Ygl)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43306" y="142852"/>
            <a:ext cx="1247614" cy="1126877"/>
          </a:xfrm>
          <a:prstGeom prst="ellipse">
            <a:avLst/>
          </a:prstGeom>
          <a:ln w="63500" cap="rnd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</p:pic>
      <p:sp>
        <p:nvSpPr>
          <p:cNvPr id="5" name="TextBox 4"/>
          <p:cNvSpPr txBox="1"/>
          <p:nvPr/>
        </p:nvSpPr>
        <p:spPr>
          <a:xfrm>
            <a:off x="2143108" y="1357298"/>
            <a:ext cx="5357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МОБУ ЯКУТСКИЙ ГОРОДСКОЙ ЛИЦЕЙ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714744" y="6357959"/>
            <a:ext cx="2000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Якутск 2013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1) Равенство сторон - один из основных принципов гражданских правоотношений. </a:t>
            </a:r>
          </a:p>
          <a:p>
            <a:endParaRPr lang="ru-RU" dirty="0" smtClean="0"/>
          </a:p>
          <a:p>
            <a:r>
              <a:rPr lang="ru-RU" dirty="0" smtClean="0"/>
              <a:t>2) Обязательственные отношения возникают по поводу передачи имущества, выполнения работ, оказания услуг. </a:t>
            </a:r>
          </a:p>
          <a:p>
            <a:endParaRPr lang="ru-RU" dirty="0" smtClean="0"/>
          </a:p>
          <a:p>
            <a:r>
              <a:rPr lang="ru-RU" dirty="0" smtClean="0"/>
              <a:t>3) Вещные отношения реализуются тогда, когда в них участвует не менее двух лиц. </a:t>
            </a:r>
          </a:p>
          <a:p>
            <a:endParaRPr lang="ru-RU" dirty="0" smtClean="0"/>
          </a:p>
          <a:p>
            <a:r>
              <a:rPr lang="ru-RU" dirty="0" smtClean="0"/>
              <a:t>4) Собственник может передавать право пользования вещью другому лицу. </a:t>
            </a:r>
          </a:p>
          <a:p>
            <a:endParaRPr lang="ru-RU" dirty="0" smtClean="0"/>
          </a:p>
          <a:p>
            <a:r>
              <a:rPr lang="ru-RU" dirty="0" smtClean="0"/>
              <a:t>5) В РФ земля не может находиться в частной собственности. </a:t>
            </a:r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071594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﻿</a:t>
            </a:r>
            <a:br>
              <a:rPr lang="ru-RU" dirty="0" smtClean="0"/>
            </a:br>
            <a:r>
              <a:rPr lang="ru-RU" dirty="0" smtClean="0"/>
              <a:t>Прочитайте приведённые ниже суждения и укажите верные.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sz="4400" dirty="0" smtClean="0"/>
              <a:t>1) владением </a:t>
            </a:r>
          </a:p>
          <a:p>
            <a:r>
              <a:rPr lang="ru-RU" sz="4400" dirty="0" smtClean="0"/>
              <a:t>2) пользованием </a:t>
            </a:r>
          </a:p>
          <a:p>
            <a:r>
              <a:rPr lang="ru-RU" sz="4400" dirty="0" smtClean="0"/>
              <a:t>З) распоряжением </a:t>
            </a:r>
          </a:p>
          <a:p>
            <a:r>
              <a:rPr lang="ru-RU" sz="4400" dirty="0" smtClean="0"/>
              <a:t>4) наследованием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﻿</a:t>
            </a:r>
            <a:br>
              <a:rPr lang="ru-RU" dirty="0" smtClean="0"/>
            </a:br>
            <a:r>
              <a:rPr lang="ru-RU" dirty="0" smtClean="0"/>
              <a:t>Применения потребительских свойств вещи называют 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﻿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1) правомочие владения</a:t>
            </a:r>
          </a:p>
          <a:p>
            <a:r>
              <a:rPr lang="ru-RU" dirty="0" smtClean="0"/>
              <a:t>2) правомочие пользования </a:t>
            </a:r>
          </a:p>
          <a:p>
            <a:r>
              <a:rPr lang="ru-RU" dirty="0" smtClean="0"/>
              <a:t>З) правомочие распоряжения </a:t>
            </a:r>
          </a:p>
          <a:p>
            <a:r>
              <a:rPr lang="ru-RU" dirty="0" smtClean="0"/>
              <a:t>4) правомочие дарения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Бабушка подарила внуку квартиру. Внук сдал квартиру в аренду своим друзьям. Какое правомочие внука как собственника иллюстрирует этот пример? </a:t>
            </a:r>
            <a:endParaRPr lang="ru-RU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85728"/>
            <a:ext cx="8229600" cy="5721563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﻿К. выписал доверенность на право вождения автомобиля своему сыну. Сын ездит на автомобиле только по выходным дням. Какое правомочие К. как собственника иллюстрирует этот пример в первую очередь? </a:t>
            </a:r>
          </a:p>
          <a:p>
            <a:endParaRPr lang="ru-RU" dirty="0" smtClean="0"/>
          </a:p>
          <a:p>
            <a:r>
              <a:rPr lang="ru-RU" dirty="0" smtClean="0"/>
              <a:t>1) правомочие владения </a:t>
            </a:r>
          </a:p>
          <a:p>
            <a:endParaRPr lang="ru-RU" dirty="0" smtClean="0"/>
          </a:p>
          <a:p>
            <a:r>
              <a:rPr lang="ru-RU" dirty="0" smtClean="0"/>
              <a:t>2) правомочие пользования </a:t>
            </a:r>
          </a:p>
          <a:p>
            <a:endParaRPr lang="ru-RU" dirty="0" smtClean="0"/>
          </a:p>
          <a:p>
            <a:r>
              <a:rPr lang="ru-RU" dirty="0" smtClean="0"/>
              <a:t>3) правомочие распоряжения </a:t>
            </a:r>
          </a:p>
          <a:p>
            <a:endParaRPr lang="ru-RU" dirty="0" smtClean="0"/>
          </a:p>
          <a:p>
            <a:r>
              <a:rPr lang="ru-RU" dirty="0" smtClean="0"/>
              <a:t>4) правомочие дарения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641080" y="274638"/>
            <a:ext cx="45719" cy="796908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О.А. Котова, Т.Е. </a:t>
            </a:r>
            <a:r>
              <a:rPr lang="ru-RU" dirty="0" err="1" smtClean="0"/>
              <a:t>Лискова</a:t>
            </a:r>
            <a:r>
              <a:rPr lang="ru-RU" dirty="0" smtClean="0"/>
              <a:t> </a:t>
            </a:r>
            <a:r>
              <a:rPr lang="ru-RU" dirty="0" smtClean="0"/>
              <a:t>Обществознание. Курс комплексной подготовки. М., 2011г.</a:t>
            </a:r>
          </a:p>
          <a:p>
            <a:r>
              <a:rPr lang="ru-RU" dirty="0" smtClean="0"/>
              <a:t>2. Е.А. Певцова. Право. Учебник для общеобразовательных учреждений. М., 2007.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Список использованных печатных источников: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Гражданские правоотношения - имущественные или личные неимущественные отношения, регулируемые нормами гражданского права. </a:t>
            </a:r>
            <a:r>
              <a:rPr lang="ru-RU" dirty="0" smtClean="0"/>
              <a:t> 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Гражданские правоотношения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 smtClean="0"/>
              <a:t>﻿взаимная инициатива, </a:t>
            </a:r>
          </a:p>
          <a:p>
            <a:pPr>
              <a:buNone/>
            </a:pPr>
            <a:endParaRPr lang="ru-RU" sz="3200" dirty="0" smtClean="0"/>
          </a:p>
          <a:p>
            <a:r>
              <a:rPr lang="ru-RU" sz="3200" dirty="0" smtClean="0"/>
              <a:t>свобода договора;</a:t>
            </a:r>
          </a:p>
          <a:p>
            <a:pPr>
              <a:buNone/>
            </a:pPr>
            <a:r>
              <a:rPr lang="ru-RU" sz="3200" dirty="0" smtClean="0"/>
              <a:t> </a:t>
            </a:r>
          </a:p>
          <a:p>
            <a:r>
              <a:rPr lang="ru-RU" sz="3200" dirty="0" smtClean="0"/>
              <a:t>равенство сторон; </a:t>
            </a:r>
          </a:p>
          <a:p>
            <a:endParaRPr lang="ru-RU" sz="3200" dirty="0" smtClean="0"/>
          </a:p>
          <a:p>
            <a:r>
              <a:rPr lang="ru-RU" sz="3200" dirty="0" smtClean="0"/>
              <a:t>имущественная самостоятельность сторон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Принципы гражданских правоотношений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428736"/>
          <a:ext cx="8229600" cy="50720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Виды гражданских правоотношений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﻿(распоряжение имуществом) осуществляются собственником самостоятельно, без вмешательства других лиц. </a:t>
            </a:r>
          </a:p>
          <a:p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 </a:t>
            </a:r>
            <a:r>
              <a:rPr lang="ru-RU" b="1" i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обязательственных отношениях 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участвуют не менее двух лиц.</a:t>
            </a:r>
          </a:p>
          <a:p>
            <a:r>
              <a:rPr lang="ru-RU" b="1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Личные неимущественные </a:t>
            </a:r>
            <a:r>
              <a:rPr lang="ru-RU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отношения гражданское право защищает, но не регулирует. </a:t>
            </a:r>
          </a:p>
          <a:p>
            <a:endParaRPr lang="ru-RU" b="1" dirty="0" smtClean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endParaRPr lang="ru-RU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Вещные отношения 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i="1" dirty="0" smtClean="0"/>
              <a:t>содержание права собственности </a:t>
            </a:r>
            <a:r>
              <a:rPr lang="ru-RU" i="1" dirty="0" smtClean="0"/>
              <a:t>составляет принадлежность собственнику следующих правомочий: </a:t>
            </a:r>
          </a:p>
          <a:p>
            <a:endParaRPr lang="ru-RU" dirty="0" smtClean="0"/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владение; </a:t>
            </a: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пользование; </a:t>
            </a:r>
          </a:p>
          <a:p>
            <a:endParaRPr lang="ru-RU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распоряжение</a:t>
            </a:r>
            <a:r>
              <a:rPr lang="ru-RU" dirty="0" smtClean="0"/>
              <a:t>.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 соответствии с </a:t>
            </a:r>
            <a:br>
              <a:rPr lang="ru-RU" dirty="0" smtClean="0"/>
            </a:br>
            <a:r>
              <a:rPr lang="ru-RU" smtClean="0"/>
              <a:t>Гражданским кодексом РФ 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142984"/>
            <a:ext cx="7901014" cy="54292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отчуждать своё имущество в собственность другим лицам; </a:t>
            </a:r>
          </a:p>
          <a:p>
            <a:endParaRPr lang="ru-RU" dirty="0" smtClean="0"/>
          </a:p>
          <a:p>
            <a:r>
              <a:rPr lang="ru-RU" dirty="0" smtClean="0"/>
              <a:t>передавать другим лицам, оставаясь собственником права владения, пользования и распоряжения имуществом; </a:t>
            </a:r>
          </a:p>
          <a:p>
            <a:endParaRPr lang="ru-RU" dirty="0" smtClean="0"/>
          </a:p>
          <a:p>
            <a:r>
              <a:rPr lang="ru-RU" dirty="0" smtClean="0"/>
              <a:t>отдавать имущество в залог и обременять его другими способами, распоряжаться им иным образом; </a:t>
            </a:r>
          </a:p>
          <a:p>
            <a:endParaRPr lang="ru-RU" dirty="0" smtClean="0"/>
          </a:p>
          <a:p>
            <a:r>
              <a:rPr lang="ru-RU" dirty="0" smtClean="0"/>
              <a:t>передавать своё имущество в доверительное управление другому лицу (без перехода права собственности) 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10001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Собственник имеет право</a:t>
            </a:r>
            <a:endParaRPr lang="ru-RU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﻿признаются равноправными </a:t>
            </a:r>
          </a:p>
          <a:p>
            <a:r>
              <a:rPr lang="ru-RU" dirty="0" smtClean="0"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частная</a:t>
            </a:r>
            <a:r>
              <a:rPr lang="ru-RU" dirty="0" smtClean="0"/>
              <a:t>, </a:t>
            </a:r>
          </a:p>
          <a:p>
            <a:r>
              <a:rPr lang="ru-RU" dirty="0" smtClean="0"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</a:effectLst>
              </a:rPr>
              <a:t>государственная</a:t>
            </a:r>
            <a:r>
              <a:rPr lang="ru-RU" dirty="0" smtClean="0"/>
              <a:t>, </a:t>
            </a:r>
          </a:p>
          <a:p>
            <a:r>
              <a:rPr lang="ru-RU" dirty="0" smtClean="0"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</a:effectLst>
              </a:rPr>
              <a:t>муниципальная</a:t>
            </a:r>
            <a:r>
              <a:rPr lang="ru-RU" dirty="0" smtClean="0"/>
              <a:t> и </a:t>
            </a:r>
          </a:p>
          <a:p>
            <a:r>
              <a:rPr lang="ru-RU" dirty="0" smtClean="0">
                <a:effectLst>
                  <a:glow rad="1397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иные формы собственности</a:t>
            </a:r>
            <a:r>
              <a:rPr lang="ru-RU" dirty="0" smtClean="0"/>
              <a:t>. </a:t>
            </a:r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" name="Содержимое 5" descr="собственность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286247" y="1285860"/>
            <a:ext cx="4762533" cy="47863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effectLst>
            <a:softEdge rad="1270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/>
              <a:t>В Российской Федерации </a:t>
            </a: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1) продажа акций предприятия </a:t>
            </a:r>
          </a:p>
          <a:p>
            <a:endParaRPr lang="ru-RU" dirty="0" smtClean="0"/>
          </a:p>
          <a:p>
            <a:r>
              <a:rPr lang="ru-RU" dirty="0" smtClean="0"/>
              <a:t>2) собеседование при приёме на работу </a:t>
            </a:r>
          </a:p>
          <a:p>
            <a:endParaRPr lang="ru-RU" dirty="0" smtClean="0"/>
          </a:p>
          <a:p>
            <a:r>
              <a:rPr lang="ru-RU" dirty="0" smtClean="0"/>
              <a:t>3) определение наказания за преступление </a:t>
            </a:r>
          </a:p>
          <a:p>
            <a:endParaRPr lang="ru-RU" dirty="0" smtClean="0"/>
          </a:p>
          <a:p>
            <a:r>
              <a:rPr lang="ru-RU" dirty="0" smtClean="0"/>
              <a:t>4) договор издательства с автором литературного произведения </a:t>
            </a:r>
          </a:p>
          <a:p>
            <a:endParaRPr lang="ru-RU" dirty="0" smtClean="0"/>
          </a:p>
          <a:p>
            <a:r>
              <a:rPr lang="ru-RU" dirty="0" smtClean="0"/>
              <a:t>5) соглашение об оказании медицинских услуг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74786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﻿</a:t>
            </a:r>
            <a:br>
              <a:rPr lang="ru-RU" sz="2200" dirty="0" smtClean="0"/>
            </a:b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sz="2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Найдите в списке </a:t>
            </a:r>
            <a:r>
              <a:rPr lang="ru-RU" sz="2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пример отношений</a:t>
            </a:r>
            <a:r>
              <a:rPr lang="ru-RU" sz="2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регулируемых нормами </a:t>
            </a:r>
            <a:r>
              <a:rPr lang="ru-RU" sz="2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glow rad="139700">
                    <a:schemeClr val="accent2">
                      <a:satMod val="175000"/>
                      <a:alpha val="40000"/>
                    </a:schemeClr>
                  </a:glow>
                  <a:reflection blurRad="12700" stA="28000" endPos="45000" dist="1000" dir="5400000" sy="-100000" algn="bl" rotWithShape="0"/>
                </a:effectLst>
              </a:rPr>
              <a:t>гражданского права</a:t>
            </a:r>
            <a:r>
              <a:rPr lang="ru-RU" sz="22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, и запишите цифры, под которыми они указаны. </a:t>
            </a:r>
            <a:r>
              <a:rPr lang="ru-RU" sz="2200" dirty="0" smtClean="0"/>
              <a:t/>
            </a:r>
            <a:br>
              <a:rPr lang="ru-RU" sz="2200" dirty="0" smtClean="0"/>
            </a:b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147</TotalTime>
  <Words>337</Words>
  <Application>Microsoft Office PowerPoint</Application>
  <PresentationFormat>Экран (4:3)</PresentationFormat>
  <Paragraphs>104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Открытая</vt:lpstr>
      <vt:lpstr>Гражданские правоотношения</vt:lpstr>
      <vt:lpstr>Гражданские правоотношения</vt:lpstr>
      <vt:lpstr>Принципы гражданских правоотношений</vt:lpstr>
      <vt:lpstr>Виды гражданских правоотношений</vt:lpstr>
      <vt:lpstr>Вещные отношения </vt:lpstr>
      <vt:lpstr>В соответствии с  Гражданским кодексом РФ </vt:lpstr>
      <vt:lpstr>Собственник имеет право</vt:lpstr>
      <vt:lpstr>В Российской Федерации </vt:lpstr>
      <vt:lpstr>﻿  Найдите в списке пример отношений, регулируемых нормами гражданского права, и запишите цифры, под которыми они указаны.  </vt:lpstr>
      <vt:lpstr>﻿ Прочитайте приведённые ниже суждения и укажите верные.  </vt:lpstr>
      <vt:lpstr>﻿ Применения потребительских свойств вещи называют  </vt:lpstr>
      <vt:lpstr>Бабушка подарила внуку квартиру. Внук сдал квартиру в аренду своим друзьям. Какое правомочие внука как собственника иллюстрирует этот пример? </vt:lpstr>
      <vt:lpstr>Слайд 13</vt:lpstr>
      <vt:lpstr>Список использованных печатных источников: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Гражданские правоотношения</dc:title>
  <dc:creator>Student</dc:creator>
  <cp:lastModifiedBy>Student</cp:lastModifiedBy>
  <cp:revision>18</cp:revision>
  <dcterms:created xsi:type="dcterms:W3CDTF">2012-04-29T05:14:47Z</dcterms:created>
  <dcterms:modified xsi:type="dcterms:W3CDTF">2013-09-17T00:41:09Z</dcterms:modified>
</cp:coreProperties>
</file>