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8" r:id="rId2"/>
    <p:sldId id="256" r:id="rId3"/>
    <p:sldId id="257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13A1F"/>
    <a:srgbClr val="FF505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2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3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Доля СЭР в производстве фосфатного сырья России, %</a:t>
            </a:r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 СЭР в производстве фосфатного сырья России, %</c:v>
                </c:pt>
              </c:strCache>
            </c:strRef>
          </c:tx>
          <c:explosion val="25"/>
          <c:dPt>
            <c:idx val="0"/>
            <c:spPr>
              <a:solidFill>
                <a:srgbClr val="913A1F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Lbls>
            <c:dLbl>
              <c:idx val="0"/>
              <c:layout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showVal val="1"/>
            </c:dLbl>
            <c:dLbl>
              <c:idx val="1"/>
              <c:layout>
                <c:manualLayout>
                  <c:x val="0.18796919169778256"/>
                  <c:y val="-0.10084911027356418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70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howVal val="1"/>
            </c:dLbl>
            <c:delete val="1"/>
          </c:dLbls>
          <c:cat>
            <c:strRef>
              <c:f>Лист1!$A$2:$A$3</c:f>
              <c:strCache>
                <c:ptCount val="2"/>
                <c:pt idx="0">
                  <c:v>Россия</c:v>
                </c:pt>
                <c:pt idx="1">
                  <c:v>СЭР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30</c:v>
                </c:pt>
                <c:pt idx="1">
                  <c:v>42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dirty="0"/>
              <a:t>Доля СЭР в производстве </a:t>
            </a:r>
            <a:r>
              <a:rPr lang="ru-RU" dirty="0" smtClean="0"/>
              <a:t>бумаги</a:t>
            </a:r>
            <a:r>
              <a:rPr lang="ru-RU" baseline="0" dirty="0" smtClean="0"/>
              <a:t> и целлюлозы </a:t>
            </a:r>
            <a:r>
              <a:rPr lang="ru-RU" dirty="0" smtClean="0"/>
              <a:t>России</a:t>
            </a:r>
            <a:r>
              <a:rPr lang="ru-RU" dirty="0"/>
              <a:t>, %</a:t>
            </a:r>
          </a:p>
        </c:rich>
      </c:tx>
      <c:layout>
        <c:manualLayout>
          <c:xMode val="edge"/>
          <c:yMode val="edge"/>
          <c:x val="0.13478443258605327"/>
          <c:y val="4.7761598170768402E-2"/>
        </c:manualLayout>
      </c:layout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2.6397938050823151E-2"/>
          <c:y val="0.35486867440880943"/>
          <c:w val="0.73613456334749283"/>
          <c:h val="0.6364473986510510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 СЭР в производстве фосфатного сырья России, %</c:v>
                </c:pt>
              </c:strCache>
            </c:strRef>
          </c:tx>
          <c:explosion val="25"/>
          <c:dPt>
            <c:idx val="0"/>
            <c:spPr>
              <a:solidFill>
                <a:srgbClr val="00B050"/>
              </a:solidFill>
            </c:spPr>
          </c:dPt>
          <c:dPt>
            <c:idx val="1"/>
            <c:spPr>
              <a:solidFill>
                <a:srgbClr val="002060"/>
              </a:solidFill>
            </c:spPr>
          </c:dPt>
          <c:dLbls>
            <c:dLbl>
              <c:idx val="0"/>
              <c:layout>
                <c:manualLayout>
                  <c:x val="-0.1958306563770767"/>
                  <c:y val="-0.11189410805813722"/>
                </c:manualLayout>
              </c:layout>
              <c:showVal val="1"/>
            </c:dLbl>
            <c:dLbl>
              <c:idx val="1"/>
              <c:layout>
                <c:manualLayout>
                  <c:x val="0.15273795936569376"/>
                  <c:y val="1.3312733508744096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1"/>
                        </a:solidFill>
                      </a:rPr>
                      <a:t>42</a:t>
                    </a:r>
                  </a:p>
                </c:rich>
              </c:tx>
              <c:showVal val="1"/>
            </c:dLbl>
            <c:delete val="1"/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</c:dLbls>
          <c:cat>
            <c:strRef>
              <c:f>Лист1!$A$2:$A$3</c:f>
              <c:strCache>
                <c:ptCount val="2"/>
                <c:pt idx="0">
                  <c:v>Россия</c:v>
                </c:pt>
                <c:pt idx="1">
                  <c:v>СЭР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58</c:v>
                </c:pt>
                <c:pt idx="1">
                  <c:v>42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dirty="0"/>
              <a:t>Доля СЭР в </a:t>
            </a:r>
            <a:r>
              <a:rPr lang="ru-RU" dirty="0" smtClean="0"/>
              <a:t>заготовке древесины</a:t>
            </a:r>
            <a:r>
              <a:rPr lang="ru-RU" baseline="0" dirty="0" smtClean="0"/>
              <a:t> </a:t>
            </a:r>
            <a:r>
              <a:rPr lang="ru-RU" dirty="0" smtClean="0"/>
              <a:t>России</a:t>
            </a:r>
            <a:r>
              <a:rPr lang="ru-RU" dirty="0"/>
              <a:t>, %</a:t>
            </a:r>
          </a:p>
        </c:rich>
      </c:tx>
      <c:layout>
        <c:manualLayout>
          <c:xMode val="edge"/>
          <c:yMode val="edge"/>
          <c:x val="0.12967218618221171"/>
          <c:y val="0"/>
        </c:manualLayout>
      </c:layout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2.6397938050823168E-2"/>
          <c:y val="0.35486867440880965"/>
          <c:w val="0.73613456334749283"/>
          <c:h val="0.6364473986510510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 СЭР в производстве фосфатного сырья России, %</c:v>
                </c:pt>
              </c:strCache>
            </c:strRef>
          </c:tx>
          <c:explosion val="25"/>
          <c:dPt>
            <c:idx val="0"/>
            <c:spPr>
              <a:solidFill>
                <a:srgbClr val="00B050"/>
              </a:solidFill>
            </c:spPr>
          </c:dPt>
          <c:dPt>
            <c:idx val="1"/>
            <c:spPr>
              <a:solidFill>
                <a:srgbClr val="002060"/>
              </a:solidFill>
            </c:spPr>
          </c:dPt>
          <c:dLbls>
            <c:dLbl>
              <c:idx val="0"/>
              <c:layout>
                <c:manualLayout>
                  <c:x val="-0.1958306563770767"/>
                  <c:y val="-0.11189410805813722"/>
                </c:manualLayout>
              </c:layout>
              <c:showVal val="1"/>
            </c:dLbl>
            <c:dLbl>
              <c:idx val="1"/>
              <c:layout>
                <c:manualLayout>
                  <c:x val="0.15273795936569382"/>
                  <c:y val="1.331273350874409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2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2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howVal val="1"/>
            </c:dLbl>
            <c:delete val="1"/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</c:dLbls>
          <c:cat>
            <c:strRef>
              <c:f>Лист1!$A$2:$A$3</c:f>
              <c:strCache>
                <c:ptCount val="2"/>
                <c:pt idx="0">
                  <c:v>Россия</c:v>
                </c:pt>
                <c:pt idx="1">
                  <c:v>СЭР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78</c:v>
                </c:pt>
                <c:pt idx="1">
                  <c:v>42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2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27.07.2013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27.07.2013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27.07.2013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27.07.2013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27.07.2013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476672"/>
            <a:ext cx="7851648" cy="923528"/>
          </a:xfrm>
        </p:spPr>
        <p:txBody>
          <a:bodyPr/>
          <a:lstStyle/>
          <a:p>
            <a:pPr algn="ctr"/>
            <a:r>
              <a:rPr lang="ru-RU" dirty="0" smtClean="0"/>
              <a:t>Европейский Север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http://www.sev-zap.net/maps/russia/politicheskaia.jpg"/>
          <p:cNvPicPr/>
          <p:nvPr/>
        </p:nvPicPr>
        <p:blipFill>
          <a:blip r:embed="rId2" cstate="print"/>
          <a:srcRect l="18661" t="13290" r="60446" b="57558"/>
          <a:stretch>
            <a:fillRect/>
          </a:stretch>
        </p:blipFill>
        <p:spPr bwMode="auto">
          <a:xfrm>
            <a:off x="395536" y="1772816"/>
            <a:ext cx="5544616" cy="4824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332656"/>
            <a:ext cx="879401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Северный экономический район</a:t>
            </a:r>
            <a:endParaRPr lang="ru-RU" sz="3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51720" y="980728"/>
            <a:ext cx="4824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или Европейский Север</a:t>
            </a:r>
            <a:endParaRPr lang="ru-RU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1556792"/>
            <a:ext cx="8496944" cy="5040560"/>
          </a:xfrm>
          <a:prstGeom prst="rect">
            <a:avLst/>
          </a:prstGeom>
          <a:noFill/>
        </p:spPr>
        <p:txBody>
          <a:bodyPr wrap="square" rtlCol="0" anchor="ctr" anchorCtr="0">
            <a:normAutofit lnSpcReduction="10000"/>
          </a:bodyPr>
          <a:lstStyle/>
          <a:p>
            <a:r>
              <a:rPr lang="ru-RU" sz="3000" dirty="0" smtClean="0">
                <a:solidFill>
                  <a:srgbClr val="7030A0"/>
                </a:solidFill>
              </a:rPr>
              <a:t>Здесь производят </a:t>
            </a:r>
          </a:p>
          <a:p>
            <a:r>
              <a:rPr lang="ru-RU" sz="3000" dirty="0" smtClean="0">
                <a:solidFill>
                  <a:srgbClr val="7030A0"/>
                </a:solidFill>
              </a:rPr>
              <a:t>- 70% фосфатного сырья</a:t>
            </a:r>
          </a:p>
          <a:p>
            <a:pPr>
              <a:buFontTx/>
              <a:buChar char="-"/>
            </a:pPr>
            <a:r>
              <a:rPr lang="ru-RU" sz="3000" dirty="0" smtClean="0">
                <a:solidFill>
                  <a:srgbClr val="7030A0"/>
                </a:solidFill>
              </a:rPr>
              <a:t>41% целлюлозы</a:t>
            </a:r>
          </a:p>
          <a:p>
            <a:pPr>
              <a:buFontTx/>
              <a:buChar char="-"/>
            </a:pPr>
            <a:r>
              <a:rPr lang="ru-RU" sz="3000" dirty="0" smtClean="0">
                <a:solidFill>
                  <a:srgbClr val="7030A0"/>
                </a:solidFill>
              </a:rPr>
              <a:t> 42% бумаги</a:t>
            </a:r>
          </a:p>
          <a:p>
            <a:pPr>
              <a:buFontTx/>
              <a:buChar char="-"/>
            </a:pPr>
            <a:r>
              <a:rPr lang="ru-RU" sz="3000" dirty="0" smtClean="0">
                <a:solidFill>
                  <a:srgbClr val="7030A0"/>
                </a:solidFill>
              </a:rPr>
              <a:t> 22% древесины</a:t>
            </a:r>
          </a:p>
          <a:p>
            <a:pPr>
              <a:buFontTx/>
              <a:buChar char="-"/>
            </a:pPr>
            <a:r>
              <a:rPr lang="ru-RU" sz="3000" dirty="0" smtClean="0">
                <a:solidFill>
                  <a:srgbClr val="7030A0"/>
                </a:solidFill>
              </a:rPr>
              <a:t> 17% рыбы</a:t>
            </a:r>
          </a:p>
          <a:p>
            <a:pPr>
              <a:buFontTx/>
              <a:buChar char="-"/>
            </a:pPr>
            <a:r>
              <a:rPr lang="ru-RU" sz="3000" dirty="0" smtClean="0">
                <a:solidFill>
                  <a:srgbClr val="7030A0"/>
                </a:solidFill>
              </a:rPr>
              <a:t> 10% угля России</a:t>
            </a:r>
          </a:p>
          <a:p>
            <a:endParaRPr lang="ru-RU" sz="2400" dirty="0" smtClean="0"/>
          </a:p>
          <a:p>
            <a:endParaRPr lang="ru-RU" dirty="0" smtClean="0"/>
          </a:p>
          <a:p>
            <a:r>
              <a:rPr lang="ru-RU" sz="3000" dirty="0" smtClean="0">
                <a:solidFill>
                  <a:srgbClr val="FF5050"/>
                </a:solidFill>
              </a:rPr>
              <a:t>Является самым крупным по площади и самым маленьким но населению среди экономических районов европейской части России</a:t>
            </a:r>
            <a:endParaRPr lang="ru-RU" sz="3000" dirty="0">
              <a:solidFill>
                <a:srgbClr val="FF5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1052736"/>
            <a:ext cx="8229600" cy="432048"/>
          </a:xfrm>
        </p:spPr>
        <p:txBody>
          <a:bodyPr>
            <a:noAutofit/>
          </a:bodyPr>
          <a:lstStyle/>
          <a:p>
            <a:r>
              <a:rPr lang="ru-RU" sz="3600" dirty="0" smtClean="0"/>
              <a:t>Состав Европейского Севера </a:t>
            </a:r>
            <a:br>
              <a:rPr lang="ru-RU" sz="3600" dirty="0" smtClean="0"/>
            </a:br>
            <a:r>
              <a:rPr lang="ru-RU" sz="3600" dirty="0" smtClean="0"/>
              <a:t> </a:t>
            </a:r>
            <a:r>
              <a:rPr lang="ru-RU" sz="2000" dirty="0" smtClean="0"/>
              <a:t>6 субъектов Федерации (2 республики, 1 автономный округ, 3 области)</a:t>
            </a:r>
            <a:endParaRPr lang="ru-RU" sz="20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23528" y="1556792"/>
          <a:ext cx="8229600" cy="503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Субъект Федерации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Центр субъекта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Площадь,</a:t>
                      </a:r>
                      <a:r>
                        <a:rPr lang="ru-RU" baseline="0" dirty="0" smtClean="0"/>
                        <a:t> кв.км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Население тыс. человек (2002 г.)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Республика Карелия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Петрозаводск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172 400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716,3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Архангельская область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Архангельск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410 700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1295,0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Республика Коми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Сыктывкар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144 900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892,5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Вологодская область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Вологда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415 900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1018,7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Мурманская область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Мурманск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145 700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1269,6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Ненецкий автономный округ (в составе Архангельской</a:t>
                      </a:r>
                      <a:r>
                        <a:rPr lang="ru-RU" baseline="0" dirty="0" smtClean="0"/>
                        <a:t> области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Нарьян-Мар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176 700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41,5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 descr="http://www.sev-zap.net/maps/russia/politicheskaia.jpg"/>
          <p:cNvPicPr/>
          <p:nvPr/>
        </p:nvPicPr>
        <p:blipFill>
          <a:blip r:embed="rId3" cstate="print"/>
          <a:srcRect l="18661" t="13290" r="60446" b="57558"/>
          <a:stretch>
            <a:fillRect/>
          </a:stretch>
        </p:blipFill>
        <p:spPr bwMode="auto">
          <a:xfrm>
            <a:off x="4499992" y="0"/>
            <a:ext cx="4644008" cy="45811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22222E-6 L -0.29323 0.1870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" y="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305800" cy="72234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Границы Европейского севера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426968" y="1052736"/>
            <a:ext cx="471703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1. Район выходит к северо-западной сухопутной границе РФ с Норвегией, Финляндией, а также к морской границе РФ с Норвегией.</a:t>
            </a:r>
          </a:p>
          <a:p>
            <a:r>
              <a:rPr lang="ru-RU" sz="2400" dirty="0" smtClean="0"/>
              <a:t>2. Район граничит с Северо-Западным, Центральным, Волго-Вятским, Уральским, </a:t>
            </a:r>
            <a:r>
              <a:rPr lang="ru-RU" sz="2400" dirty="0" err="1" smtClean="0"/>
              <a:t>Западно-Сибирским</a:t>
            </a:r>
            <a:r>
              <a:rPr lang="ru-RU" sz="2400" dirty="0" smtClean="0"/>
              <a:t> экономическими районами.</a:t>
            </a:r>
            <a:endParaRPr lang="ru-RU" sz="2400" dirty="0"/>
          </a:p>
        </p:txBody>
      </p:sp>
      <p:pic>
        <p:nvPicPr>
          <p:cNvPr id="7" name="Рисунок 6" descr="http://www.sev-zap.net/maps/russia/politicheskaia.jpg"/>
          <p:cNvPicPr/>
          <p:nvPr/>
        </p:nvPicPr>
        <p:blipFill>
          <a:blip r:embed="rId3" cstate="print"/>
          <a:srcRect l="1250" t="13290" r="60446" b="32724"/>
          <a:stretch>
            <a:fillRect/>
          </a:stretch>
        </p:blipFill>
        <p:spPr bwMode="auto">
          <a:xfrm>
            <a:off x="0" y="1052736"/>
            <a:ext cx="4392488" cy="44644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6" descr="БезымянныйВосточно-евр"/>
          <p:cNvPicPr>
            <a:picLocks noChangeAspect="1" noChangeArrowheads="1"/>
          </p:cNvPicPr>
          <p:nvPr/>
        </p:nvPicPr>
        <p:blipFill>
          <a:blip r:embed="rId4" cstate="print"/>
          <a:srcRect l="59829" t="30282" r="7122" b="45986"/>
          <a:stretch>
            <a:fillRect/>
          </a:stretch>
        </p:blipFill>
        <p:spPr bwMode="auto">
          <a:xfrm>
            <a:off x="4355976" y="4841776"/>
            <a:ext cx="1965818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7772400" cy="1362456"/>
          </a:xfrm>
        </p:spPr>
        <p:txBody>
          <a:bodyPr/>
          <a:lstStyle/>
          <a:p>
            <a:pPr algn="ctr"/>
            <a:r>
              <a:rPr lang="ru-RU" sz="4000" dirty="0" smtClean="0"/>
              <a:t>Экономико-географическое положение района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556792"/>
            <a:ext cx="8712968" cy="530120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ЭГП СЭР – </a:t>
            </a:r>
            <a:r>
              <a:rPr lang="ru-RU" sz="2400" u="sng" dirty="0" smtClean="0"/>
              <a:t>выгодное</a:t>
            </a:r>
            <a:r>
              <a:rPr lang="ru-RU" sz="2400" dirty="0" smtClean="0"/>
              <a:t>, чему способствуют: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/>
              <a:t>Близость крупнейших индустриальных баз Северо-запада, Центра, Урала.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/>
              <a:t>Приморское положение.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/>
              <a:t>Сложившаяся транспортная сеть с незамерзающим портом – Мурманск.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/>
              <a:t>Выход к государственной границе с Норвегией и Финляндией.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/>
              <a:t>Тимано-Печорские и </a:t>
            </a:r>
            <a:r>
              <a:rPr lang="ru-RU" sz="2400" dirty="0" err="1" smtClean="0"/>
              <a:t>Кольско-Карельские</a:t>
            </a:r>
            <a:r>
              <a:rPr lang="ru-RU" sz="2400" dirty="0" smtClean="0"/>
              <a:t> месторождения полезных ископаемых. </a:t>
            </a:r>
          </a:p>
          <a:p>
            <a:pPr>
              <a:buFont typeface="Wingdings" pitchFamily="2" charset="2"/>
              <a:buChar char="Ø"/>
            </a:pPr>
            <a:endParaRPr lang="ru-RU" dirty="0" smtClean="0"/>
          </a:p>
          <a:p>
            <a:pPr>
              <a:buFont typeface="Wingdings" pitchFamily="2" charset="2"/>
              <a:buChar char="Ø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251520" y="0"/>
          <a:ext cx="5292080" cy="29249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Диаграмма 2"/>
          <p:cNvGraphicFramePr/>
          <p:nvPr/>
        </p:nvGraphicFramePr>
        <p:xfrm>
          <a:off x="5076056" y="2276872"/>
          <a:ext cx="4067944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Диаграмма 3"/>
          <p:cNvGraphicFramePr/>
          <p:nvPr/>
        </p:nvGraphicFramePr>
        <p:xfrm>
          <a:off x="0" y="3140968"/>
          <a:ext cx="4211960" cy="3429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260648"/>
            <a:ext cx="8622233" cy="92333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Природные условия СЭР</a:t>
            </a:r>
            <a:endParaRPr lang="ru-RU" sz="5400" b="1" cap="none" spc="0" dirty="0">
              <a:ln w="31550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" name="Picture 6" descr="БезымянныйВосточно-евр"/>
          <p:cNvPicPr>
            <a:picLocks noChangeAspect="1" noChangeArrowheads="1"/>
          </p:cNvPicPr>
          <p:nvPr/>
        </p:nvPicPr>
        <p:blipFill>
          <a:blip r:embed="rId2" cstate="print"/>
          <a:srcRect l="12564" t="9071" r="29231" b="55799"/>
          <a:stretch>
            <a:fillRect/>
          </a:stretch>
        </p:blipFill>
        <p:spPr bwMode="auto">
          <a:xfrm>
            <a:off x="251520" y="1340768"/>
            <a:ext cx="3591759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779912" y="1484785"/>
            <a:ext cx="504056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>
                <a:solidFill>
                  <a:srgbClr val="002060"/>
                </a:solidFill>
              </a:rPr>
              <a:t>Европейский Север отличается довольно суровым климатом, продолжительной зимой, коротким нежарким летом.</a:t>
            </a:r>
          </a:p>
          <a:p>
            <a:pPr algn="just"/>
            <a:r>
              <a:rPr lang="ru-RU" sz="2800" dirty="0" smtClean="0">
                <a:solidFill>
                  <a:srgbClr val="002060"/>
                </a:solidFill>
              </a:rPr>
              <a:t>Северная часть района находится за пределами Северного полярного круга, поэтому здесь присутствуют полярные дни и полярные ночи. 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4581128"/>
            <a:ext cx="37799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Несмотря на то, что территория СЭР расположена в трех часовых, поясах, повсеместно принято московское время, т.е. разница в поясном времени с Москвой составляет 0 часов.</a:t>
            </a:r>
            <a:endParaRPr lang="ru-RU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1"/>
          <a:ext cx="9144000" cy="67201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1680"/>
                <a:gridCol w="7452320"/>
              </a:tblGrid>
              <a:tr h="633046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Природные условия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Краткая характеристика</a:t>
                      </a:r>
                      <a:endParaRPr lang="ru-RU" sz="1800" dirty="0"/>
                    </a:p>
                  </a:txBody>
                  <a:tcPr/>
                </a:tc>
              </a:tr>
              <a:tr h="633046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Тектоническое строение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 smtClean="0"/>
                        <a:t>Русская платформа, Балтийский</a:t>
                      </a:r>
                      <a:r>
                        <a:rPr lang="ru-RU" sz="1600" baseline="0" dirty="0" smtClean="0"/>
                        <a:t> щит, плиты молодых платформ, байкальская складчатость</a:t>
                      </a:r>
                      <a:endParaRPr lang="ru-RU" sz="1600" dirty="0"/>
                    </a:p>
                  </a:txBody>
                  <a:tcPr/>
                </a:tc>
              </a:tr>
              <a:tr h="924703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Рельеф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 smtClean="0"/>
                        <a:t>Преобладает равнинный</a:t>
                      </a:r>
                      <a:r>
                        <a:rPr lang="ru-RU" sz="1600" baseline="0" dirty="0" smtClean="0"/>
                        <a:t> рельеф. Северная часть Восточно-Европейской равнины, Большеземельская тундра, </a:t>
                      </a:r>
                      <a:r>
                        <a:rPr lang="ru-RU" sz="1600" baseline="0" dirty="0" err="1" smtClean="0"/>
                        <a:t>Тиманский</a:t>
                      </a:r>
                      <a:r>
                        <a:rPr lang="ru-RU" sz="1600" baseline="0" dirty="0" smtClean="0"/>
                        <a:t> кряж, Северные Увалы, горы Хибины (макс. Высота – 1191 м – Мурманская обл.)</a:t>
                      </a:r>
                      <a:endParaRPr lang="ru-RU" sz="1600" dirty="0"/>
                    </a:p>
                  </a:txBody>
                  <a:tcPr/>
                </a:tc>
              </a:tr>
              <a:tr h="1437356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Климат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 smtClean="0"/>
                        <a:t>Субарктический и умеренный пояса.</a:t>
                      </a:r>
                    </a:p>
                    <a:p>
                      <a:pPr algn="just"/>
                      <a:r>
                        <a:rPr lang="ru-RU" sz="1600" dirty="0" smtClean="0"/>
                        <a:t>Преобладающий тип погоды – циклональный.</a:t>
                      </a:r>
                    </a:p>
                    <a:p>
                      <a:pPr algn="just"/>
                      <a:r>
                        <a:rPr lang="ru-RU" sz="1600" dirty="0" smtClean="0"/>
                        <a:t>Средние температуры: января- (-16</a:t>
                      </a:r>
                      <a:r>
                        <a:rPr lang="ru-RU" sz="1600" baseline="30000" dirty="0" smtClean="0"/>
                        <a:t>0</a:t>
                      </a:r>
                      <a:r>
                        <a:rPr lang="ru-RU" sz="1600" dirty="0" smtClean="0"/>
                        <a:t>), июль –(+12</a:t>
                      </a:r>
                      <a:r>
                        <a:rPr lang="ru-RU" sz="1600" baseline="30000" dirty="0" smtClean="0"/>
                        <a:t>0</a:t>
                      </a:r>
                      <a:r>
                        <a:rPr lang="ru-RU" sz="1600" dirty="0" smtClean="0"/>
                        <a:t>). Среднегодовое количество осадков -400-600 мм/год.</a:t>
                      </a:r>
                    </a:p>
                    <a:p>
                      <a:pPr algn="just"/>
                      <a:r>
                        <a:rPr lang="ru-RU" sz="1600" dirty="0" smtClean="0"/>
                        <a:t>Основные воздушные</a:t>
                      </a:r>
                      <a:r>
                        <a:rPr lang="ru-RU" sz="1600" baseline="0" dirty="0" smtClean="0"/>
                        <a:t> массы: </a:t>
                      </a:r>
                      <a:r>
                        <a:rPr lang="ru-RU" sz="1600" baseline="0" dirty="0" err="1" smtClean="0"/>
                        <a:t>мАВМ</a:t>
                      </a:r>
                      <a:r>
                        <a:rPr lang="ru-RU" sz="1600" baseline="0" dirty="0" smtClean="0"/>
                        <a:t>, </a:t>
                      </a:r>
                      <a:r>
                        <a:rPr lang="ru-RU" sz="1600" baseline="0" dirty="0" err="1" smtClean="0"/>
                        <a:t>кАВМ</a:t>
                      </a:r>
                      <a:r>
                        <a:rPr lang="ru-RU" sz="1600" baseline="0" dirty="0" smtClean="0"/>
                        <a:t>.</a:t>
                      </a:r>
                      <a:endParaRPr lang="ru-RU" sz="1600" dirty="0"/>
                    </a:p>
                  </a:txBody>
                  <a:tcPr/>
                </a:tc>
              </a:tr>
              <a:tr h="698880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Почвы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 smtClean="0"/>
                        <a:t>Тундрово-глеевые, торфянистые</a:t>
                      </a:r>
                      <a:r>
                        <a:rPr lang="ru-RU" sz="1600" baseline="0" dirty="0" smtClean="0"/>
                        <a:t> (гумусовый горизонт – 2-4 см), подзолистые (гумусовый горизонт – 10 см).</a:t>
                      </a:r>
                      <a:endParaRPr lang="ru-RU" sz="1600" dirty="0"/>
                    </a:p>
                  </a:txBody>
                  <a:tcPr/>
                </a:tc>
              </a:tr>
              <a:tr h="1680188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Внутренние воды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 smtClean="0"/>
                        <a:t>Имеют преимущественно смешанное питание (снеговое, дождевое, грунтовое). Основные реки – Печора, Северная Двина, </a:t>
                      </a:r>
                      <a:r>
                        <a:rPr lang="ru-RU" sz="1600" dirty="0" err="1" smtClean="0"/>
                        <a:t>Вычегда</a:t>
                      </a:r>
                      <a:r>
                        <a:rPr lang="ru-RU" sz="1600" dirty="0" smtClean="0"/>
                        <a:t>,</a:t>
                      </a:r>
                      <a:r>
                        <a:rPr lang="ru-RU" sz="1600" baseline="0" dirty="0" smtClean="0"/>
                        <a:t> </a:t>
                      </a:r>
                      <a:r>
                        <a:rPr lang="ru-RU" sz="1600" baseline="0" dirty="0" err="1" smtClean="0"/>
                        <a:t>Тулома</a:t>
                      </a:r>
                      <a:r>
                        <a:rPr lang="ru-RU" sz="1600" baseline="0" dirty="0" smtClean="0"/>
                        <a:t>, Мезень, Онега- </a:t>
                      </a:r>
                      <a:r>
                        <a:rPr lang="ru-RU" sz="1600" baseline="0" dirty="0" err="1" smtClean="0"/>
                        <a:t>принадлеж</a:t>
                      </a:r>
                      <a:r>
                        <a:rPr lang="ru-RU" sz="1600" baseline="0" dirty="0" smtClean="0"/>
                        <a:t>. к бассейну СЛО. По режиму это реки с весенним половодьем, летней и зимней меженью, летнее – осенними дождевыми паводками. Озера имеют преимущественно ледниковое происхождение. Крупнейшие озера: Онежское, Белое, </a:t>
                      </a:r>
                      <a:r>
                        <a:rPr lang="ru-RU" sz="1600" baseline="0" dirty="0" err="1" smtClean="0"/>
                        <a:t>Сегозеро</a:t>
                      </a:r>
                      <a:r>
                        <a:rPr lang="ru-RU" sz="1600" baseline="0" dirty="0" smtClean="0"/>
                        <a:t>, </a:t>
                      </a:r>
                      <a:r>
                        <a:rPr lang="ru-RU" sz="1600" baseline="0" dirty="0" err="1" smtClean="0"/>
                        <a:t>Пяозеро</a:t>
                      </a:r>
                      <a:r>
                        <a:rPr lang="ru-RU" sz="1600" baseline="0" dirty="0" smtClean="0"/>
                        <a:t>, </a:t>
                      </a:r>
                      <a:r>
                        <a:rPr lang="ru-RU" sz="1600" baseline="0" dirty="0" err="1" smtClean="0"/>
                        <a:t>Ковдозеро</a:t>
                      </a:r>
                      <a:r>
                        <a:rPr lang="ru-RU" sz="1600" baseline="0" dirty="0" smtClean="0"/>
                        <a:t> и др. </a:t>
                      </a:r>
                      <a:endParaRPr lang="ru-RU" sz="1600" dirty="0"/>
                    </a:p>
                  </a:txBody>
                  <a:tcPr/>
                </a:tc>
              </a:tr>
              <a:tr h="698880">
                <a:tc>
                  <a:txBody>
                    <a:bodyPr/>
                    <a:lstStyle/>
                    <a:p>
                      <a:r>
                        <a:rPr lang="ru-RU" dirty="0" smtClean="0"/>
                        <a:t>Природные зоны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Тундра, лесотундра, тайга.</a:t>
                      </a:r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664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C00000"/>
                </a:solidFill>
              </a:rPr>
              <a:t>Природные ресурсы СЭР</a:t>
            </a:r>
          </a:p>
          <a:p>
            <a:pPr algn="ctr"/>
            <a:r>
              <a:rPr lang="ru-RU" sz="3200" dirty="0" smtClean="0">
                <a:solidFill>
                  <a:srgbClr val="913A1F"/>
                </a:solidFill>
              </a:rPr>
              <a:t>Минеральные</a:t>
            </a:r>
            <a:endParaRPr lang="ru-RU" sz="3200" dirty="0" smtClean="0">
              <a:solidFill>
                <a:srgbClr val="C00000"/>
              </a:solidFill>
            </a:endParaRPr>
          </a:p>
          <a:p>
            <a:r>
              <a:rPr lang="ru-RU" sz="20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Каменный уголь</a:t>
            </a:r>
            <a:r>
              <a:rPr lang="ru-RU" sz="2000" dirty="0" smtClean="0"/>
              <a:t> (высокого качества) – Печорский бассейн: Воркута, Инта, </a:t>
            </a:r>
            <a:r>
              <a:rPr lang="ru-RU" sz="2000" dirty="0" err="1" smtClean="0"/>
              <a:t>Хельмер</a:t>
            </a:r>
            <a:r>
              <a:rPr lang="ru-RU" sz="2000" dirty="0" smtClean="0"/>
              <a:t> – Ю (коми).</a:t>
            </a:r>
          </a:p>
          <a:p>
            <a:r>
              <a:rPr lang="ru-RU" sz="20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Нефть, газ</a:t>
            </a:r>
            <a:r>
              <a:rPr lang="ru-RU" sz="2000" dirty="0" smtClean="0"/>
              <a:t> – Тимано-Печорский бассейн (около 70 месторождений); Вуктыл, </a:t>
            </a:r>
            <a:r>
              <a:rPr lang="ru-RU" sz="2000" dirty="0" err="1" smtClean="0"/>
              <a:t>Возейское</a:t>
            </a:r>
            <a:r>
              <a:rPr lang="ru-RU" sz="2000" dirty="0" smtClean="0"/>
              <a:t>, Усинск (Коми); </a:t>
            </a:r>
            <a:r>
              <a:rPr lang="ru-RU" sz="2000" dirty="0" err="1" smtClean="0"/>
              <a:t>Лаявожское</a:t>
            </a:r>
            <a:r>
              <a:rPr lang="ru-RU" sz="2000" dirty="0" smtClean="0"/>
              <a:t>, </a:t>
            </a:r>
            <a:r>
              <a:rPr lang="ru-RU" sz="2000" dirty="0" err="1" smtClean="0"/>
              <a:t>Песчаноозерское</a:t>
            </a:r>
            <a:r>
              <a:rPr lang="ru-RU" sz="2000" dirty="0" smtClean="0"/>
              <a:t> (</a:t>
            </a:r>
            <a:r>
              <a:rPr lang="ru-RU" sz="2000" dirty="0" err="1" smtClean="0"/>
              <a:t>Нинецкий</a:t>
            </a:r>
            <a:r>
              <a:rPr lang="ru-RU" sz="2000" dirty="0" smtClean="0"/>
              <a:t> АО).</a:t>
            </a:r>
          </a:p>
          <a:p>
            <a:r>
              <a:rPr lang="ru-RU" sz="20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Железные руды</a:t>
            </a:r>
            <a:r>
              <a:rPr lang="ru-RU" sz="2000" dirty="0" smtClean="0"/>
              <a:t> составляют 5% российских запасов: Костомукша (Карелия); </a:t>
            </a:r>
            <a:r>
              <a:rPr lang="ru-RU" sz="2000" dirty="0" err="1" smtClean="0"/>
              <a:t>Ковдор</a:t>
            </a:r>
            <a:r>
              <a:rPr lang="ru-RU" sz="2000" dirty="0" smtClean="0"/>
              <a:t>, Оленегорск (Мурманская обл.).</a:t>
            </a:r>
          </a:p>
          <a:p>
            <a:r>
              <a:rPr lang="ru-RU" sz="20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Медно-никелевые руды: </a:t>
            </a:r>
            <a:r>
              <a:rPr lang="ru-RU" sz="2000" dirty="0" smtClean="0"/>
              <a:t>Печенега (Мурманская обл.)</a:t>
            </a:r>
          </a:p>
          <a:p>
            <a:r>
              <a:rPr lang="ru-RU" sz="20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Алюминиевые руды: </a:t>
            </a:r>
            <a:r>
              <a:rPr lang="ru-RU" sz="2000" dirty="0" err="1" smtClean="0"/>
              <a:t>Тимшерское</a:t>
            </a:r>
            <a:r>
              <a:rPr lang="ru-RU" sz="2000" dirty="0" smtClean="0"/>
              <a:t> (Коми); </a:t>
            </a:r>
            <a:r>
              <a:rPr lang="ru-RU" sz="2000" dirty="0" err="1" smtClean="0"/>
              <a:t>Иксинское</a:t>
            </a:r>
            <a:r>
              <a:rPr lang="ru-RU" sz="2000" dirty="0" smtClean="0"/>
              <a:t> (Архангельская обл.); </a:t>
            </a:r>
            <a:r>
              <a:rPr lang="ru-RU" sz="2000" dirty="0" err="1" smtClean="0"/>
              <a:t>Хибинское</a:t>
            </a:r>
            <a:r>
              <a:rPr lang="ru-RU" sz="2000" dirty="0" smtClean="0"/>
              <a:t> (Мурманская обл.)</a:t>
            </a:r>
          </a:p>
          <a:p>
            <a:r>
              <a:rPr lang="ru-RU" sz="20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Поваренная соль: </a:t>
            </a:r>
            <a:r>
              <a:rPr lang="ru-RU" sz="2000" dirty="0" err="1" smtClean="0"/>
              <a:t>Серегово</a:t>
            </a:r>
            <a:r>
              <a:rPr lang="ru-RU" sz="2000" dirty="0" smtClean="0"/>
              <a:t> (Коми).</a:t>
            </a:r>
          </a:p>
          <a:p>
            <a:r>
              <a:rPr lang="ru-RU" sz="20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Апатиты: </a:t>
            </a:r>
            <a:r>
              <a:rPr lang="ru-RU" sz="2000" dirty="0" err="1" smtClean="0"/>
              <a:t>Хибинское</a:t>
            </a:r>
            <a:r>
              <a:rPr lang="ru-RU" sz="2000" dirty="0" smtClean="0"/>
              <a:t>, </a:t>
            </a:r>
            <a:r>
              <a:rPr lang="ru-RU" sz="2000" dirty="0" err="1" smtClean="0"/>
              <a:t>Ковдор</a:t>
            </a:r>
            <a:r>
              <a:rPr lang="ru-RU" sz="2000" dirty="0" smtClean="0"/>
              <a:t> (мурманская обл.)</a:t>
            </a:r>
          </a:p>
          <a:p>
            <a:r>
              <a:rPr lang="ru-RU" sz="20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Сырье редких металлов: </a:t>
            </a:r>
            <a:r>
              <a:rPr lang="ru-RU" sz="2000" dirty="0" smtClean="0"/>
              <a:t>титан, литий, цезий, цирконий, стронций Мурманская обл.)</a:t>
            </a:r>
          </a:p>
          <a:p>
            <a:r>
              <a:rPr lang="ru-RU" sz="20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Технические алмазы: </a:t>
            </a:r>
            <a:r>
              <a:rPr lang="ru-RU" sz="2000" dirty="0" smtClean="0"/>
              <a:t>5 кимберлитовых трубок, до глубины 460 метров (Архангельская обл.)</a:t>
            </a:r>
          </a:p>
          <a:p>
            <a:r>
              <a:rPr lang="ru-RU" sz="20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Стройматериалы.</a:t>
            </a:r>
          </a:p>
          <a:p>
            <a:r>
              <a:rPr lang="ru-RU" sz="2000" dirty="0" smtClean="0"/>
              <a:t> </a:t>
            </a:r>
            <a:endParaRPr lang="ru-RU" sz="2000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  <a:fontScheme name="Поток">
    <a:majorFont>
      <a:latin typeface="Calibri"/>
      <a:ea typeface=""/>
      <a:cs typeface=""/>
      <a:font script="Jpan" typeface="ＭＳ Ｐゴシック"/>
      <a:font script="Hang" typeface="HY중고딕"/>
      <a:font script="Hans" typeface="隶书"/>
      <a:font script="Hant" typeface="微軟正黑體"/>
      <a:font script="Arab" typeface="Traditional Arabic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Constantia"/>
      <a:ea typeface=""/>
      <a:cs typeface=""/>
      <a:font script="Jpan" typeface="HGP明朝E"/>
      <a:font script="Hang" typeface="HY신명조"/>
      <a:font script="Hans" typeface="宋体"/>
      <a:font script="Hant" typeface="新細明體"/>
      <a:font script="Arab" typeface="Majalla UI"/>
      <a:font script="Hebr" typeface="David"/>
      <a:font script="Thai" typeface="Browalli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inorFont>
  </a:fontScheme>
  <a:fmtScheme name="Поток">
    <a:fillStyleLst>
      <a:solidFill>
        <a:schemeClr val="phClr"/>
      </a:solidFill>
      <a:gradFill rotWithShape="1">
        <a:gsLst>
          <a:gs pos="0">
            <a:schemeClr val="phClr">
              <a:tint val="70000"/>
              <a:satMod val="130000"/>
            </a:schemeClr>
          </a:gs>
          <a:gs pos="43000">
            <a:schemeClr val="phClr">
              <a:tint val="44000"/>
              <a:satMod val="165000"/>
            </a:schemeClr>
          </a:gs>
          <a:gs pos="93000">
            <a:schemeClr val="phClr">
              <a:tint val="15000"/>
              <a:satMod val="165000"/>
            </a:schemeClr>
          </a:gs>
          <a:gs pos="100000">
            <a:schemeClr val="phClr">
              <a:tint val="5000"/>
              <a:satMod val="250000"/>
            </a:schemeClr>
          </a:gs>
        </a:gsLst>
        <a:path path="circle">
          <a:fillToRect l="50000" t="130000" r="50000" b="-30000"/>
        </a:path>
      </a:gradFill>
      <a:gradFill rotWithShape="1">
        <a:gsLst>
          <a:gs pos="0">
            <a:schemeClr val="phClr">
              <a:tint val="98000"/>
              <a:shade val="25000"/>
              <a:satMod val="250000"/>
            </a:schemeClr>
          </a:gs>
          <a:gs pos="68000">
            <a:schemeClr val="phClr">
              <a:tint val="86000"/>
              <a:satMod val="115000"/>
            </a:schemeClr>
          </a:gs>
          <a:gs pos="100000">
            <a:schemeClr val="phClr">
              <a:tint val="50000"/>
              <a:satMod val="150000"/>
            </a:schemeClr>
          </a:gs>
        </a:gsLst>
        <a:path path="circle">
          <a:fillToRect l="50000" t="130000" r="50000" b="-30000"/>
        </a:path>
      </a:gradFill>
    </a:fillStyleLst>
    <a:lnStyleLst>
      <a:ln w="9525" cap="flat" cmpd="sng" algn="ctr">
        <a:solidFill>
          <a:schemeClr val="phClr">
            <a:shade val="50000"/>
            <a:satMod val="103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57150" dist="38100" dir="5400000" algn="ctr" rotWithShape="0">
            <a:schemeClr val="phClr">
              <a:shade val="9000"/>
              <a:satMod val="105000"/>
              <a:alpha val="48000"/>
            </a:schemeClr>
          </a:outerShdw>
        </a:effectLst>
      </a:effectStyle>
      <a:effectStyle>
        <a:effectLst>
          <a:outerShdw blurRad="57150" dist="38100" dir="5400000" algn="ctr" rotWithShape="0">
            <a:schemeClr val="phClr">
              <a:shade val="9000"/>
              <a:satMod val="105000"/>
              <a:alpha val="48000"/>
            </a:schemeClr>
          </a:outerShdw>
        </a:effectLst>
      </a:effectStyle>
      <a:effectStyle>
        <a:effectLst>
          <a:outerShdw blurRad="57150" dist="38100" dir="5400000" algn="ctr" rotWithShape="0">
            <a:schemeClr val="phClr">
              <a:shade val="9000"/>
              <a:satMod val="105000"/>
              <a:alpha val="48000"/>
            </a:schemeClr>
          </a:outerShdw>
        </a:effectLst>
        <a:scene3d>
          <a:camera prst="orthographicFront" fov="0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80000"/>
              <a:satMod val="400000"/>
            </a:schemeClr>
          </a:gs>
          <a:gs pos="25000">
            <a:schemeClr val="phClr">
              <a:tint val="83000"/>
              <a:satMod val="320000"/>
            </a:schemeClr>
          </a:gs>
          <a:gs pos="100000">
            <a:schemeClr val="phClr">
              <a:shade val="15000"/>
              <a:satMod val="320000"/>
            </a:schemeClr>
          </a:gs>
        </a:gsLst>
        <a:path path="circle">
          <a:fillToRect l="10000" t="110000" r="10000" b="100000"/>
        </a:path>
      </a:gradFill>
      <a:blipFill>
        <a:blip xmlns:r="http://schemas.openxmlformats.org/officeDocument/2006/relationships" r:embed="rId1">
          <a:duotone>
            <a:schemeClr val="phClr">
              <a:shade val="90000"/>
              <a:satMod val="150000"/>
            </a:schemeClr>
            <a:schemeClr val="phClr">
              <a:tint val="88000"/>
              <a:satMod val="150000"/>
            </a:schemeClr>
          </a:duotone>
        </a:blip>
        <a:tile tx="0" ty="0" sx="65000" sy="65000" flip="none" algn="tl"/>
      </a:blipFill>
    </a:bgFillStyleLst>
  </a:fmt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  <a:fontScheme name="Поток">
    <a:majorFont>
      <a:latin typeface="Calibri"/>
      <a:ea typeface=""/>
      <a:cs typeface=""/>
      <a:font script="Jpan" typeface="ＭＳ Ｐゴシック"/>
      <a:font script="Hang" typeface="HY중고딕"/>
      <a:font script="Hans" typeface="隶书"/>
      <a:font script="Hant" typeface="微軟正黑體"/>
      <a:font script="Arab" typeface="Traditional Arabic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Constantia"/>
      <a:ea typeface=""/>
      <a:cs typeface=""/>
      <a:font script="Jpan" typeface="HGP明朝E"/>
      <a:font script="Hang" typeface="HY신명조"/>
      <a:font script="Hans" typeface="宋体"/>
      <a:font script="Hant" typeface="新細明體"/>
      <a:font script="Arab" typeface="Majalla UI"/>
      <a:font script="Hebr" typeface="David"/>
      <a:font script="Thai" typeface="Browalli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inorFont>
  </a:fontScheme>
  <a:fmtScheme name="Поток">
    <a:fillStyleLst>
      <a:solidFill>
        <a:schemeClr val="phClr"/>
      </a:solidFill>
      <a:gradFill rotWithShape="1">
        <a:gsLst>
          <a:gs pos="0">
            <a:schemeClr val="phClr">
              <a:tint val="70000"/>
              <a:satMod val="130000"/>
            </a:schemeClr>
          </a:gs>
          <a:gs pos="43000">
            <a:schemeClr val="phClr">
              <a:tint val="44000"/>
              <a:satMod val="165000"/>
            </a:schemeClr>
          </a:gs>
          <a:gs pos="93000">
            <a:schemeClr val="phClr">
              <a:tint val="15000"/>
              <a:satMod val="165000"/>
            </a:schemeClr>
          </a:gs>
          <a:gs pos="100000">
            <a:schemeClr val="phClr">
              <a:tint val="5000"/>
              <a:satMod val="250000"/>
            </a:schemeClr>
          </a:gs>
        </a:gsLst>
        <a:path path="circle">
          <a:fillToRect l="50000" t="130000" r="50000" b="-30000"/>
        </a:path>
      </a:gradFill>
      <a:gradFill rotWithShape="1">
        <a:gsLst>
          <a:gs pos="0">
            <a:schemeClr val="phClr">
              <a:tint val="98000"/>
              <a:shade val="25000"/>
              <a:satMod val="250000"/>
            </a:schemeClr>
          </a:gs>
          <a:gs pos="68000">
            <a:schemeClr val="phClr">
              <a:tint val="86000"/>
              <a:satMod val="115000"/>
            </a:schemeClr>
          </a:gs>
          <a:gs pos="100000">
            <a:schemeClr val="phClr">
              <a:tint val="50000"/>
              <a:satMod val="150000"/>
            </a:schemeClr>
          </a:gs>
        </a:gsLst>
        <a:path path="circle">
          <a:fillToRect l="50000" t="130000" r="50000" b="-30000"/>
        </a:path>
      </a:gradFill>
    </a:fillStyleLst>
    <a:lnStyleLst>
      <a:ln w="9525" cap="flat" cmpd="sng" algn="ctr">
        <a:solidFill>
          <a:schemeClr val="phClr">
            <a:shade val="50000"/>
            <a:satMod val="103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57150" dist="38100" dir="5400000" algn="ctr" rotWithShape="0">
            <a:schemeClr val="phClr">
              <a:shade val="9000"/>
              <a:satMod val="105000"/>
              <a:alpha val="48000"/>
            </a:schemeClr>
          </a:outerShdw>
        </a:effectLst>
      </a:effectStyle>
      <a:effectStyle>
        <a:effectLst>
          <a:outerShdw blurRad="57150" dist="38100" dir="5400000" algn="ctr" rotWithShape="0">
            <a:schemeClr val="phClr">
              <a:shade val="9000"/>
              <a:satMod val="105000"/>
              <a:alpha val="48000"/>
            </a:schemeClr>
          </a:outerShdw>
        </a:effectLst>
      </a:effectStyle>
      <a:effectStyle>
        <a:effectLst>
          <a:outerShdw blurRad="57150" dist="38100" dir="5400000" algn="ctr" rotWithShape="0">
            <a:schemeClr val="phClr">
              <a:shade val="9000"/>
              <a:satMod val="105000"/>
              <a:alpha val="48000"/>
            </a:schemeClr>
          </a:outerShdw>
        </a:effectLst>
        <a:scene3d>
          <a:camera prst="orthographicFront" fov="0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80000"/>
              <a:satMod val="400000"/>
            </a:schemeClr>
          </a:gs>
          <a:gs pos="25000">
            <a:schemeClr val="phClr">
              <a:tint val="83000"/>
              <a:satMod val="320000"/>
            </a:schemeClr>
          </a:gs>
          <a:gs pos="100000">
            <a:schemeClr val="phClr">
              <a:shade val="15000"/>
              <a:satMod val="320000"/>
            </a:schemeClr>
          </a:gs>
        </a:gsLst>
        <a:path path="circle">
          <a:fillToRect l="10000" t="110000" r="10000" b="100000"/>
        </a:path>
      </a:gradFill>
      <a:blipFill>
        <a:blip xmlns:r="http://schemas.openxmlformats.org/officeDocument/2006/relationships" r:embed="rId1">
          <a:duotone>
            <a:schemeClr val="phClr">
              <a:shade val="90000"/>
              <a:satMod val="150000"/>
            </a:schemeClr>
            <a:schemeClr val="phClr">
              <a:tint val="88000"/>
              <a:satMod val="150000"/>
            </a:schemeClr>
          </a:duotone>
        </a:blip>
        <a:tile tx="0" ty="0" sx="65000" sy="65000" flip="none" algn="tl"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239</TotalTime>
  <Words>637</Words>
  <Application>Microsoft Office PowerPoint</Application>
  <PresentationFormat>Экран (4:3)</PresentationFormat>
  <Paragraphs>95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Поток</vt:lpstr>
      <vt:lpstr>Европейский Север</vt:lpstr>
      <vt:lpstr>Слайд 2</vt:lpstr>
      <vt:lpstr>Состав Европейского Севера   6 субъектов Федерации (2 республики, 1 автономный округ, 3 области)</vt:lpstr>
      <vt:lpstr>Границы Европейского севера</vt:lpstr>
      <vt:lpstr>Экономико-географическое положение района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Valued Acer Customer</cp:lastModifiedBy>
  <cp:revision>24</cp:revision>
  <dcterms:modified xsi:type="dcterms:W3CDTF">2013-07-27T07:39:25Z</dcterms:modified>
</cp:coreProperties>
</file>