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3" r:id="rId8"/>
    <p:sldId id="262" r:id="rId9"/>
    <p:sldId id="264" r:id="rId10"/>
    <p:sldId id="265" r:id="rId11"/>
    <p:sldId id="267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4" autoAdjust="0"/>
    <p:restoredTop sz="94660"/>
  </p:normalViewPr>
  <p:slideViewPr>
    <p:cSldViewPr snapToGrid="0">
      <p:cViewPr varScale="1">
        <p:scale>
          <a:sx n="62" d="100"/>
          <a:sy n="62" d="100"/>
        </p:scale>
        <p:origin x="9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1498604"/>
            <a:ext cx="8358178" cy="1278466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ДРЕВНИЙ КИТАЙ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18" descr="top-sh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048" y="3679933"/>
            <a:ext cx="28575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939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77334" y="232476"/>
            <a:ext cx="8596668" cy="94539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ТЕРРАКОТОВАЯ АРМИЯ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053885"/>
            <a:ext cx="9144000" cy="5672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200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034" y="-17663"/>
            <a:ext cx="8596668" cy="13208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Достижения и открытия китайцев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745" y="883402"/>
            <a:ext cx="4185623" cy="5974597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Шелк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Бумага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Книгопечатание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Фарфор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Компас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Порох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Огнестрельное оружие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Монеты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Чай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Глобус небесных светил и звезд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Прибор, измеряющий колебания 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земли и предсказывающий 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землетрясения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88383" y="712922"/>
            <a:ext cx="4185618" cy="2152515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 dirty="0" smtClean="0">
              <a:solidFill>
                <a:schemeClr val="accent2"/>
              </a:solidFill>
            </a:endParaRPr>
          </a:p>
          <a:p>
            <a:pPr>
              <a:spcBef>
                <a:spcPct val="0"/>
              </a:spcBef>
            </a:pPr>
            <a:endParaRPr lang="ru-RU" altLang="ru-RU" dirty="0">
              <a:solidFill>
                <a:schemeClr val="accent2"/>
              </a:solidFill>
            </a:endParaRPr>
          </a:p>
          <a:p>
            <a:pPr>
              <a:spcBef>
                <a:spcPct val="0"/>
              </a:spcBef>
            </a:pPr>
            <a:r>
              <a:rPr lang="ru-RU" altLang="ru-RU" dirty="0" smtClean="0">
                <a:solidFill>
                  <a:schemeClr val="accent2"/>
                </a:solidFill>
              </a:rPr>
              <a:t>В </a:t>
            </a:r>
            <a:r>
              <a:rPr lang="ru-RU" altLang="ru-RU" dirty="0">
                <a:solidFill>
                  <a:schemeClr val="accent2"/>
                </a:solidFill>
              </a:rPr>
              <a:t>медицине (лекарства)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В архитектуре (Великая 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   Китайская стена)</a:t>
            </a:r>
          </a:p>
          <a:p>
            <a:pPr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</a:rPr>
              <a:t>В боевых искусствах</a:t>
            </a:r>
          </a:p>
          <a:p>
            <a:endParaRPr lang="ru-RU" dirty="0"/>
          </a:p>
        </p:txBody>
      </p:sp>
      <p:pic>
        <p:nvPicPr>
          <p:cNvPr id="7" name="Picture 4" descr="Рисунок6"/>
          <p:cNvPicPr>
            <a:picLocks noGrp="1" noChangeArrowheads="1"/>
          </p:cNvPicPr>
          <p:nvPr>
            <p:ph sz="half" idx="2"/>
          </p:nvPr>
        </p:nvPicPr>
        <p:blipFill>
          <a:blip r:embed="rId2">
            <a:lum bright="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383" y="2613400"/>
            <a:ext cx="230505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16278-2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448" y="2613400"/>
            <a:ext cx="2286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540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341" y="2004447"/>
            <a:ext cx="8596668" cy="3048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070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334" y="-170480"/>
            <a:ext cx="8559656" cy="1571054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Географические и природные условия Древнего Китая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Древнейшие государства в Китае возникли на берегах Хуанхэ в период бронзы.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11"/>
          <p:cNvGrpSpPr>
            <a:grpSpLocks/>
          </p:cNvGrpSpPr>
          <p:nvPr/>
        </p:nvGrpSpPr>
        <p:grpSpPr bwMode="auto">
          <a:xfrm>
            <a:off x="4719930" y="1439671"/>
            <a:ext cx="4672043" cy="5178106"/>
            <a:chOff x="167" y="793"/>
            <a:chExt cx="2851" cy="3311"/>
          </a:xfrm>
        </p:grpSpPr>
        <p:pic>
          <p:nvPicPr>
            <p:cNvPr id="9" name="Picture 2" descr="Рисунок1"/>
            <p:cNvPicPr>
              <a:picLocks noChangeAspect="1" noChangeArrowheads="1"/>
            </p:cNvPicPr>
            <p:nvPr/>
          </p:nvPicPr>
          <p:blipFill>
            <a:blip r:embed="rId2">
              <a:lum contras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" y="793"/>
              <a:ext cx="2851" cy="3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91" y="815"/>
              <a:ext cx="2802" cy="3264"/>
            </a:xfrm>
            <a:prstGeom prst="rect">
              <a:avLst/>
            </a:prstGeom>
            <a:noFill/>
            <a:ln w="857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</p:spTree>
    <p:extLst>
      <p:ext uri="{BB962C8B-B14F-4D97-AF65-F5344CB8AC3E}">
        <p14:creationId xmlns:p14="http://schemas.microsoft.com/office/powerpoint/2010/main" val="243098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32475" y="-433952"/>
            <a:ext cx="9159497" cy="2045776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Основные занятия мужского населения Древнего Китая </a:t>
            </a:r>
            <a:r>
              <a:rPr lang="ru-RU" altLang="ru-RU" sz="2800" dirty="0">
                <a:solidFill>
                  <a:schemeClr val="accent2"/>
                </a:solidFill>
                <a:latin typeface="Verdana" panose="020B0604030504040204" pitchFamily="34" charset="0"/>
              </a:rPr>
              <a:t/>
            </a:r>
            <a:br>
              <a:rPr lang="ru-RU" altLang="ru-RU" sz="2800" dirty="0">
                <a:solidFill>
                  <a:schemeClr val="accent2"/>
                </a:solidFill>
                <a:latin typeface="Verdana" panose="020B0604030504040204" pitchFamily="34" charset="0"/>
              </a:rPr>
            </a:br>
            <a:endParaRPr lang="ru-RU" sz="28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77334" y="1503335"/>
            <a:ext cx="4397110" cy="4138047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Мужчины обрабатывали поля, </a:t>
            </a:r>
          </a:p>
          <a:p>
            <a:pPr>
              <a:spcBef>
                <a:spcPct val="0"/>
              </a:spcBef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собирали урожай, занимались</a:t>
            </a:r>
          </a:p>
          <a:p>
            <a:pPr>
              <a:spcBef>
                <a:spcPct val="0"/>
              </a:spcBef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охотой и рыбной ловлей.</a:t>
            </a:r>
          </a:p>
          <a:p>
            <a:endParaRPr lang="ru-RU" dirty="0"/>
          </a:p>
        </p:txBody>
      </p:sp>
      <p:pic>
        <p:nvPicPr>
          <p:cNvPr id="9" name="Picture 4" descr="Рисунок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444" y="1749021"/>
            <a:ext cx="38862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761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876" y="212244"/>
            <a:ext cx="8612166" cy="1632054"/>
          </a:xfrm>
        </p:spPr>
        <p:txBody>
          <a:bodyPr>
            <a:noAutofit/>
          </a:bodyPr>
          <a:lstStyle/>
          <a:p>
            <a: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Основные занятия женского населения Древнего Китая </a:t>
            </a:r>
            <a:br>
              <a:rPr lang="ru-RU" altLang="ru-RU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</a:b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9875" y="2491783"/>
            <a:ext cx="4365595" cy="3377735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Женщины разводили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tx1"/>
              </a:buClr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шелковичного червя,</a:t>
            </a:r>
          </a:p>
          <a:p>
            <a:pPr>
              <a:buClr>
                <a:schemeClr val="tx1"/>
              </a:buClr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ткали, гнали спирт </a:t>
            </a: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зерна</a:t>
            </a:r>
            <a:r>
              <a:rPr lang="en-US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4974956" y="2269068"/>
            <a:ext cx="5244918" cy="3600450"/>
            <a:chOff x="65" y="1026"/>
            <a:chExt cx="3583" cy="2268"/>
          </a:xfrm>
        </p:grpSpPr>
        <p:pic>
          <p:nvPicPr>
            <p:cNvPr id="6" name="Picture 3" descr="Рисунок4"/>
            <p:cNvPicPr>
              <a:picLocks noChangeArrowheads="1"/>
            </p:cNvPicPr>
            <p:nvPr/>
          </p:nvPicPr>
          <p:blipFill>
            <a:blip r:embed="rId2">
              <a:lum bright="-6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1071"/>
              <a:ext cx="3523" cy="2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65" y="1026"/>
              <a:ext cx="3583" cy="2268"/>
            </a:xfrm>
            <a:prstGeom prst="rect">
              <a:avLst/>
            </a:prstGeom>
            <a:noFill/>
            <a:ln w="1016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</p:spTree>
    <p:extLst>
      <p:ext uri="{BB962C8B-B14F-4D97-AF65-F5344CB8AC3E}">
        <p14:creationId xmlns:p14="http://schemas.microsoft.com/office/powerpoint/2010/main" val="163236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979" y="356458"/>
            <a:ext cx="9918915" cy="134835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КИТАЙСКИЙ МУДРЕЦ КОНФУЦИЙ И ЕГО </a:t>
            </a:r>
            <a:br>
              <a:rPr lang="ru-RU" alt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</a:br>
            <a:r>
              <a:rPr lang="ru-RU" altLang="ru-RU" sz="3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УЧЕНИЕ</a:t>
            </a:r>
            <a:r>
              <a:rPr lang="ru-RU" alt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/>
            </a:r>
            <a:br>
              <a:rPr lang="ru-RU" alt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</a:b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0481" y="1689315"/>
            <a:ext cx="4704203" cy="492944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Древнекитайский проповедник,</a:t>
            </a:r>
          </a:p>
          <a:p>
            <a:pPr>
              <a:spcBef>
                <a:spcPct val="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писатель, философ.</a:t>
            </a:r>
          </a:p>
          <a:p>
            <a:pPr>
              <a:spcBef>
                <a:spcPct val="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историю мировой культуры</a:t>
            </a:r>
          </a:p>
          <a:p>
            <a:pPr>
              <a:spcBef>
                <a:spcPct val="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Конфуций вошел как</a:t>
            </a:r>
          </a:p>
          <a:p>
            <a:pPr>
              <a:spcBef>
                <a:spcPct val="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основоположник особой религии -</a:t>
            </a:r>
          </a:p>
          <a:p>
            <a:pPr>
              <a:spcBef>
                <a:spcPct val="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конфуцианство.</a:t>
            </a:r>
          </a:p>
          <a:p>
            <a:pPr>
              <a:spcBef>
                <a:spcPct val="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Конфуций в переводе с китайского означает «учитель», Кун.</a:t>
            </a:r>
          </a:p>
          <a:p>
            <a:endParaRPr lang="ru-RU" dirty="0"/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685" y="1689314"/>
            <a:ext cx="4687767" cy="4929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899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987" y="-170481"/>
            <a:ext cx="9091222" cy="96089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ЕДИНОГО КИТАЙСКОГО ГОСУДАРСТВА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4344" y="790414"/>
            <a:ext cx="3854528" cy="5641383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defRPr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тысячелетии до н.э.</a:t>
            </a:r>
          </a:p>
          <a:p>
            <a:pPr>
              <a:buClr>
                <a:srgbClr val="FF0000"/>
              </a:buClr>
              <a:defRPr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Китае существовало несколько  царств.</a:t>
            </a:r>
          </a:p>
          <a:p>
            <a:pPr>
              <a:buClr>
                <a:srgbClr val="FF0000"/>
              </a:buClr>
              <a:defRPr/>
            </a:pP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  <a:defRPr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В 221 году до н.э. после 200 лет войн Китай был объединен </a:t>
            </a:r>
            <a:r>
              <a:rPr lang="ru-RU" altLang="ru-RU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Цинь</a:t>
            </a: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Шихуаном</a:t>
            </a:r>
            <a:r>
              <a:rPr lang="ru-RU" alt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  <a:defRPr/>
            </a:pP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FF0000"/>
              </a:buClr>
              <a:defRPr/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После окончания внутренних войн,</a:t>
            </a:r>
            <a:r>
              <a:rPr lang="en-US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начал завоевательные походы против северных соседей.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5811016" y="1336743"/>
            <a:ext cx="3576638" cy="4897437"/>
            <a:chOff x="158" y="783"/>
            <a:chExt cx="2253" cy="3085"/>
          </a:xfrm>
        </p:grpSpPr>
        <p:pic>
          <p:nvPicPr>
            <p:cNvPr id="6" name="Picture 4" descr="Рисунок1"/>
            <p:cNvPicPr>
              <a:picLocks noChangeArrowheads="1"/>
            </p:cNvPicPr>
            <p:nvPr/>
          </p:nvPicPr>
          <p:blipFill>
            <a:blip r:embed="rId2">
              <a:lum bright="-12000"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783"/>
              <a:ext cx="2253" cy="3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67" y="790"/>
              <a:ext cx="2233" cy="3063"/>
            </a:xfrm>
            <a:prstGeom prst="rect">
              <a:avLst/>
            </a:prstGeom>
            <a:noFill/>
            <a:ln w="889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</p:spTree>
    <p:extLst>
      <p:ext uri="{BB962C8B-B14F-4D97-AF65-F5344CB8AC3E}">
        <p14:creationId xmlns:p14="http://schemas.microsoft.com/office/powerpoint/2010/main" val="429089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526942" y="0"/>
            <a:ext cx="9818003" cy="6858000"/>
            <a:chOff x="249" y="623"/>
            <a:chExt cx="5353" cy="3469"/>
          </a:xfrm>
        </p:grpSpPr>
        <p:sp>
          <p:nvSpPr>
            <p:cNvPr id="6" name="AutoShape 9"/>
            <p:cNvSpPr>
              <a:spLocks noChangeArrowheads="1"/>
            </p:cNvSpPr>
            <p:nvPr/>
          </p:nvSpPr>
          <p:spPr bwMode="auto">
            <a:xfrm>
              <a:off x="2592" y="799"/>
              <a:ext cx="136" cy="136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7" name="AutoShape 11"/>
            <p:cNvSpPr>
              <a:spLocks noChangeArrowheads="1"/>
            </p:cNvSpPr>
            <p:nvPr/>
          </p:nvSpPr>
          <p:spPr bwMode="auto">
            <a:xfrm>
              <a:off x="4019" y="799"/>
              <a:ext cx="136" cy="13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8" name="AutoShape 19"/>
            <p:cNvSpPr>
              <a:spLocks noChangeArrowheads="1"/>
            </p:cNvSpPr>
            <p:nvPr/>
          </p:nvSpPr>
          <p:spPr bwMode="auto">
            <a:xfrm>
              <a:off x="1614" y="1872"/>
              <a:ext cx="136" cy="136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1610" y="799"/>
              <a:ext cx="136" cy="13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0" name="AutoShape 21"/>
            <p:cNvSpPr>
              <a:spLocks noChangeArrowheads="1"/>
            </p:cNvSpPr>
            <p:nvPr/>
          </p:nvSpPr>
          <p:spPr bwMode="auto">
            <a:xfrm>
              <a:off x="970" y="2898"/>
              <a:ext cx="136" cy="11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1" name="AutoShape 24"/>
            <p:cNvSpPr>
              <a:spLocks noChangeArrowheads="1"/>
            </p:cNvSpPr>
            <p:nvPr/>
          </p:nvSpPr>
          <p:spPr bwMode="auto">
            <a:xfrm>
              <a:off x="975" y="3423"/>
              <a:ext cx="136" cy="11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2" name="AutoShape 25"/>
            <p:cNvSpPr>
              <a:spLocks noChangeArrowheads="1"/>
            </p:cNvSpPr>
            <p:nvPr/>
          </p:nvSpPr>
          <p:spPr bwMode="auto">
            <a:xfrm>
              <a:off x="975" y="2319"/>
              <a:ext cx="136" cy="11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13" name="Line 5"/>
            <p:cNvSpPr>
              <a:spLocks noChangeShapeType="1"/>
            </p:cNvSpPr>
            <p:nvPr/>
          </p:nvSpPr>
          <p:spPr bwMode="auto">
            <a:xfrm flipH="1">
              <a:off x="1610" y="1071"/>
              <a:ext cx="1134" cy="569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>
              <a:off x="3969" y="1071"/>
              <a:ext cx="234" cy="561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>
              <a:off x="249" y="1642"/>
              <a:ext cx="1361" cy="681"/>
            </a:xfrm>
            <a:prstGeom prst="flowChartProcess">
              <a:avLst/>
            </a:prstGeom>
            <a:gradFill rotWithShape="1">
              <a:gsLst>
                <a:gs pos="0">
                  <a:schemeClr val="accent1">
                    <a:alpha val="62999"/>
                  </a:schemeClr>
                </a:gs>
                <a:gs pos="100000">
                  <a:schemeClr val="bg1">
                    <a:alpha val="74001"/>
                  </a:schemeClr>
                </a:gs>
              </a:gsLst>
              <a:lin ang="5400000" scaled="1"/>
            </a:gra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Император ввел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единые законы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и общую монету</a:t>
              </a:r>
            </a:p>
          </p:txBody>
        </p:sp>
        <p:sp>
          <p:nvSpPr>
            <p:cNvPr id="16" name="AutoShape 6"/>
            <p:cNvSpPr>
              <a:spLocks noChangeArrowheads="1"/>
            </p:cNvSpPr>
            <p:nvPr/>
          </p:nvSpPr>
          <p:spPr bwMode="auto">
            <a:xfrm>
              <a:off x="249" y="623"/>
              <a:ext cx="1361" cy="886"/>
            </a:xfrm>
            <a:prstGeom prst="flowChartProcess">
              <a:avLst/>
            </a:prstGeom>
            <a:gradFill rotWithShape="1">
              <a:gsLst>
                <a:gs pos="0">
                  <a:schemeClr val="accent1">
                    <a:alpha val="64998"/>
                  </a:schemeClr>
                </a:gs>
                <a:gs pos="100000">
                  <a:schemeClr val="bg1">
                    <a:alpha val="68999"/>
                  </a:schemeClr>
                </a:gs>
              </a:gsLst>
              <a:lin ang="5400000" scaled="1"/>
            </a:gra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В </a:t>
              </a:r>
              <a:r>
                <a:rPr lang="en-US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I </a:t>
              </a: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тысячелетии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до н.э. в Китае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было несколько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 самостоятельных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государств</a:t>
              </a:r>
            </a:p>
          </p:txBody>
        </p:sp>
        <p:sp>
          <p:nvSpPr>
            <p:cNvPr id="17" name="AutoShape 8"/>
            <p:cNvSpPr>
              <a:spLocks noChangeArrowheads="1"/>
            </p:cNvSpPr>
            <p:nvPr/>
          </p:nvSpPr>
          <p:spPr bwMode="auto">
            <a:xfrm>
              <a:off x="1758" y="623"/>
              <a:ext cx="830" cy="476"/>
            </a:xfrm>
            <a:prstGeom prst="flowChartProcess">
              <a:avLst/>
            </a:prstGeom>
            <a:gradFill rotWithShape="1">
              <a:gsLst>
                <a:gs pos="0">
                  <a:schemeClr val="accent1">
                    <a:alpha val="60001"/>
                  </a:schemeClr>
                </a:gs>
                <a:gs pos="100000">
                  <a:schemeClr val="bg1">
                    <a:alpha val="79999"/>
                  </a:schemeClr>
                </a:gs>
              </a:gsLst>
              <a:lin ang="5400000" scaled="1"/>
            </a:gra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Войны</a:t>
              </a:r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2741" y="623"/>
              <a:ext cx="1279" cy="476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62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Наиболее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сильное –Цинь</a:t>
              </a:r>
            </a:p>
          </p:txBody>
        </p:sp>
        <p:sp>
          <p:nvSpPr>
            <p:cNvPr id="19" name="AutoShape 12"/>
            <p:cNvSpPr>
              <a:spLocks noChangeArrowheads="1"/>
            </p:cNvSpPr>
            <p:nvPr/>
          </p:nvSpPr>
          <p:spPr bwMode="auto">
            <a:xfrm>
              <a:off x="4163" y="623"/>
              <a:ext cx="1439" cy="476"/>
            </a:xfrm>
            <a:prstGeom prst="flowChartProcess">
              <a:avLst/>
            </a:prstGeom>
            <a:gradFill rotWithShape="1">
              <a:gsLst>
                <a:gs pos="0">
                  <a:schemeClr val="accent1">
                    <a:alpha val="62000"/>
                  </a:schemeClr>
                </a:gs>
                <a:gs pos="100000">
                  <a:schemeClr val="bg1">
                    <a:alpha val="74001"/>
                  </a:schemeClr>
                </a:gs>
              </a:gsLst>
              <a:lin ang="5400000" scaled="1"/>
            </a:gra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Хорошее войско</a:t>
              </a:r>
            </a:p>
          </p:txBody>
        </p:sp>
        <p:sp>
          <p:nvSpPr>
            <p:cNvPr id="20" name="Rectangle 13"/>
            <p:cNvSpPr>
              <a:spLocks noChangeArrowheads="1"/>
            </p:cNvSpPr>
            <p:nvPr/>
          </p:nvSpPr>
          <p:spPr bwMode="auto">
            <a:xfrm>
              <a:off x="1766" y="1642"/>
              <a:ext cx="2267" cy="681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62999"/>
                  </a:schemeClr>
                </a:gs>
                <a:gs pos="100000">
                  <a:schemeClr val="bg1">
                    <a:alpha val="89000"/>
                  </a:schemeClr>
                </a:gs>
              </a:gsLst>
              <a:lin ang="5400000" scaled="1"/>
            </a:gra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 Как вы думаете, какие при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 этом были преимущества?</a:t>
              </a:r>
            </a:p>
          </p:txBody>
        </p:sp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4195" y="1634"/>
              <a:ext cx="1407" cy="1252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62999"/>
                  </a:schemeClr>
                </a:gs>
                <a:gs pos="100000">
                  <a:schemeClr val="bg1">
                    <a:alpha val="84000"/>
                  </a:schemeClr>
                </a:gs>
              </a:gsLst>
              <a:lin ang="5400000" scaled="1"/>
            </a:gra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221 год до н.э.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первый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 император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циньской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 династии –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Цинь Шихуан</a:t>
              </a:r>
            </a:p>
          </p:txBody>
        </p:sp>
        <p:sp>
          <p:nvSpPr>
            <p:cNvPr id="22" name="AutoShape 16"/>
            <p:cNvSpPr>
              <a:spLocks noChangeArrowheads="1"/>
            </p:cNvSpPr>
            <p:nvPr/>
          </p:nvSpPr>
          <p:spPr bwMode="auto">
            <a:xfrm>
              <a:off x="249" y="2444"/>
              <a:ext cx="2313" cy="454"/>
            </a:xfrm>
            <a:prstGeom prst="flowChartProcess">
              <a:avLst/>
            </a:prstGeom>
            <a:gradFill rotWithShape="1">
              <a:gsLst>
                <a:gs pos="0">
                  <a:schemeClr val="accent1">
                    <a:alpha val="62000"/>
                  </a:schemeClr>
                </a:gs>
                <a:gs pos="100000">
                  <a:schemeClr val="bg1">
                    <a:alpha val="85999"/>
                  </a:schemeClr>
                </a:gs>
              </a:gsLst>
              <a:lin ang="5400000" scaled="1"/>
            </a:gra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Упорядочил меры веса,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длины, объёма и площади</a:t>
              </a:r>
            </a:p>
          </p:txBody>
        </p:sp>
        <p:sp>
          <p:nvSpPr>
            <p:cNvPr id="23" name="Rectangle 17"/>
            <p:cNvSpPr>
              <a:spLocks noChangeArrowheads="1"/>
            </p:cNvSpPr>
            <p:nvPr/>
          </p:nvSpPr>
          <p:spPr bwMode="auto">
            <a:xfrm>
              <a:off x="249" y="3021"/>
              <a:ext cx="2313" cy="408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62000"/>
                  </a:schemeClr>
                </a:gs>
                <a:gs pos="100000">
                  <a:schemeClr val="bg1">
                    <a:alpha val="78000"/>
                  </a:schemeClr>
                </a:gs>
              </a:gsLst>
              <a:lin ang="5400000" scaled="1"/>
            </a:gra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Ввел единые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письменные знаки</a:t>
              </a:r>
            </a:p>
          </p:txBody>
        </p:sp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49" y="3548"/>
              <a:ext cx="2313" cy="544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alpha val="62000"/>
                  </a:schemeClr>
                </a:gs>
                <a:gs pos="100000">
                  <a:schemeClr val="bg1">
                    <a:alpha val="81000"/>
                  </a:schemeClr>
                </a:gs>
              </a:gsLst>
              <a:lin ang="5400000" scaled="1"/>
            </a:gradFill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Изменил письменность –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стали пользоваться жители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chemeClr val="accent2"/>
                  </a:solidFill>
                  <a:latin typeface="Verdana" panose="020B0604030504040204" pitchFamily="34" charset="0"/>
                </a:rPr>
                <a:t>всего государства</a:t>
              </a:r>
            </a:p>
          </p:txBody>
        </p:sp>
        <p:pic>
          <p:nvPicPr>
            <p:cNvPr id="25" name="Picture 23" descr="qinshihua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7" y="2448"/>
              <a:ext cx="900" cy="1602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7933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977" y="0"/>
            <a:ext cx="4878898" cy="1193370"/>
          </a:xfrm>
        </p:spPr>
        <p:txBody>
          <a:bodyPr/>
          <a:lstStyle/>
          <a:p>
            <a:pPr algn="ctr"/>
            <a:r>
              <a:rPr lang="ru-RU" altLang="ru-RU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Набеги гуннов</a:t>
            </a:r>
            <a:r>
              <a:rPr lang="ru-RU" altLang="ru-RU" dirty="0">
                <a:solidFill>
                  <a:schemeClr val="accent2"/>
                </a:solidFill>
                <a:latin typeface="Verdana" panose="020B0604030504040204" pitchFamily="34" charset="0"/>
              </a:rPr>
              <a:t/>
            </a:r>
            <a:br>
              <a:rPr lang="ru-RU" altLang="ru-RU" dirty="0">
                <a:solidFill>
                  <a:schemeClr val="accent2"/>
                </a:solidFill>
                <a:latin typeface="Verdana" panose="020B0604030504040204" pitchFamily="34" charset="0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2155" y="1628436"/>
            <a:ext cx="4531862" cy="497384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больше земель</a:t>
            </a:r>
            <a:endParaRPr lang="en-US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присоединяло к своей</a:t>
            </a:r>
            <a:endParaRPr lang="en-US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государство</a:t>
            </a:r>
            <a:endParaRPr lang="en-US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Цинь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тем сложнее было</a:t>
            </a:r>
            <a:endParaRPr lang="en-US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держать их в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подчинении.</a:t>
            </a:r>
          </a:p>
          <a:p>
            <a:pPr>
              <a:spcBef>
                <a:spcPct val="0"/>
              </a:spcBef>
            </a:pPr>
            <a:r>
              <a:rPr lang="ru-RU" altLang="ru-RU" sz="2400" b="1" dirty="0">
                <a:solidFill>
                  <a:schemeClr val="accent2"/>
                </a:solidFill>
                <a:latin typeface="Verdana" panose="020B0604030504040204" pitchFamily="34" charset="0"/>
              </a:rPr>
              <a:t>Вскоре с севера</a:t>
            </a:r>
            <a:r>
              <a:rPr lang="ru-RU" altLang="ru-RU" sz="2400" b="1" u="sng" dirty="0">
                <a:solidFill>
                  <a:schemeClr val="accent2"/>
                </a:solidFill>
                <a:latin typeface="Verdana" panose="020B0604030504040204" pitchFamily="34" charset="0"/>
              </a:rPr>
              <a:t> </a:t>
            </a:r>
            <a:r>
              <a:rPr lang="ru-RU" altLang="ru-RU" sz="2400" b="1" dirty="0">
                <a:solidFill>
                  <a:schemeClr val="accent2"/>
                </a:solidFill>
                <a:latin typeface="Verdana" panose="020B0604030504040204" pitchFamily="34" charset="0"/>
              </a:rPr>
              <a:t>на Китай</a:t>
            </a:r>
            <a:endParaRPr lang="en-US" altLang="ru-RU" sz="2400" b="1" dirty="0">
              <a:solidFill>
                <a:schemeClr val="accent2"/>
              </a:solidFill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</a:pPr>
            <a:r>
              <a:rPr lang="ru-RU" altLang="ru-RU" sz="2400" b="1" dirty="0">
                <a:solidFill>
                  <a:schemeClr val="accent2"/>
                </a:solidFill>
                <a:latin typeface="Verdana" panose="020B0604030504040204" pitchFamily="34" charset="0"/>
              </a:rPr>
              <a:t>стали совершать набеги</a:t>
            </a:r>
          </a:p>
          <a:p>
            <a:pPr>
              <a:spcBef>
                <a:spcPct val="0"/>
              </a:spcBef>
            </a:pPr>
            <a:r>
              <a:rPr lang="ru-RU" altLang="ru-RU" sz="2400" b="1" dirty="0">
                <a:solidFill>
                  <a:schemeClr val="accent2"/>
                </a:solidFill>
                <a:latin typeface="Verdana" panose="020B0604030504040204" pitchFamily="34" charset="0"/>
              </a:rPr>
              <a:t>кочевые племена </a:t>
            </a:r>
            <a:endParaRPr lang="en-US" altLang="ru-RU" sz="2400" b="1" dirty="0">
              <a:solidFill>
                <a:schemeClr val="accent2"/>
              </a:solidFill>
              <a:latin typeface="Verdana" panose="020B0604030504040204" pitchFamily="34" charset="0"/>
            </a:endParaRPr>
          </a:p>
          <a:p>
            <a:pPr>
              <a:spcBef>
                <a:spcPct val="0"/>
              </a:spcBef>
            </a:pPr>
            <a:r>
              <a:rPr lang="ru-RU" altLang="ru-RU" sz="2400" b="1" dirty="0">
                <a:solidFill>
                  <a:srgbClr val="FF0000"/>
                </a:solidFill>
                <a:latin typeface="Verdana" panose="020B0604030504040204" pitchFamily="34" charset="0"/>
              </a:rPr>
              <a:t>гуннов.</a:t>
            </a:r>
          </a:p>
          <a:p>
            <a:pPr>
              <a:spcBef>
                <a:spcPct val="0"/>
              </a:spcBef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6" descr="map-kita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913" y="736686"/>
            <a:ext cx="4513262" cy="547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gunn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75" y="962009"/>
            <a:ext cx="1905000" cy="1657350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5807868" y="3177381"/>
            <a:ext cx="576263" cy="503238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6095999" y="3011031"/>
            <a:ext cx="576263" cy="503238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6451027" y="2842587"/>
            <a:ext cx="576263" cy="503238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99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334" y="278969"/>
            <a:ext cx="8596668" cy="1651431"/>
          </a:xfrm>
        </p:spPr>
        <p:txBody>
          <a:bodyPr/>
          <a:lstStyle/>
          <a:p>
            <a:pPr algn="ctr"/>
            <a:r>
              <a:rPr lang="ru-RU" alt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  <a:t>Великая китайская стена</a:t>
            </a:r>
            <a:br>
              <a:rPr lang="ru-RU" alt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0" y="1069383"/>
            <a:ext cx="9639945" cy="1777527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  <a:latin typeface="Verdana" panose="020B0604030504040204" pitchFamily="34" charset="0"/>
              </a:rPr>
              <a:t>Для защиты от гуннов</a:t>
            </a:r>
          </a:p>
          <a:p>
            <a:pPr algn="ctr"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  <a:latin typeface="Verdana" panose="020B0604030504040204" pitchFamily="34" charset="0"/>
              </a:rPr>
              <a:t>император приказал построить</a:t>
            </a:r>
          </a:p>
          <a:p>
            <a:pPr algn="ctr">
              <a:spcBef>
                <a:spcPct val="0"/>
              </a:spcBef>
            </a:pPr>
            <a:r>
              <a:rPr lang="ru-RU" altLang="ru-RU" dirty="0">
                <a:solidFill>
                  <a:schemeClr val="accent2"/>
                </a:solidFill>
                <a:latin typeface="Verdana" panose="020B0604030504040204" pitchFamily="34" charset="0"/>
              </a:rPr>
              <a:t>ВЕЛИКУЮ КИТАЙСКУЮ СТЕНУ.</a:t>
            </a:r>
          </a:p>
          <a:p>
            <a:pPr algn="ctr"/>
            <a:endParaRPr lang="ru-RU" dirty="0"/>
          </a:p>
        </p:txBody>
      </p:sp>
      <p:pic>
        <p:nvPicPr>
          <p:cNvPr id="7" name="Picture 8" descr="stena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7334" y="2362943"/>
            <a:ext cx="3422692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stena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258" y="2417972"/>
            <a:ext cx="4186237" cy="319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019946" y="6706343"/>
            <a:ext cx="5207431" cy="60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51503" y="5893707"/>
            <a:ext cx="90867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Это единственный памятник на Земле, который видно с Луны. Протяжённость стены </a:t>
            </a:r>
            <a:r>
              <a:rPr lang="ru-RU" sz="2400" b="1" dirty="0" smtClean="0">
                <a:solidFill>
                  <a:srgbClr val="FF0000"/>
                </a:solidFill>
              </a:rPr>
              <a:t>6500км.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25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</TotalTime>
  <Words>326</Words>
  <Application>Microsoft Office PowerPoint</Application>
  <PresentationFormat>Широкоэкранный</PresentationFormat>
  <Paragraphs>90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Times New Roman</vt:lpstr>
      <vt:lpstr>Trebuchet MS</vt:lpstr>
      <vt:lpstr>Verdana</vt:lpstr>
      <vt:lpstr>Wingdings 3</vt:lpstr>
      <vt:lpstr>Грань</vt:lpstr>
      <vt:lpstr>ДРЕВНИЙ КИТАЙ</vt:lpstr>
      <vt:lpstr>Географические и природные условия Древнего Китая </vt:lpstr>
      <vt:lpstr>Основные занятия мужского населения Древнего Китая  </vt:lpstr>
      <vt:lpstr>Основные занятия женского населения Древнего Китая  </vt:lpstr>
      <vt:lpstr>КИТАЙСКИЙ МУДРЕЦ КОНФУЦИЙ И ЕГО  УЧЕНИЕ </vt:lpstr>
      <vt:lpstr>СОЗДАНИЕ ЕДИНОГО КИТАЙСКОГО ГОСУДАРСТВА</vt:lpstr>
      <vt:lpstr>Презентация PowerPoint</vt:lpstr>
      <vt:lpstr>Набеги гуннов </vt:lpstr>
      <vt:lpstr>Великая китайская стена </vt:lpstr>
      <vt:lpstr>ТЕРРАКОТОВАЯ АРМИЯ</vt:lpstr>
      <vt:lpstr>Достижения и открытия китайцев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ДРЕВНИЙ КИТАЙ</dc:title>
  <dc:creator>Светлана</dc:creator>
  <cp:lastModifiedBy>Светлана</cp:lastModifiedBy>
  <cp:revision>6</cp:revision>
  <dcterms:created xsi:type="dcterms:W3CDTF">2015-12-08T16:29:11Z</dcterms:created>
  <dcterms:modified xsi:type="dcterms:W3CDTF">2015-12-08T17:14:59Z</dcterms:modified>
</cp:coreProperties>
</file>