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Override5.xml" ContentType="application/vnd.openxmlformats-officedocument.themeOverr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Override3.xml" ContentType="application/vnd.openxmlformats-officedocument.themeOverr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theme/themeOverride8.xml" ContentType="application/vnd.openxmlformats-officedocument.themeOverr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theme/themeOverride11.xml" ContentType="application/vnd.openxmlformats-officedocument.themeOverr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Override6.xml" ContentType="application/vnd.openxmlformats-officedocument.themeOverr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theme/themeOverride4.xml" ContentType="application/vnd.openxmlformats-officedocument.themeOverr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theme/themeOverride9.xml" ContentType="application/vnd.openxmlformats-officedocument.themeOverr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Override7.xml" ContentType="application/vnd.openxmlformats-officedocument.themeOverr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theme/themeOverride10.xml" ContentType="application/vnd.openxmlformats-officedocument.themeOverr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  <p:sldMasterId id="2147483655" r:id="rId2"/>
  </p:sldMasterIdLst>
  <p:notesMasterIdLst>
    <p:notesMasterId r:id="rId56"/>
  </p:notesMasterIdLst>
  <p:sldIdLst>
    <p:sldId id="295" r:id="rId3"/>
    <p:sldId id="316" r:id="rId4"/>
    <p:sldId id="296" r:id="rId5"/>
    <p:sldId id="318" r:id="rId6"/>
    <p:sldId id="319" r:id="rId7"/>
    <p:sldId id="320" r:id="rId8"/>
    <p:sldId id="324" r:id="rId9"/>
    <p:sldId id="325" r:id="rId10"/>
    <p:sldId id="370" r:id="rId11"/>
    <p:sldId id="327" r:id="rId12"/>
    <p:sldId id="315" r:id="rId13"/>
    <p:sldId id="260" r:id="rId14"/>
    <p:sldId id="299" r:id="rId15"/>
    <p:sldId id="328" r:id="rId16"/>
    <p:sldId id="309" r:id="rId17"/>
    <p:sldId id="334" r:id="rId18"/>
    <p:sldId id="336" r:id="rId19"/>
    <p:sldId id="337" r:id="rId20"/>
    <p:sldId id="330" r:id="rId21"/>
    <p:sldId id="338" r:id="rId22"/>
    <p:sldId id="342" r:id="rId23"/>
    <p:sldId id="354" r:id="rId24"/>
    <p:sldId id="343" r:id="rId25"/>
    <p:sldId id="377" r:id="rId26"/>
    <p:sldId id="378" r:id="rId27"/>
    <p:sldId id="380" r:id="rId28"/>
    <p:sldId id="386" r:id="rId29"/>
    <p:sldId id="347" r:id="rId30"/>
    <p:sldId id="287" r:id="rId31"/>
    <p:sldId id="288" r:id="rId32"/>
    <p:sldId id="344" r:id="rId33"/>
    <p:sldId id="384" r:id="rId34"/>
    <p:sldId id="345" r:id="rId35"/>
    <p:sldId id="385" r:id="rId36"/>
    <p:sldId id="371" r:id="rId37"/>
    <p:sldId id="286" r:id="rId38"/>
    <p:sldId id="303" r:id="rId39"/>
    <p:sldId id="306" r:id="rId40"/>
    <p:sldId id="348" r:id="rId41"/>
    <p:sldId id="264" r:id="rId42"/>
    <p:sldId id="361" r:id="rId43"/>
    <p:sldId id="362" r:id="rId44"/>
    <p:sldId id="312" r:id="rId45"/>
    <p:sldId id="349" r:id="rId46"/>
    <p:sldId id="350" r:id="rId47"/>
    <p:sldId id="365" r:id="rId48"/>
    <p:sldId id="366" r:id="rId49"/>
    <p:sldId id="367" r:id="rId50"/>
    <p:sldId id="373" r:id="rId51"/>
    <p:sldId id="368" r:id="rId52"/>
    <p:sldId id="369" r:id="rId53"/>
    <p:sldId id="375" r:id="rId54"/>
    <p:sldId id="360" r:id="rId5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CC"/>
    <a:srgbClr val="111111"/>
    <a:srgbClr val="0099CC"/>
    <a:srgbClr val="B00000"/>
    <a:srgbClr val="0066CC"/>
    <a:srgbClr val="CCCCFF"/>
    <a:srgbClr val="CC99FF"/>
    <a:srgbClr val="C6C4A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28" autoAdjust="0"/>
    <p:restoredTop sz="94660"/>
  </p:normalViewPr>
  <p:slideViewPr>
    <p:cSldViewPr>
      <p:cViewPr varScale="1">
        <p:scale>
          <a:sx n="100" d="100"/>
          <a:sy n="100" d="100"/>
        </p:scale>
        <p:origin x="-1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508"/>
    </p:cViewPr>
  </p:sorter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8372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266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66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fld id="{0DE400F4-CD5D-4892-9A7B-30F7395DCC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BAC9146-A505-4622-97CE-A672F5514EB5}" type="slidenum">
              <a:rPr lang="ru-RU"/>
              <a:pPr/>
              <a:t>13</a:t>
            </a:fld>
            <a:endParaRPr lang="ru-RU"/>
          </a:p>
        </p:txBody>
      </p:sp>
      <p:sp>
        <p:nvSpPr>
          <p:cNvPr id="5939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BC4A13E-A5E4-4C0B-A757-C91B3A4BEAAE}" type="slidenum">
              <a:rPr lang="ru-RU"/>
              <a:pPr/>
              <a:t>43</a:t>
            </a:fld>
            <a:endParaRPr lang="ru-RU"/>
          </a:p>
        </p:txBody>
      </p:sp>
      <p:sp>
        <p:nvSpPr>
          <p:cNvPr id="6041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F10C1CD-4C89-470A-A3C1-5556D944F818}" type="slidenum">
              <a:rPr lang="ru-RU"/>
              <a:pPr/>
              <a:t>49</a:t>
            </a:fld>
            <a:endParaRPr lang="ru-RU"/>
          </a:p>
        </p:txBody>
      </p:sp>
      <p:sp>
        <p:nvSpPr>
          <p:cNvPr id="6144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smtClean="0"/>
              <a:t>Адрес картинки http://commons.wikimedia.org/wiki/Image:Minimal_hammerhead_ribozyme_structure.png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z="6000">
                <a:solidFill>
                  <a:srgbClr val="CC3300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4400"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6315262-025D-4AD2-9E0D-C64A9ED1D0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5EA7E3-1663-4D75-A656-C3DAD76AFC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E6F5B1-B185-4477-887C-567FE1F71D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0EABBA-6591-44FE-AD6C-7006EE4AD3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3465E8-F6D9-45BA-8F62-A39877E129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E6015C-7C44-4A8E-B92B-D9E5ECB3F9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211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211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1C32CA-4DB6-4F8D-9F96-83F1AD45A0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5FCF13-28FB-47D7-B595-117BF08894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05226A-0D72-42F8-85DE-9F2D05C36F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5BDEB1-AAAB-4251-875F-035F9A28D9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E47FCB-D109-4044-945A-489D006880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38D5DF-BAD1-462F-AB77-5E89F3212B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1E5D15-14B5-4C0F-B748-E9680F71E9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44729B-3525-4F7A-9239-DD0DCAD7B4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7467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7467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A69D9C-5B00-4AA3-87C9-9D7CEC7A05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541056-BF92-466F-9D2D-BA1D242F14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F9E49D-97E5-4AE5-840B-645232334A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8A70E4-2531-4150-9AC2-3EAA3B3458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BD1836-6667-45AD-8142-38C081955D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9C543D-4A42-40F5-AD08-185B6A7326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45F909-8412-4B81-A468-60DD39FCE2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209029-B8B3-4DBB-B4D6-A42E18D790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C0C0C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Заголовок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9523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523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523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04025" y="6237288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latin typeface="+mn-lt"/>
              </a:defRPr>
            </a:lvl1pPr>
          </a:lstStyle>
          <a:p>
            <a:pPr>
              <a:defRPr/>
            </a:pPr>
            <a:fld id="{AE1C489A-64CD-47B0-83EE-353E57FBC4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lnSpc>
          <a:spcPct val="115000"/>
        </a:lnSpc>
        <a:spcBef>
          <a:spcPct val="20000"/>
        </a:spcBef>
        <a:spcAft>
          <a:spcPct val="0"/>
        </a:spcAft>
        <a:buClr>
          <a:srgbClr val="CC3300"/>
        </a:buClr>
        <a:buSzPct val="130000"/>
        <a:buFont typeface="Wingdings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115000"/>
        </a:lnSpc>
        <a:spcBef>
          <a:spcPct val="20000"/>
        </a:spcBef>
        <a:spcAft>
          <a:spcPct val="0"/>
        </a:spcAft>
        <a:buClr>
          <a:srgbClr val="CC3300"/>
        </a:buClr>
        <a:buSzPct val="130000"/>
        <a:buFont typeface="Wingdings" pitchFamily="2" charset="2"/>
        <a:buChar char="§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115000"/>
        </a:lnSpc>
        <a:spcBef>
          <a:spcPct val="20000"/>
        </a:spcBef>
        <a:spcAft>
          <a:spcPct val="0"/>
        </a:spcAft>
        <a:buClr>
          <a:srgbClr val="CC3300"/>
        </a:buClr>
        <a:buSzPct val="130000"/>
        <a:buFont typeface="Wingdings" pitchFamily="2" charset="2"/>
        <a:buChar char="§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115000"/>
        </a:lnSpc>
        <a:spcBef>
          <a:spcPct val="20000"/>
        </a:spcBef>
        <a:spcAft>
          <a:spcPct val="0"/>
        </a:spcAft>
        <a:buClr>
          <a:srgbClr val="CC3300"/>
        </a:buClr>
        <a:buSzPct val="13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115000"/>
        </a:lnSpc>
        <a:spcBef>
          <a:spcPct val="20000"/>
        </a:spcBef>
        <a:spcAft>
          <a:spcPct val="0"/>
        </a:spcAft>
        <a:buClr>
          <a:srgbClr val="CC3300"/>
        </a:buClr>
        <a:buSzPct val="13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115000"/>
        </a:lnSpc>
        <a:spcBef>
          <a:spcPct val="20000"/>
        </a:spcBef>
        <a:spcAft>
          <a:spcPct val="0"/>
        </a:spcAft>
        <a:buClr>
          <a:srgbClr val="CC3300"/>
        </a:buClr>
        <a:buSzPct val="13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115000"/>
        </a:lnSpc>
        <a:spcBef>
          <a:spcPct val="20000"/>
        </a:spcBef>
        <a:spcAft>
          <a:spcPct val="0"/>
        </a:spcAft>
        <a:buClr>
          <a:srgbClr val="CC3300"/>
        </a:buClr>
        <a:buSzPct val="13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115000"/>
        </a:lnSpc>
        <a:spcBef>
          <a:spcPct val="20000"/>
        </a:spcBef>
        <a:spcAft>
          <a:spcPct val="0"/>
        </a:spcAft>
        <a:buClr>
          <a:srgbClr val="CC3300"/>
        </a:buClr>
        <a:buSzPct val="13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115000"/>
        </a:lnSpc>
        <a:spcBef>
          <a:spcPct val="20000"/>
        </a:spcBef>
        <a:spcAft>
          <a:spcPct val="0"/>
        </a:spcAft>
        <a:buClr>
          <a:srgbClr val="CC3300"/>
        </a:buClr>
        <a:buSzPct val="13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2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 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361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61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61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latin typeface="+mn-lt"/>
              </a:defRPr>
            </a:lvl1pPr>
          </a:lstStyle>
          <a:p>
            <a:pPr>
              <a:defRPr/>
            </a:pPr>
            <a:fld id="{0E5CB1DE-F5C7-4ED3-9BE5-112A56D0E9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lnSpc>
          <a:spcPct val="115000"/>
        </a:lnSpc>
        <a:spcBef>
          <a:spcPct val="30000"/>
        </a:spcBef>
        <a:spcAft>
          <a:spcPct val="0"/>
        </a:spcAft>
        <a:buClr>
          <a:srgbClr val="808000"/>
        </a:buClr>
        <a:buSzPct val="120000"/>
        <a:buFont typeface="Wingdings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115000"/>
        </a:lnSpc>
        <a:spcBef>
          <a:spcPct val="30000"/>
        </a:spcBef>
        <a:spcAft>
          <a:spcPct val="0"/>
        </a:spcAft>
        <a:buClr>
          <a:srgbClr val="808000"/>
        </a:buClr>
        <a:buSzPct val="120000"/>
        <a:buFont typeface="Wingdings" pitchFamily="2" charset="2"/>
        <a:buChar char="§"/>
        <a:defRPr sz="32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115000"/>
        </a:lnSpc>
        <a:spcBef>
          <a:spcPct val="30000"/>
        </a:spcBef>
        <a:spcAft>
          <a:spcPct val="0"/>
        </a:spcAft>
        <a:buClr>
          <a:srgbClr val="808000"/>
        </a:buClr>
        <a:buSzPct val="120000"/>
        <a:buFont typeface="Wingdings" pitchFamily="2" charset="2"/>
        <a:buChar char="§"/>
        <a:defRPr sz="32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115000"/>
        </a:lnSpc>
        <a:spcBef>
          <a:spcPct val="30000"/>
        </a:spcBef>
        <a:spcAft>
          <a:spcPct val="0"/>
        </a:spcAft>
        <a:buClr>
          <a:srgbClr val="808000"/>
        </a:buClr>
        <a:buSzPct val="120000"/>
        <a:buFont typeface="Wingdings" pitchFamily="2" charset="2"/>
        <a:buChar char="§"/>
        <a:defRPr sz="32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115000"/>
        </a:lnSpc>
        <a:spcBef>
          <a:spcPct val="30000"/>
        </a:spcBef>
        <a:spcAft>
          <a:spcPct val="0"/>
        </a:spcAft>
        <a:buClr>
          <a:srgbClr val="808000"/>
        </a:buClr>
        <a:buSzPct val="120000"/>
        <a:buFont typeface="Wingdings" pitchFamily="2" charset="2"/>
        <a:buChar char="§"/>
        <a:defRPr sz="3200"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115000"/>
        </a:lnSpc>
        <a:spcBef>
          <a:spcPct val="30000"/>
        </a:spcBef>
        <a:spcAft>
          <a:spcPct val="0"/>
        </a:spcAft>
        <a:buClr>
          <a:srgbClr val="808000"/>
        </a:buClr>
        <a:buSzPct val="120000"/>
        <a:buFont typeface="Wingdings" pitchFamily="2" charset="2"/>
        <a:buChar char="§"/>
        <a:defRPr sz="3200"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115000"/>
        </a:lnSpc>
        <a:spcBef>
          <a:spcPct val="30000"/>
        </a:spcBef>
        <a:spcAft>
          <a:spcPct val="0"/>
        </a:spcAft>
        <a:buClr>
          <a:srgbClr val="808000"/>
        </a:buClr>
        <a:buSzPct val="120000"/>
        <a:buFont typeface="Wingdings" pitchFamily="2" charset="2"/>
        <a:buChar char="§"/>
        <a:defRPr sz="3200"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115000"/>
        </a:lnSpc>
        <a:spcBef>
          <a:spcPct val="30000"/>
        </a:spcBef>
        <a:spcAft>
          <a:spcPct val="0"/>
        </a:spcAft>
        <a:buClr>
          <a:srgbClr val="808000"/>
        </a:buClr>
        <a:buSzPct val="120000"/>
        <a:buFont typeface="Wingdings" pitchFamily="2" charset="2"/>
        <a:buChar char="§"/>
        <a:defRPr sz="3200"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115000"/>
        </a:lnSpc>
        <a:spcBef>
          <a:spcPct val="30000"/>
        </a:spcBef>
        <a:spcAft>
          <a:spcPct val="0"/>
        </a:spcAft>
        <a:buClr>
          <a:srgbClr val="808000"/>
        </a:buClr>
        <a:buSzPct val="120000"/>
        <a:buFont typeface="Wingdings" pitchFamily="2" charset="2"/>
        <a:buChar char="§"/>
        <a:defRPr sz="32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hemeOverride" Target="../theme/themeOverride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hemeOverride" Target="../theme/themeOverride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1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3"/>
          <p:cNvSpPr txBox="1">
            <a:spLocks noChangeArrowheads="1"/>
          </p:cNvSpPr>
          <p:nvPr/>
        </p:nvSpPr>
        <p:spPr bwMode="auto">
          <a:xfrm>
            <a:off x="4067175" y="188913"/>
            <a:ext cx="507682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>
                <a:solidFill>
                  <a:schemeClr val="bg2"/>
                </a:solidFill>
                <a:latin typeface="Arial" charset="0"/>
              </a:rPr>
              <a:t>Тема 1. </a:t>
            </a:r>
          </a:p>
          <a:p>
            <a:pPr algn="ctr"/>
            <a:r>
              <a:rPr lang="ru-RU" sz="2800" b="1">
                <a:solidFill>
                  <a:schemeClr val="bg2"/>
                </a:solidFill>
                <a:latin typeface="Arial" charset="0"/>
              </a:rPr>
              <a:t>Биологические молекулы</a:t>
            </a:r>
          </a:p>
        </p:txBody>
      </p:sp>
      <p:sp>
        <p:nvSpPr>
          <p:cNvPr id="5123" name="Text Box 4"/>
          <p:cNvSpPr txBox="1">
            <a:spLocks noChangeArrowheads="1"/>
          </p:cNvSpPr>
          <p:nvPr/>
        </p:nvSpPr>
        <p:spPr bwMode="auto">
          <a:xfrm>
            <a:off x="4392613" y="5157788"/>
            <a:ext cx="44640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2000" b="1">
              <a:latin typeface="Arial" charset="0"/>
            </a:endParaRPr>
          </a:p>
        </p:txBody>
      </p:sp>
      <p:pic>
        <p:nvPicPr>
          <p:cNvPr id="5124" name="Picture 5" descr="DNA_rotating_animation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9639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125" name="Group 10"/>
          <p:cNvGrpSpPr>
            <a:grpSpLocks/>
          </p:cNvGrpSpPr>
          <p:nvPr/>
        </p:nvGrpSpPr>
        <p:grpSpPr bwMode="auto">
          <a:xfrm>
            <a:off x="4284663" y="2060575"/>
            <a:ext cx="4608512" cy="2159000"/>
            <a:chOff x="2699" y="1208"/>
            <a:chExt cx="2903" cy="1360"/>
          </a:xfrm>
        </p:grpSpPr>
        <p:sp>
          <p:nvSpPr>
            <p:cNvPr id="5127" name="WordArt 7"/>
            <p:cNvSpPr>
              <a:spLocks noChangeArrowheads="1" noChangeShapeType="1" noTextEdit="1"/>
            </p:cNvSpPr>
            <p:nvPr/>
          </p:nvSpPr>
          <p:spPr bwMode="auto">
            <a:xfrm>
              <a:off x="2744" y="1208"/>
              <a:ext cx="2858" cy="45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kern="10" spc="-180">
                  <a:ln w="9525">
                    <a:noFill/>
                    <a:round/>
                    <a:headEnd/>
                    <a:tailEnd/>
                  </a:ln>
                  <a:solidFill>
                    <a:srgbClr val="CC0000"/>
                  </a:solidFill>
                  <a:effectLst>
                    <a:prstShdw prst="shdw17" dist="17961" dir="2700000">
                      <a:srgbClr val="7A0000"/>
                    </a:prstShdw>
                  </a:effectLst>
                  <a:latin typeface="Garamond"/>
                </a:rPr>
                <a:t>ДНК и РНК -</a:t>
              </a:r>
            </a:p>
          </p:txBody>
        </p:sp>
        <p:sp>
          <p:nvSpPr>
            <p:cNvPr id="5128" name="WordArt 8"/>
            <p:cNvSpPr>
              <a:spLocks noChangeArrowheads="1" noChangeShapeType="1" noTextEdit="1"/>
            </p:cNvSpPr>
            <p:nvPr/>
          </p:nvSpPr>
          <p:spPr bwMode="auto">
            <a:xfrm>
              <a:off x="2699" y="1842"/>
              <a:ext cx="2858" cy="72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kern="10">
                  <a:ln w="9525">
                    <a:noFill/>
                    <a:round/>
                    <a:headEnd/>
                    <a:tailEnd/>
                  </a:ln>
                  <a:effectLst>
                    <a:prstShdw prst="shdw17" dist="17961" dir="2700000">
                      <a:srgbClr val="000000"/>
                    </a:prstShdw>
                  </a:effectLst>
                  <a:latin typeface="Garamond"/>
                </a:rPr>
                <a:t>нуклеиновые</a:t>
              </a:r>
            </a:p>
            <a:p>
              <a:pPr algn="ctr"/>
              <a:r>
                <a:rPr lang="ru-RU" sz="3600" b="1" kern="10">
                  <a:ln w="9525">
                    <a:noFill/>
                    <a:round/>
                    <a:headEnd/>
                    <a:tailEnd/>
                  </a:ln>
                  <a:effectLst>
                    <a:prstShdw prst="shdw17" dist="17961" dir="2700000">
                      <a:srgbClr val="000000"/>
                    </a:prstShdw>
                  </a:effectLst>
                  <a:latin typeface="Garamond"/>
                </a:rPr>
                <a:t>кислоты</a:t>
              </a:r>
            </a:p>
          </p:txBody>
        </p:sp>
      </p:grpSp>
      <p:sp>
        <p:nvSpPr>
          <p:cNvPr id="5126" name="Text Box 11"/>
          <p:cNvSpPr txBox="1">
            <a:spLocks noChangeArrowheads="1"/>
          </p:cNvSpPr>
          <p:nvPr/>
        </p:nvSpPr>
        <p:spPr bwMode="auto">
          <a:xfrm>
            <a:off x="4176713" y="5734050"/>
            <a:ext cx="4824412" cy="390525"/>
          </a:xfrm>
          <a:prstGeom prst="rect">
            <a:avLst/>
          </a:prstGeom>
          <a:noFill/>
          <a:ln w="12700" algn="ctr">
            <a:noFill/>
            <a:miter lim="800000"/>
            <a:headEnd/>
            <a:tailEnd type="none" w="lg" len="lg"/>
          </a:ln>
        </p:spPr>
        <p:txBody>
          <a:bodyPr lIns="18000" tIns="10800" rIns="18000" bIns="10800">
            <a:spAutoFit/>
          </a:bodyPr>
          <a:lstStyle/>
          <a:p>
            <a:pPr algn="ctr">
              <a:spcBef>
                <a:spcPct val="50000"/>
              </a:spcBef>
            </a:pPr>
            <a:endParaRPr lang="ru-RU" sz="240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9" name="Рамка 8"/>
          <p:cNvSpPr/>
          <p:nvPr/>
        </p:nvSpPr>
        <p:spPr bwMode="auto">
          <a:xfrm>
            <a:off x="5740416" y="5019604"/>
            <a:ext cx="1570059" cy="397065"/>
          </a:xfrm>
          <a:prstGeom prst="frame">
            <a:avLst/>
          </a:prstGeom>
          <a:ln>
            <a:headEnd type="none" w="med" len="med"/>
            <a:tailEnd type="triangle" w="lg" len="lg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18000" tIns="10800" rIns="18000" bIns="108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</a:rPr>
              <a:t>Prezentacii.com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dna-beta"/>
          <p:cNvPicPr>
            <a:picLocks noChangeAspect="1" noChangeArrowheads="1"/>
          </p:cNvPicPr>
          <p:nvPr/>
        </p:nvPicPr>
        <p:blipFill>
          <a:blip r:embed="rId2" cstate="print">
            <a:lum contrast="6000"/>
          </a:blip>
          <a:srcRect b="1988"/>
          <a:stretch>
            <a:fillRect/>
          </a:stretch>
        </p:blipFill>
        <p:spPr bwMode="auto">
          <a:xfrm>
            <a:off x="684213" y="836613"/>
            <a:ext cx="3268662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4427538" y="5491163"/>
            <a:ext cx="45370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>
                <a:latin typeface="Verdana" pitchFamily="34" charset="0"/>
              </a:rPr>
              <a:t>Розалинд Франклин</a:t>
            </a:r>
            <a:r>
              <a:rPr lang="ru-RU" sz="2800"/>
              <a:t> 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539750" y="4797425"/>
            <a:ext cx="3744913" cy="140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2400">
                <a:latin typeface="Verdana" pitchFamily="34" charset="0"/>
              </a:rPr>
              <a:t>Рентгеноструктурный портрет ДНК</a:t>
            </a:r>
            <a:r>
              <a:rPr lang="en-US" sz="2400">
                <a:latin typeface="Verdana" pitchFamily="34" charset="0"/>
              </a:rPr>
              <a:t> – </a:t>
            </a:r>
            <a:r>
              <a:rPr lang="ru-RU" sz="2400">
                <a:latin typeface="Verdana" pitchFamily="34" charset="0"/>
              </a:rPr>
              <a:t>знаменитое фото 51</a:t>
            </a:r>
          </a:p>
        </p:txBody>
      </p:sp>
      <p:pic>
        <p:nvPicPr>
          <p:cNvPr id="14341" name="Picture 5" descr="Розалинд Франклин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48225" y="260350"/>
            <a:ext cx="3971925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5580063" y="6067425"/>
            <a:ext cx="244792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 type="none" w="med" len="lg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latin typeface="Verdana" pitchFamily="34" charset="0"/>
              </a:rPr>
              <a:t>1920 - 1958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Rosalind DNA Dark Lady"/>
          <p:cNvPicPr>
            <a:picLocks noChangeAspect="1" noChangeArrowheads="1"/>
          </p:cNvPicPr>
          <p:nvPr/>
        </p:nvPicPr>
        <p:blipFill>
          <a:blip r:embed="rId3" cstate="print"/>
          <a:srcRect b="6944"/>
          <a:stretch>
            <a:fillRect/>
          </a:stretch>
        </p:blipFill>
        <p:spPr bwMode="auto">
          <a:xfrm>
            <a:off x="1912938" y="-26988"/>
            <a:ext cx="5322887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4140200" y="6610350"/>
            <a:ext cx="5184775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 type="none" w="med" len="lg"/>
          </a:ln>
        </p:spPr>
        <p:txBody>
          <a:bodyPr>
            <a:spAutoFit/>
          </a:bodyPr>
          <a:lstStyle/>
          <a:p>
            <a:r>
              <a:rPr lang="ru-RU" sz="1200"/>
              <a:t>http://www.bbc.co.uk/bbcfour/documentaries/features/rosalind-franklin.shtml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7" descr="I10-71-plasmid"/>
          <p:cNvPicPr>
            <a:picLocks noChangeAspect="1" noChangeArrowheads="1"/>
          </p:cNvPicPr>
          <p:nvPr/>
        </p:nvPicPr>
        <p:blipFill>
          <a:blip r:embed="rId3" cstate="print"/>
          <a:srcRect l="2573" t="3415" r="2544" b="26791"/>
          <a:stretch>
            <a:fillRect/>
          </a:stretch>
        </p:blipFill>
        <p:spPr bwMode="auto">
          <a:xfrm>
            <a:off x="179388" y="1412875"/>
            <a:ext cx="8748712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>
          <a:xfrm>
            <a:off x="446088" y="125413"/>
            <a:ext cx="8229600" cy="1143000"/>
          </a:xfrm>
        </p:spPr>
        <p:txBody>
          <a:bodyPr/>
          <a:lstStyle/>
          <a:p>
            <a:pPr eaLnBrk="1" hangingPunct="1"/>
            <a:r>
              <a:rPr lang="ru-RU" sz="3600" b="0" smtClean="0"/>
              <a:t>Молекулы ДНК и РНК можно увидеть в электронный микроскоп</a:t>
            </a:r>
          </a:p>
        </p:txBody>
      </p:sp>
      <p:sp>
        <p:nvSpPr>
          <p:cNvPr id="16388" name="Text Box 5"/>
          <p:cNvSpPr txBox="1">
            <a:spLocks noChangeArrowheads="1"/>
          </p:cNvSpPr>
          <p:nvPr/>
        </p:nvSpPr>
        <p:spPr bwMode="auto">
          <a:xfrm>
            <a:off x="2052638" y="6237288"/>
            <a:ext cx="48958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>
                <a:latin typeface="Arial Rounded MT Bold" pitchFamily="34" charset="0"/>
              </a:rPr>
              <a:t>ДНК</a:t>
            </a:r>
            <a:r>
              <a:rPr lang="ru-RU" sz="2400">
                <a:latin typeface="Arial Rounded MT Bold" pitchFamily="34" charset="0"/>
              </a:rPr>
              <a:t> </a:t>
            </a:r>
            <a:r>
              <a:rPr lang="ru-RU" sz="2400" b="1">
                <a:latin typeface="Arial Rounded MT Bold" pitchFamily="34" charset="0"/>
              </a:rPr>
              <a:t>бактериальных плазмид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-36513" y="0"/>
            <a:ext cx="4248151" cy="966788"/>
          </a:xfrm>
          <a:prstGeom prst="rect">
            <a:avLst/>
          </a:prstGeom>
          <a:solidFill>
            <a:srgbClr val="808080">
              <a:alpha val="81175"/>
            </a:srgbClr>
          </a:solidFill>
          <a:ln w="9525">
            <a:noFill/>
            <a:miter lim="800000"/>
            <a:headEnd/>
            <a:tailEnd/>
          </a:ln>
        </p:spPr>
        <p:txBody>
          <a:bodyPr lIns="198000" tIns="82800" bIns="82800">
            <a:spAutoFit/>
          </a:bodyPr>
          <a:lstStyle/>
          <a:p>
            <a:pPr algn="ctr">
              <a:lnSpc>
                <a:spcPct val="115000"/>
              </a:lnSpc>
              <a:spcBef>
                <a:spcPct val="10000"/>
              </a:spcBef>
            </a:pPr>
            <a:r>
              <a:rPr lang="ru-RU" sz="2400" b="1">
                <a:solidFill>
                  <a:srgbClr val="FFFFFF"/>
                </a:solidFill>
                <a:latin typeface="Arial" charset="0"/>
              </a:rPr>
              <a:t>ДНК реовируса</a:t>
            </a:r>
            <a:endParaRPr lang="en-US" sz="2400" b="1">
              <a:solidFill>
                <a:srgbClr val="FFFFFF"/>
              </a:solidFill>
              <a:latin typeface="Arial" charset="0"/>
            </a:endParaRPr>
          </a:p>
          <a:p>
            <a:pPr algn="ctr">
              <a:lnSpc>
                <a:spcPct val="115000"/>
              </a:lnSpc>
              <a:spcBef>
                <a:spcPct val="10000"/>
              </a:spcBef>
            </a:pPr>
            <a:r>
              <a:rPr lang="ru-RU" sz="2000">
                <a:solidFill>
                  <a:srgbClr val="FFFFFF"/>
                </a:solidFill>
                <a:latin typeface="Arial" charset="0"/>
              </a:rPr>
              <a:t>сканирующий электр. микроскоп</a:t>
            </a:r>
            <a:endParaRPr lang="en-US" sz="2000">
              <a:solidFill>
                <a:srgbClr val="FFFFFF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 descr="ДНК в хромосоме фото"/>
          <p:cNvPicPr>
            <a:picLocks noChangeAspect="1" noChangeArrowheads="1"/>
          </p:cNvPicPr>
          <p:nvPr/>
        </p:nvPicPr>
        <p:blipFill>
          <a:blip r:embed="rId2" cstate="print">
            <a:lum contrast="18000"/>
          </a:blip>
          <a:srcRect/>
          <a:stretch>
            <a:fillRect/>
          </a:stretch>
        </p:blipFill>
        <p:spPr bwMode="auto">
          <a:xfrm>
            <a:off x="0" y="-26988"/>
            <a:ext cx="5651500" cy="507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Text Box 5"/>
          <p:cNvSpPr txBox="1">
            <a:spLocks noChangeArrowheads="1"/>
          </p:cNvSpPr>
          <p:nvPr/>
        </p:nvSpPr>
        <p:spPr bwMode="auto">
          <a:xfrm>
            <a:off x="684213" y="5084763"/>
            <a:ext cx="4824412" cy="1262062"/>
          </a:xfrm>
          <a:prstGeom prst="rect">
            <a:avLst/>
          </a:prstGeom>
          <a:noFill/>
          <a:ln w="1270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ru-RU" sz="4000">
                <a:latin typeface="Arial" charset="0"/>
              </a:rPr>
              <a:t>ДНК</a:t>
            </a:r>
            <a:r>
              <a:rPr lang="ru-RU" sz="2400">
                <a:latin typeface="Arial" charset="0"/>
              </a:rPr>
              <a:t>, выделенная </a:t>
            </a:r>
          </a:p>
          <a:p>
            <a:pPr>
              <a:lnSpc>
                <a:spcPct val="120000"/>
              </a:lnSpc>
            </a:pPr>
            <a:r>
              <a:rPr lang="ru-RU" sz="2400">
                <a:latin typeface="Arial" charset="0"/>
              </a:rPr>
              <a:t>из одной хромосомы человека</a:t>
            </a:r>
          </a:p>
        </p:txBody>
      </p:sp>
      <p:pic>
        <p:nvPicPr>
          <p:cNvPr id="18436" name="Picture 6"/>
          <p:cNvPicPr>
            <a:picLocks noChangeAspect="1" noChangeArrowheads="1"/>
          </p:cNvPicPr>
          <p:nvPr/>
        </p:nvPicPr>
        <p:blipFill>
          <a:blip r:embed="rId3" cstate="print">
            <a:lum bright="6000" contrast="-6000"/>
          </a:blip>
          <a:srcRect l="3995" t="3932" r="6409" b="29430"/>
          <a:stretch>
            <a:fillRect/>
          </a:stretch>
        </p:blipFill>
        <p:spPr bwMode="auto">
          <a:xfrm>
            <a:off x="5795963" y="1447800"/>
            <a:ext cx="3384550" cy="25574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18437" name="Text Box 7"/>
          <p:cNvSpPr txBox="1">
            <a:spLocks noChangeArrowheads="1"/>
          </p:cNvSpPr>
          <p:nvPr/>
        </p:nvSpPr>
        <p:spPr bwMode="auto">
          <a:xfrm>
            <a:off x="6948488" y="4221163"/>
            <a:ext cx="1295400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>
                <a:latin typeface="Arial Rounded MT Bold" pitchFamily="34" charset="0"/>
              </a:rPr>
              <a:t>РНК</a:t>
            </a:r>
          </a:p>
        </p:txBody>
      </p:sp>
      <p:sp>
        <p:nvSpPr>
          <p:cNvPr id="18438" name="Text Box 8"/>
          <p:cNvSpPr txBox="1">
            <a:spLocks noChangeArrowheads="1"/>
          </p:cNvSpPr>
          <p:nvPr/>
        </p:nvSpPr>
        <p:spPr bwMode="auto">
          <a:xfrm>
            <a:off x="4535488" y="6583363"/>
            <a:ext cx="4608512" cy="274637"/>
          </a:xfrm>
          <a:prstGeom prst="rect">
            <a:avLst/>
          </a:prstGeom>
          <a:noFill/>
          <a:ln w="57150" cmpd="thinThick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/>
              <a:t>http://users.rcn.com/jkimball.ma.ultranet/BiologyPages/L/Laemmli.gif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7988"/>
          <a:stretch>
            <a:fillRect/>
          </a:stretch>
        </p:blipFill>
        <p:spPr bwMode="auto">
          <a:xfrm>
            <a:off x="2555875" y="2352675"/>
            <a:ext cx="3816350" cy="330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Text Box 2"/>
          <p:cNvSpPr txBox="1">
            <a:spLocks noChangeArrowheads="1"/>
          </p:cNvSpPr>
          <p:nvPr/>
        </p:nvSpPr>
        <p:spPr bwMode="auto">
          <a:xfrm>
            <a:off x="2247900" y="4800600"/>
            <a:ext cx="2682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chemeClr val="accent2"/>
                </a:solidFill>
                <a:latin typeface="Arial" charset="0"/>
              </a:rPr>
              <a:t> </a:t>
            </a:r>
          </a:p>
        </p:txBody>
      </p:sp>
      <p:sp>
        <p:nvSpPr>
          <p:cNvPr id="19460" name="Text Box 3"/>
          <p:cNvSpPr txBox="1">
            <a:spLocks noChangeArrowheads="1"/>
          </p:cNvSpPr>
          <p:nvPr/>
        </p:nvSpPr>
        <p:spPr bwMode="auto">
          <a:xfrm>
            <a:off x="457200" y="541020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2400" b="1">
              <a:latin typeface="Arial" charset="0"/>
            </a:endParaRPr>
          </a:p>
        </p:txBody>
      </p:sp>
      <p:sp>
        <p:nvSpPr>
          <p:cNvPr id="19461" name="Text Box 4"/>
          <p:cNvSpPr txBox="1">
            <a:spLocks noChangeArrowheads="1"/>
          </p:cNvSpPr>
          <p:nvPr/>
        </p:nvSpPr>
        <p:spPr bwMode="auto">
          <a:xfrm>
            <a:off x="822325" y="1106488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2400" b="1">
              <a:latin typeface="Arial" charset="0"/>
            </a:endParaRPr>
          </a:p>
        </p:txBody>
      </p:sp>
      <p:sp>
        <p:nvSpPr>
          <p:cNvPr id="19462" name="Rectangle 5"/>
          <p:cNvSpPr>
            <a:spLocks noChangeArrowheads="1"/>
          </p:cNvSpPr>
          <p:nvPr/>
        </p:nvSpPr>
        <p:spPr bwMode="auto">
          <a:xfrm>
            <a:off x="384175" y="188913"/>
            <a:ext cx="865187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b="1">
                <a:latin typeface="Arial" charset="0"/>
              </a:rPr>
              <a:t>ДНК и РНК</a:t>
            </a:r>
            <a:r>
              <a:rPr lang="ru-RU" b="1">
                <a:solidFill>
                  <a:srgbClr val="808000"/>
                </a:solidFill>
                <a:latin typeface="Arial" charset="0"/>
              </a:rPr>
              <a:t> – </a:t>
            </a:r>
            <a:r>
              <a:rPr lang="ru-RU" b="1">
                <a:solidFill>
                  <a:srgbClr val="CC3300"/>
                </a:solidFill>
                <a:latin typeface="Arial" charset="0"/>
              </a:rPr>
              <a:t>нерегулярные</a:t>
            </a:r>
            <a:r>
              <a:rPr lang="ru-RU" b="1">
                <a:solidFill>
                  <a:srgbClr val="808000"/>
                </a:solidFill>
                <a:latin typeface="Arial" charset="0"/>
              </a:rPr>
              <a:t> </a:t>
            </a:r>
            <a:r>
              <a:rPr lang="ru-RU" b="1">
                <a:latin typeface="Arial" charset="0"/>
              </a:rPr>
              <a:t>полимеры</a:t>
            </a:r>
          </a:p>
        </p:txBody>
      </p:sp>
      <p:sp>
        <p:nvSpPr>
          <p:cNvPr id="19463" name="Rectangle 8"/>
          <p:cNvSpPr>
            <a:spLocks noChangeArrowheads="1"/>
          </p:cNvSpPr>
          <p:nvPr/>
        </p:nvSpPr>
        <p:spPr bwMode="auto">
          <a:xfrm>
            <a:off x="1547813" y="765175"/>
            <a:ext cx="6048375" cy="7921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110000"/>
              </a:lnSpc>
              <a:spcBef>
                <a:spcPct val="30000"/>
              </a:spcBef>
              <a:buFont typeface="Wingdings" pitchFamily="2" charset="2"/>
              <a:buNone/>
            </a:pPr>
            <a:r>
              <a:rPr lang="ru-RU" sz="3600">
                <a:latin typeface="Arial" charset="0"/>
              </a:rPr>
              <a:t>мономер</a:t>
            </a:r>
            <a:r>
              <a:rPr lang="ru-RU" sz="3600" b="1">
                <a:solidFill>
                  <a:srgbClr val="808000"/>
                </a:solidFill>
                <a:latin typeface="Arial" charset="0"/>
              </a:rPr>
              <a:t> – </a:t>
            </a:r>
            <a:r>
              <a:rPr lang="ru-RU" sz="3600" b="1">
                <a:solidFill>
                  <a:srgbClr val="CC3300"/>
                </a:solidFill>
                <a:latin typeface="Arial" charset="0"/>
              </a:rPr>
              <a:t>нуклеотид</a:t>
            </a:r>
          </a:p>
        </p:txBody>
      </p:sp>
      <p:sp useBgFill="1">
        <p:nvSpPr>
          <p:cNvPr id="19464" name="Rectangle 9"/>
          <p:cNvSpPr>
            <a:spLocks noChangeArrowheads="1"/>
          </p:cNvSpPr>
          <p:nvPr/>
        </p:nvSpPr>
        <p:spPr bwMode="auto">
          <a:xfrm>
            <a:off x="1258888" y="3068638"/>
            <a:ext cx="2449512" cy="792162"/>
          </a:xfrm>
          <a:prstGeom prst="rect">
            <a:avLst/>
          </a:prstGeom>
          <a:ln w="9525" algn="ctr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110000"/>
              </a:lnSpc>
              <a:spcBef>
                <a:spcPct val="30000"/>
              </a:spcBef>
              <a:buFont typeface="Wingdings" pitchFamily="2" charset="2"/>
              <a:buNone/>
            </a:pPr>
            <a:r>
              <a:rPr lang="ru-RU" sz="3200" b="1">
                <a:latin typeface="Arial" charset="0"/>
              </a:rPr>
              <a:t>2. фосфат</a:t>
            </a:r>
          </a:p>
        </p:txBody>
      </p:sp>
      <p:sp>
        <p:nvSpPr>
          <p:cNvPr id="19465" name="Rectangle 10"/>
          <p:cNvSpPr>
            <a:spLocks noChangeArrowheads="1"/>
          </p:cNvSpPr>
          <p:nvPr/>
        </p:nvSpPr>
        <p:spPr bwMode="auto">
          <a:xfrm>
            <a:off x="4356100" y="5302250"/>
            <a:ext cx="1873250" cy="7921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110000"/>
              </a:lnSpc>
              <a:spcBef>
                <a:spcPct val="30000"/>
              </a:spcBef>
              <a:buFont typeface="Wingdings" pitchFamily="2" charset="2"/>
              <a:buNone/>
            </a:pPr>
            <a:r>
              <a:rPr lang="ru-RU" sz="3200" b="1">
                <a:latin typeface="Arial" charset="0"/>
              </a:rPr>
              <a:t>1. сахар</a:t>
            </a:r>
            <a:endParaRPr lang="ru-RU" sz="2400" b="1">
              <a:latin typeface="Arial" charset="0"/>
            </a:endParaRPr>
          </a:p>
        </p:txBody>
      </p:sp>
      <p:sp useBgFill="1">
        <p:nvSpPr>
          <p:cNvPr id="19466" name="Rectangle 11"/>
          <p:cNvSpPr>
            <a:spLocks noChangeArrowheads="1"/>
          </p:cNvSpPr>
          <p:nvPr/>
        </p:nvSpPr>
        <p:spPr bwMode="auto">
          <a:xfrm>
            <a:off x="6372225" y="2492375"/>
            <a:ext cx="2376488" cy="1152525"/>
          </a:xfrm>
          <a:prstGeom prst="rect">
            <a:avLst/>
          </a:prstGeom>
          <a:ln w="9525" algn="ctr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110000"/>
              </a:lnSpc>
              <a:spcBef>
                <a:spcPct val="30000"/>
              </a:spcBef>
              <a:buFont typeface="Wingdings" pitchFamily="2" charset="2"/>
              <a:buNone/>
            </a:pPr>
            <a:r>
              <a:rPr lang="ru-RU" sz="2800" b="1">
                <a:latin typeface="Arial" charset="0"/>
              </a:rPr>
              <a:t>3. азотистое основание</a:t>
            </a:r>
          </a:p>
        </p:txBody>
      </p:sp>
      <p:sp>
        <p:nvSpPr>
          <p:cNvPr id="75788" name="Text Box 12"/>
          <p:cNvSpPr txBox="1">
            <a:spLocks noChangeArrowheads="1"/>
          </p:cNvSpPr>
          <p:nvPr/>
        </p:nvSpPr>
        <p:spPr bwMode="auto">
          <a:xfrm>
            <a:off x="323850" y="5662613"/>
            <a:ext cx="2808288" cy="822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latin typeface="Tahoma" pitchFamily="34" charset="0"/>
                <a:cs typeface="Tahoma" pitchFamily="34" charset="0"/>
              </a:rPr>
              <a:t>Одинаковая часть</a:t>
            </a:r>
          </a:p>
        </p:txBody>
      </p:sp>
      <p:sp>
        <p:nvSpPr>
          <p:cNvPr id="19468" name="Rectangle 17"/>
          <p:cNvSpPr>
            <a:spLocks noChangeArrowheads="1"/>
          </p:cNvSpPr>
          <p:nvPr/>
        </p:nvSpPr>
        <p:spPr bwMode="auto">
          <a:xfrm>
            <a:off x="1403350" y="1412875"/>
            <a:ext cx="6048375" cy="7921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110000"/>
              </a:lnSpc>
              <a:spcBef>
                <a:spcPct val="30000"/>
              </a:spcBef>
              <a:buFont typeface="Wingdings" pitchFamily="2" charset="2"/>
              <a:buNone/>
            </a:pPr>
            <a:r>
              <a:rPr lang="ru-RU" sz="3200" b="1">
                <a:latin typeface="Arial" charset="0"/>
              </a:rPr>
              <a:t>состоит из 3 частей</a:t>
            </a:r>
          </a:p>
        </p:txBody>
      </p:sp>
      <p:sp>
        <p:nvSpPr>
          <p:cNvPr id="75795" name="Oval 19"/>
          <p:cNvSpPr>
            <a:spLocks noChangeArrowheads="1"/>
          </p:cNvSpPr>
          <p:nvPr/>
        </p:nvSpPr>
        <p:spPr bwMode="auto">
          <a:xfrm rot="-3769230">
            <a:off x="2620169" y="1205707"/>
            <a:ext cx="2368550" cy="6672262"/>
          </a:xfrm>
          <a:prstGeom prst="ellipse">
            <a:avLst/>
          </a:prstGeom>
          <a:solidFill>
            <a:schemeClr val="hlink">
              <a:alpha val="23921"/>
            </a:schemeClr>
          </a:solidFill>
          <a:ln w="5715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470" name="Line 23"/>
          <p:cNvSpPr>
            <a:spLocks noChangeShapeType="1"/>
          </p:cNvSpPr>
          <p:nvPr/>
        </p:nvSpPr>
        <p:spPr bwMode="auto">
          <a:xfrm flipH="1" flipV="1">
            <a:off x="4356100" y="4797425"/>
            <a:ext cx="576263" cy="7207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none" w="med" len="lg"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9471" name="Line 24"/>
          <p:cNvSpPr>
            <a:spLocks noChangeShapeType="1"/>
          </p:cNvSpPr>
          <p:nvPr/>
        </p:nvSpPr>
        <p:spPr bwMode="auto">
          <a:xfrm flipH="1" flipV="1">
            <a:off x="2700338" y="3789363"/>
            <a:ext cx="0" cy="3603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none" w="med" len="lg"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9472" name="Line 26"/>
          <p:cNvSpPr>
            <a:spLocks noChangeShapeType="1"/>
          </p:cNvSpPr>
          <p:nvPr/>
        </p:nvSpPr>
        <p:spPr bwMode="auto">
          <a:xfrm flipV="1">
            <a:off x="5867400" y="3357563"/>
            <a:ext cx="576263" cy="1428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none" w="med" len="lg"/>
          </a:ln>
        </p:spPr>
        <p:txBody>
          <a:bodyPr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57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57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5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57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57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5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8" grpId="0"/>
      <p:bldP spid="7579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4" descr="Рибоза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6375" y="908050"/>
            <a:ext cx="5759450" cy="474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Rectangle 5"/>
          <p:cNvSpPr>
            <a:spLocks noChangeArrowheads="1"/>
          </p:cNvSpPr>
          <p:nvPr/>
        </p:nvSpPr>
        <p:spPr bwMode="auto">
          <a:xfrm>
            <a:off x="2843213" y="188913"/>
            <a:ext cx="3240087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5400">
                <a:solidFill>
                  <a:schemeClr val="tx2"/>
                </a:solidFill>
                <a:latin typeface="Arial" charset="0"/>
              </a:rPr>
              <a:t>Сахар</a:t>
            </a:r>
          </a:p>
        </p:txBody>
      </p:sp>
      <p:sp>
        <p:nvSpPr>
          <p:cNvPr id="20484" name="Text Box 7"/>
          <p:cNvSpPr txBox="1">
            <a:spLocks noChangeArrowheads="1"/>
          </p:cNvSpPr>
          <p:nvPr/>
        </p:nvSpPr>
        <p:spPr bwMode="auto">
          <a:xfrm>
            <a:off x="3635375" y="5516563"/>
            <a:ext cx="18129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latin typeface="Arial" charset="0"/>
              </a:rPr>
              <a:t>Рибоза</a:t>
            </a:r>
          </a:p>
        </p:txBody>
      </p:sp>
      <p:sp>
        <p:nvSpPr>
          <p:cNvPr id="121865" name="Text Box 9"/>
          <p:cNvSpPr txBox="1">
            <a:spLocks noChangeArrowheads="1"/>
          </p:cNvSpPr>
          <p:nvPr/>
        </p:nvSpPr>
        <p:spPr bwMode="auto">
          <a:xfrm>
            <a:off x="5148263" y="3508375"/>
            <a:ext cx="719137" cy="6318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18000" tIns="10800" rIns="18000" bIns="10800" anchor="ctr" anchorCtr="1">
            <a:spAutoFit/>
          </a:bodyPr>
          <a:lstStyle/>
          <a:p>
            <a:r>
              <a:rPr lang="ru-RU" sz="4000" b="1">
                <a:solidFill>
                  <a:srgbClr val="FF3300"/>
                </a:solidFill>
                <a:latin typeface="Tahoma" pitchFamily="34" charset="0"/>
              </a:rPr>
              <a:t>2</a:t>
            </a:r>
            <a:r>
              <a:rPr lang="en-US" sz="4000" b="1">
                <a:solidFill>
                  <a:srgbClr val="FF3300"/>
                </a:solidFill>
                <a:latin typeface="Tahoma" pitchFamily="34" charset="0"/>
              </a:rPr>
              <a:t>’</a:t>
            </a:r>
            <a:endParaRPr lang="ru-RU" sz="4000" b="1">
              <a:solidFill>
                <a:srgbClr val="FF3300"/>
              </a:solidFill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218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218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6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Рибоза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6375" y="908050"/>
            <a:ext cx="5759450" cy="474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2843213" y="188913"/>
            <a:ext cx="3240087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5400">
                <a:solidFill>
                  <a:schemeClr val="tx2"/>
                </a:solidFill>
                <a:latin typeface="Arial" charset="0"/>
              </a:rPr>
              <a:t>Сахар</a:t>
            </a:r>
          </a:p>
        </p:txBody>
      </p:sp>
      <p:sp>
        <p:nvSpPr>
          <p:cNvPr id="125956" name="Text Box 4"/>
          <p:cNvSpPr txBox="1">
            <a:spLocks noChangeArrowheads="1"/>
          </p:cNvSpPr>
          <p:nvPr/>
        </p:nvSpPr>
        <p:spPr bwMode="auto">
          <a:xfrm>
            <a:off x="2627313" y="5373688"/>
            <a:ext cx="4537075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 b="1">
                <a:latin typeface="Arial" charset="0"/>
              </a:rPr>
              <a:t>дезокси</a:t>
            </a:r>
            <a:r>
              <a:rPr lang="ru-RU" sz="3600" b="1">
                <a:latin typeface="Arial" charset="0"/>
              </a:rPr>
              <a:t>рибоза</a:t>
            </a:r>
          </a:p>
        </p:txBody>
      </p:sp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5148263" y="3508375"/>
            <a:ext cx="719137" cy="6318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18000" tIns="10800" rIns="18000" bIns="10800" anchor="ctr" anchorCtr="1">
            <a:spAutoFit/>
          </a:bodyPr>
          <a:lstStyle/>
          <a:p>
            <a:r>
              <a:rPr lang="ru-RU" sz="4000" b="1">
                <a:solidFill>
                  <a:srgbClr val="FF3300"/>
                </a:solidFill>
                <a:latin typeface="Tahoma" pitchFamily="34" charset="0"/>
              </a:rPr>
              <a:t>2</a:t>
            </a:r>
            <a:r>
              <a:rPr lang="en-US" sz="4000" b="1">
                <a:solidFill>
                  <a:srgbClr val="FF3300"/>
                </a:solidFill>
                <a:latin typeface="Tahoma" pitchFamily="34" charset="0"/>
              </a:rPr>
              <a:t>’</a:t>
            </a:r>
            <a:endParaRPr lang="ru-RU" sz="4000" b="1">
              <a:solidFill>
                <a:srgbClr val="FF3300"/>
              </a:solidFill>
              <a:latin typeface="Tahoma" pitchFamily="34" charset="0"/>
            </a:endParaRPr>
          </a:p>
        </p:txBody>
      </p:sp>
      <p:sp>
        <p:nvSpPr>
          <p:cNvPr id="125958" name="Text Box 6"/>
          <p:cNvSpPr txBox="1">
            <a:spLocks noChangeArrowheads="1"/>
          </p:cNvSpPr>
          <p:nvPr/>
        </p:nvSpPr>
        <p:spPr bwMode="auto">
          <a:xfrm>
            <a:off x="5076825" y="4365625"/>
            <a:ext cx="863600" cy="719138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8000" tIns="10800" rIns="18000" bIns="10800" anchor="ctr" anchorCtr="1"/>
          <a:lstStyle/>
          <a:p>
            <a:r>
              <a:rPr lang="en-US" sz="3600">
                <a:latin typeface="Tahoma" pitchFamily="34" charset="0"/>
              </a:rPr>
              <a:t>H</a:t>
            </a:r>
            <a:endParaRPr lang="ru-RU" sz="3600">
              <a:latin typeface="Tahoma" pitchFamily="34" charset="0"/>
            </a:endParaRPr>
          </a:p>
        </p:txBody>
      </p:sp>
      <p:sp>
        <p:nvSpPr>
          <p:cNvPr id="125959" name="Text Box 7"/>
          <p:cNvSpPr txBox="1">
            <a:spLocks noChangeArrowheads="1"/>
          </p:cNvSpPr>
          <p:nvPr/>
        </p:nvSpPr>
        <p:spPr bwMode="auto">
          <a:xfrm>
            <a:off x="1547813" y="5516563"/>
            <a:ext cx="1152525" cy="63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8000" tIns="10800" rIns="18000" bIns="10800" anchor="ctr" anchorCtr="1">
            <a:spAutoFit/>
          </a:bodyPr>
          <a:lstStyle/>
          <a:p>
            <a:r>
              <a:rPr lang="ru-RU" sz="4000" b="1">
                <a:solidFill>
                  <a:srgbClr val="FF3300"/>
                </a:solidFill>
                <a:latin typeface="Tahoma" pitchFamily="34" charset="0"/>
              </a:rPr>
              <a:t>2</a:t>
            </a:r>
            <a:r>
              <a:rPr lang="en-US" sz="4000" b="1">
                <a:solidFill>
                  <a:srgbClr val="FF3300"/>
                </a:solidFill>
                <a:latin typeface="Tahoma" pitchFamily="34" charset="0"/>
              </a:rPr>
              <a:t>’</a:t>
            </a:r>
            <a:r>
              <a:rPr lang="ru-RU" sz="4000" b="1">
                <a:solidFill>
                  <a:srgbClr val="FF3300"/>
                </a:solidFill>
                <a:latin typeface="Tahoma" pitchFamily="34" charset="0"/>
              </a:rPr>
              <a:t> -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259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259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5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259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259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56" grpId="0"/>
      <p:bldP spid="125958" grpId="0" animBg="1"/>
      <p:bldP spid="12595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Рибоза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6375" y="1341438"/>
            <a:ext cx="5759450" cy="474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Text Box 5"/>
          <p:cNvSpPr txBox="1">
            <a:spLocks noChangeArrowheads="1"/>
          </p:cNvSpPr>
          <p:nvPr/>
        </p:nvSpPr>
        <p:spPr bwMode="auto">
          <a:xfrm>
            <a:off x="3132138" y="3941763"/>
            <a:ext cx="719137" cy="6318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18000" tIns="10800" rIns="18000" bIns="10800" anchor="ctr" anchorCtr="1">
            <a:spAutoFit/>
          </a:bodyPr>
          <a:lstStyle/>
          <a:p>
            <a:r>
              <a:rPr lang="ru-RU" sz="4000" b="1">
                <a:solidFill>
                  <a:srgbClr val="FF3300"/>
                </a:solidFill>
                <a:latin typeface="Tahoma" pitchFamily="34" charset="0"/>
              </a:rPr>
              <a:t>3</a:t>
            </a:r>
            <a:r>
              <a:rPr lang="en-US" sz="4000" b="1">
                <a:solidFill>
                  <a:srgbClr val="FF3300"/>
                </a:solidFill>
                <a:latin typeface="Tahoma" pitchFamily="34" charset="0"/>
              </a:rPr>
              <a:t>’</a:t>
            </a:r>
            <a:endParaRPr lang="ru-RU" sz="4000" b="1">
              <a:solidFill>
                <a:srgbClr val="FF3300"/>
              </a:solidFill>
              <a:latin typeface="Tahoma" pitchFamily="34" charset="0"/>
            </a:endParaRPr>
          </a:p>
        </p:txBody>
      </p:sp>
      <p:sp>
        <p:nvSpPr>
          <p:cNvPr id="22532" name="Text Box 6"/>
          <p:cNvSpPr txBox="1">
            <a:spLocks noChangeArrowheads="1"/>
          </p:cNvSpPr>
          <p:nvPr/>
        </p:nvSpPr>
        <p:spPr bwMode="auto">
          <a:xfrm>
            <a:off x="5076825" y="4806950"/>
            <a:ext cx="863600" cy="719138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8000" tIns="10800" rIns="18000" bIns="10800" anchor="ctr" anchorCtr="1"/>
          <a:lstStyle/>
          <a:p>
            <a:r>
              <a:rPr lang="en-US" sz="3600">
                <a:latin typeface="Tahoma" pitchFamily="34" charset="0"/>
              </a:rPr>
              <a:t>H</a:t>
            </a:r>
            <a:endParaRPr lang="ru-RU" sz="3600">
              <a:latin typeface="Tahoma" pitchFamily="34" charset="0"/>
            </a:endParaRPr>
          </a:p>
        </p:txBody>
      </p:sp>
      <p:sp>
        <p:nvSpPr>
          <p:cNvPr id="22533" name="Text Box 8"/>
          <p:cNvSpPr txBox="1">
            <a:spLocks noChangeArrowheads="1"/>
          </p:cNvSpPr>
          <p:nvPr/>
        </p:nvSpPr>
        <p:spPr bwMode="auto">
          <a:xfrm>
            <a:off x="5867400" y="2862263"/>
            <a:ext cx="719138" cy="6318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18000" tIns="10800" rIns="18000" bIns="10800" anchor="ctr" anchorCtr="1">
            <a:spAutoFit/>
          </a:bodyPr>
          <a:lstStyle/>
          <a:p>
            <a:r>
              <a:rPr lang="ru-RU" sz="4000" b="1">
                <a:solidFill>
                  <a:srgbClr val="FF3300"/>
                </a:solidFill>
                <a:latin typeface="Tahoma" pitchFamily="34" charset="0"/>
              </a:rPr>
              <a:t>1</a:t>
            </a:r>
            <a:r>
              <a:rPr lang="en-US" sz="4000" b="1">
                <a:solidFill>
                  <a:srgbClr val="FF3300"/>
                </a:solidFill>
                <a:latin typeface="Tahoma" pitchFamily="34" charset="0"/>
              </a:rPr>
              <a:t>’</a:t>
            </a:r>
            <a:endParaRPr lang="ru-RU" sz="4000" b="1">
              <a:solidFill>
                <a:srgbClr val="FF3300"/>
              </a:solidFill>
              <a:latin typeface="Tahoma" pitchFamily="34" charset="0"/>
            </a:endParaRPr>
          </a:p>
        </p:txBody>
      </p:sp>
      <p:sp>
        <p:nvSpPr>
          <p:cNvPr id="22534" name="Text Box 9"/>
          <p:cNvSpPr txBox="1">
            <a:spLocks noChangeArrowheads="1"/>
          </p:cNvSpPr>
          <p:nvPr/>
        </p:nvSpPr>
        <p:spPr bwMode="auto">
          <a:xfrm>
            <a:off x="2484438" y="1422400"/>
            <a:ext cx="719137" cy="6318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18000" tIns="10800" rIns="18000" bIns="10800" anchor="ctr" anchorCtr="1">
            <a:spAutoFit/>
          </a:bodyPr>
          <a:lstStyle/>
          <a:p>
            <a:r>
              <a:rPr lang="ru-RU" sz="4000" b="1">
                <a:solidFill>
                  <a:srgbClr val="FF3300"/>
                </a:solidFill>
                <a:latin typeface="Tahoma" pitchFamily="34" charset="0"/>
              </a:rPr>
              <a:t>5</a:t>
            </a:r>
            <a:r>
              <a:rPr lang="en-US" sz="4000" b="1">
                <a:solidFill>
                  <a:srgbClr val="FF3300"/>
                </a:solidFill>
                <a:latin typeface="Tahoma" pitchFamily="34" charset="0"/>
              </a:rPr>
              <a:t>’</a:t>
            </a:r>
            <a:endParaRPr lang="ru-RU" sz="4000" b="1">
              <a:solidFill>
                <a:srgbClr val="FF3300"/>
              </a:solidFill>
              <a:latin typeface="Tahoma" pitchFamily="34" charset="0"/>
            </a:endParaRPr>
          </a:p>
        </p:txBody>
      </p:sp>
      <p:sp>
        <p:nvSpPr>
          <p:cNvPr id="22535" name="Text Box 10"/>
          <p:cNvSpPr txBox="1">
            <a:spLocks noChangeArrowheads="1"/>
          </p:cNvSpPr>
          <p:nvPr/>
        </p:nvSpPr>
        <p:spPr bwMode="auto">
          <a:xfrm>
            <a:off x="3132138" y="3933825"/>
            <a:ext cx="719137" cy="6318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18000" tIns="10800" rIns="18000" bIns="10800" anchor="ctr" anchorCtr="1">
            <a:spAutoFit/>
          </a:bodyPr>
          <a:lstStyle/>
          <a:p>
            <a:r>
              <a:rPr lang="ru-RU" sz="4000" b="1">
                <a:solidFill>
                  <a:srgbClr val="FF3300"/>
                </a:solidFill>
                <a:latin typeface="Tahoma" pitchFamily="34" charset="0"/>
              </a:rPr>
              <a:t>3</a:t>
            </a:r>
            <a:r>
              <a:rPr lang="en-US" sz="4000" b="1">
                <a:solidFill>
                  <a:srgbClr val="FF3300"/>
                </a:solidFill>
                <a:latin typeface="Tahoma" pitchFamily="34" charset="0"/>
              </a:rPr>
              <a:t>’</a:t>
            </a:r>
            <a:endParaRPr lang="ru-RU" sz="4000" b="1">
              <a:solidFill>
                <a:srgbClr val="FF3300"/>
              </a:solidFill>
              <a:latin typeface="Tahoma" pitchFamily="34" charset="0"/>
            </a:endParaRPr>
          </a:p>
        </p:txBody>
      </p:sp>
      <p:grpSp>
        <p:nvGrpSpPr>
          <p:cNvPr id="2" name="Group 17"/>
          <p:cNvGrpSpPr>
            <a:grpSpLocks/>
          </p:cNvGrpSpPr>
          <p:nvPr/>
        </p:nvGrpSpPr>
        <p:grpSpPr bwMode="auto">
          <a:xfrm>
            <a:off x="6227763" y="765175"/>
            <a:ext cx="2700337" cy="1511300"/>
            <a:chOff x="3923" y="482"/>
            <a:chExt cx="1701" cy="952"/>
          </a:xfrm>
        </p:grpSpPr>
        <p:sp>
          <p:nvSpPr>
            <p:cNvPr id="22543" name="Rectangle 11"/>
            <p:cNvSpPr>
              <a:spLocks noChangeArrowheads="1"/>
            </p:cNvSpPr>
            <p:nvPr/>
          </p:nvSpPr>
          <p:spPr bwMode="auto">
            <a:xfrm>
              <a:off x="3923" y="482"/>
              <a:ext cx="1701" cy="5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ru-RU" sz="3200" b="1">
                  <a:solidFill>
                    <a:srgbClr val="FF3300"/>
                  </a:solidFill>
                  <a:latin typeface="Arial" charset="0"/>
                </a:rPr>
                <a:t>Азотистое основание</a:t>
              </a:r>
            </a:p>
          </p:txBody>
        </p:sp>
        <p:sp>
          <p:nvSpPr>
            <p:cNvPr id="22544" name="Line 13"/>
            <p:cNvSpPr>
              <a:spLocks noChangeShapeType="1"/>
            </p:cNvSpPr>
            <p:nvPr/>
          </p:nvSpPr>
          <p:spPr bwMode="auto">
            <a:xfrm flipV="1">
              <a:off x="4105" y="1162"/>
              <a:ext cx="181" cy="272"/>
            </a:xfrm>
            <a:prstGeom prst="line">
              <a:avLst/>
            </a:prstGeom>
            <a:noFill/>
            <a:ln w="76200">
              <a:solidFill>
                <a:srgbClr val="FF3300"/>
              </a:solidFill>
              <a:round/>
              <a:headEnd/>
              <a:tailEnd type="none" w="med" len="lg"/>
            </a:ln>
          </p:spPr>
          <p:txBody>
            <a:bodyPr>
              <a:spAutoFit/>
            </a:bodyPr>
            <a:lstStyle/>
            <a:p>
              <a:endParaRPr lang="ru-RU"/>
            </a:p>
          </p:txBody>
        </p:sp>
      </p:grpSp>
      <p:grpSp>
        <p:nvGrpSpPr>
          <p:cNvPr id="3" name="Group 18"/>
          <p:cNvGrpSpPr>
            <a:grpSpLocks/>
          </p:cNvGrpSpPr>
          <p:nvPr/>
        </p:nvGrpSpPr>
        <p:grpSpPr bwMode="auto">
          <a:xfrm>
            <a:off x="395288" y="333375"/>
            <a:ext cx="2016125" cy="1655763"/>
            <a:chOff x="249" y="210"/>
            <a:chExt cx="1270" cy="1043"/>
          </a:xfrm>
        </p:grpSpPr>
        <p:sp>
          <p:nvSpPr>
            <p:cNvPr id="22541" name="Rectangle 12"/>
            <p:cNvSpPr>
              <a:spLocks noChangeArrowheads="1"/>
            </p:cNvSpPr>
            <p:nvPr/>
          </p:nvSpPr>
          <p:spPr bwMode="auto">
            <a:xfrm>
              <a:off x="249" y="210"/>
              <a:ext cx="1225" cy="54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ru-RU" sz="3200" b="1">
                  <a:solidFill>
                    <a:srgbClr val="FF3300"/>
                  </a:solidFill>
                  <a:latin typeface="Arial" charset="0"/>
                </a:rPr>
                <a:t>Фосфат</a:t>
              </a:r>
            </a:p>
          </p:txBody>
        </p:sp>
        <p:sp>
          <p:nvSpPr>
            <p:cNvPr id="22542" name="Line 14"/>
            <p:cNvSpPr>
              <a:spLocks noChangeShapeType="1"/>
            </p:cNvSpPr>
            <p:nvPr/>
          </p:nvSpPr>
          <p:spPr bwMode="auto">
            <a:xfrm flipH="1" flipV="1">
              <a:off x="1111" y="754"/>
              <a:ext cx="408" cy="499"/>
            </a:xfrm>
            <a:prstGeom prst="line">
              <a:avLst/>
            </a:prstGeom>
            <a:noFill/>
            <a:ln w="76200">
              <a:solidFill>
                <a:srgbClr val="FF3300"/>
              </a:solidFill>
              <a:round/>
              <a:headEnd/>
              <a:tailEnd type="none" w="med" len="lg"/>
            </a:ln>
          </p:spPr>
          <p:txBody>
            <a:bodyPr>
              <a:spAutoFit/>
            </a:bodyPr>
            <a:lstStyle/>
            <a:p>
              <a:endParaRPr lang="ru-RU"/>
            </a:p>
          </p:txBody>
        </p:sp>
      </p:grpSp>
      <p:grpSp>
        <p:nvGrpSpPr>
          <p:cNvPr id="4" name="Group 19"/>
          <p:cNvGrpSpPr>
            <a:grpSpLocks/>
          </p:cNvGrpSpPr>
          <p:nvPr/>
        </p:nvGrpSpPr>
        <p:grpSpPr bwMode="auto">
          <a:xfrm>
            <a:off x="468313" y="5445125"/>
            <a:ext cx="7848600" cy="1225550"/>
            <a:chOff x="295" y="3430"/>
            <a:chExt cx="4944" cy="772"/>
          </a:xfrm>
        </p:grpSpPr>
        <p:sp>
          <p:nvSpPr>
            <p:cNvPr id="22539" name="Rectangle 15"/>
            <p:cNvSpPr>
              <a:spLocks noChangeArrowheads="1"/>
            </p:cNvSpPr>
            <p:nvPr/>
          </p:nvSpPr>
          <p:spPr bwMode="auto">
            <a:xfrm>
              <a:off x="295" y="3657"/>
              <a:ext cx="4944" cy="54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ru-RU" sz="3200" b="1">
                  <a:solidFill>
                    <a:srgbClr val="FF3300"/>
                  </a:solidFill>
                  <a:latin typeface="Arial" charset="0"/>
                </a:rPr>
                <a:t>Следующий нуклеотид цепочки</a:t>
              </a:r>
            </a:p>
          </p:txBody>
        </p:sp>
        <p:sp>
          <p:nvSpPr>
            <p:cNvPr id="22540" name="Line 16"/>
            <p:cNvSpPr>
              <a:spLocks noChangeShapeType="1"/>
            </p:cNvSpPr>
            <p:nvPr/>
          </p:nvSpPr>
          <p:spPr bwMode="auto">
            <a:xfrm flipV="1">
              <a:off x="2154" y="3430"/>
              <a:ext cx="0" cy="318"/>
            </a:xfrm>
            <a:prstGeom prst="line">
              <a:avLst/>
            </a:prstGeom>
            <a:noFill/>
            <a:ln w="76200">
              <a:solidFill>
                <a:srgbClr val="FF3300"/>
              </a:solidFill>
              <a:round/>
              <a:headEnd/>
              <a:tailEnd type="none" w="med" len="lg"/>
            </a:ln>
          </p:spPr>
          <p:txBody>
            <a:bodyPr>
              <a:spAutoFit/>
            </a:bodyPr>
            <a:lstStyle/>
            <a:p>
              <a:endParaRPr lang="ru-RU"/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4" descr="03-20A-Nucleotide-L"/>
          <p:cNvPicPr>
            <a:picLocks noChangeAspect="1" noChangeArrowheads="1"/>
          </p:cNvPicPr>
          <p:nvPr/>
        </p:nvPicPr>
        <p:blipFill>
          <a:blip r:embed="rId2" cstate="print">
            <a:lum bright="-6000" contrast="6000"/>
          </a:blip>
          <a:srcRect b="4276"/>
          <a:stretch>
            <a:fillRect/>
          </a:stretch>
        </p:blipFill>
        <p:spPr bwMode="auto">
          <a:xfrm>
            <a:off x="827088" y="476250"/>
            <a:ext cx="7488237" cy="56165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sp>
        <p:nvSpPr>
          <p:cNvPr id="23555" name="Rectangle 5"/>
          <p:cNvSpPr>
            <a:spLocks noChangeArrowheads="1"/>
          </p:cNvSpPr>
          <p:nvPr/>
        </p:nvSpPr>
        <p:spPr bwMode="auto">
          <a:xfrm>
            <a:off x="468313" y="188913"/>
            <a:ext cx="4248150" cy="10795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110000"/>
              </a:lnSpc>
              <a:spcBef>
                <a:spcPct val="30000"/>
              </a:spcBef>
              <a:buFont typeface="Wingdings" pitchFamily="2" charset="2"/>
              <a:buNone/>
            </a:pPr>
            <a:r>
              <a:rPr lang="ru-RU" sz="5400" b="1">
                <a:solidFill>
                  <a:schemeClr val="tx2"/>
                </a:solidFill>
                <a:latin typeface="Arial" charset="0"/>
              </a:rPr>
              <a:t>Нуклеотид</a:t>
            </a:r>
          </a:p>
        </p:txBody>
      </p:sp>
      <p:sp useBgFill="1">
        <p:nvSpPr>
          <p:cNvPr id="23556" name="Rectangle 6"/>
          <p:cNvSpPr>
            <a:spLocks noChangeArrowheads="1"/>
          </p:cNvSpPr>
          <p:nvPr/>
        </p:nvSpPr>
        <p:spPr bwMode="auto">
          <a:xfrm>
            <a:off x="755650" y="4437063"/>
            <a:ext cx="2087563" cy="792162"/>
          </a:xfrm>
          <a:prstGeom prst="rect">
            <a:avLst/>
          </a:prstGeom>
          <a:ln w="9525" algn="ctr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110000"/>
              </a:lnSpc>
              <a:spcBef>
                <a:spcPct val="30000"/>
              </a:spcBef>
              <a:buFont typeface="Wingdings" pitchFamily="2" charset="2"/>
              <a:buNone/>
            </a:pPr>
            <a:r>
              <a:rPr lang="ru-RU" sz="3200" b="1">
                <a:latin typeface="Arial" charset="0"/>
              </a:rPr>
              <a:t>фосфат</a:t>
            </a:r>
          </a:p>
        </p:txBody>
      </p:sp>
      <p:sp useBgFill="1">
        <p:nvSpPr>
          <p:cNvPr id="23557" name="Rectangle 7"/>
          <p:cNvSpPr>
            <a:spLocks noChangeArrowheads="1"/>
          </p:cNvSpPr>
          <p:nvPr/>
        </p:nvSpPr>
        <p:spPr bwMode="auto">
          <a:xfrm>
            <a:off x="2339975" y="5734050"/>
            <a:ext cx="5940425" cy="792163"/>
          </a:xfrm>
          <a:prstGeom prst="rect">
            <a:avLst/>
          </a:prstGeom>
          <a:ln w="9525" algn="ctr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110000"/>
              </a:lnSpc>
              <a:spcBef>
                <a:spcPct val="30000"/>
              </a:spcBef>
              <a:buFont typeface="Wingdings" pitchFamily="2" charset="2"/>
              <a:buNone/>
            </a:pPr>
            <a:r>
              <a:rPr lang="ru-RU" sz="3200" b="1">
                <a:solidFill>
                  <a:srgbClr val="808000"/>
                </a:solidFill>
                <a:latin typeface="Arial" charset="0"/>
              </a:rPr>
              <a:t>    </a:t>
            </a:r>
            <a:r>
              <a:rPr lang="ru-RU" sz="3200" b="1">
                <a:latin typeface="Arial" charset="0"/>
              </a:rPr>
              <a:t>Сахар </a:t>
            </a:r>
            <a:r>
              <a:rPr lang="ru-RU" sz="2400" b="1">
                <a:latin typeface="Arial" charset="0"/>
              </a:rPr>
              <a:t>(рибоза </a:t>
            </a:r>
            <a:r>
              <a:rPr lang="en-US" sz="2400" b="1">
                <a:latin typeface="Arial" charset="0"/>
              </a:rPr>
              <a:t>/</a:t>
            </a:r>
            <a:r>
              <a:rPr lang="ru-RU" sz="2400" b="1">
                <a:latin typeface="Arial" charset="0"/>
              </a:rPr>
              <a:t> дезоксирибоза)</a:t>
            </a:r>
          </a:p>
        </p:txBody>
      </p:sp>
      <p:sp useBgFill="1">
        <p:nvSpPr>
          <p:cNvPr id="23558" name="Rectangle 8"/>
          <p:cNvSpPr>
            <a:spLocks noChangeArrowheads="1"/>
          </p:cNvSpPr>
          <p:nvPr/>
        </p:nvSpPr>
        <p:spPr bwMode="auto">
          <a:xfrm>
            <a:off x="6300788" y="3213100"/>
            <a:ext cx="2519362" cy="1512888"/>
          </a:xfrm>
          <a:prstGeom prst="rect">
            <a:avLst/>
          </a:prstGeom>
          <a:ln w="9525" algn="ctr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110000"/>
              </a:lnSpc>
              <a:spcBef>
                <a:spcPct val="30000"/>
              </a:spcBef>
              <a:buFont typeface="Wingdings" pitchFamily="2" charset="2"/>
              <a:buNone/>
            </a:pPr>
            <a:r>
              <a:rPr lang="ru-RU" sz="2800" b="1">
                <a:latin typeface="Arial" charset="0"/>
              </a:rPr>
              <a:t>Азотистое основание – одно из 4</a:t>
            </a:r>
          </a:p>
        </p:txBody>
      </p:sp>
      <p:sp>
        <p:nvSpPr>
          <p:cNvPr id="23559" name="Text Box 10"/>
          <p:cNvSpPr txBox="1">
            <a:spLocks noChangeArrowheads="1"/>
          </p:cNvSpPr>
          <p:nvPr/>
        </p:nvSpPr>
        <p:spPr bwMode="auto">
          <a:xfrm>
            <a:off x="2247900" y="4800600"/>
            <a:ext cx="2682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chemeClr val="accent2"/>
                </a:solidFill>
                <a:latin typeface="Arial" charset="0"/>
              </a:rPr>
              <a:t> </a:t>
            </a:r>
          </a:p>
        </p:txBody>
      </p:sp>
      <p:sp>
        <p:nvSpPr>
          <p:cNvPr id="23560" name="Text Box 11"/>
          <p:cNvSpPr txBox="1">
            <a:spLocks noChangeArrowheads="1"/>
          </p:cNvSpPr>
          <p:nvPr/>
        </p:nvSpPr>
        <p:spPr bwMode="auto">
          <a:xfrm>
            <a:off x="457200" y="541020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2400" b="1">
              <a:latin typeface="Arial" charset="0"/>
            </a:endParaRPr>
          </a:p>
        </p:txBody>
      </p:sp>
      <p:sp>
        <p:nvSpPr>
          <p:cNvPr id="23561" name="Text Box 12"/>
          <p:cNvSpPr txBox="1">
            <a:spLocks noChangeArrowheads="1"/>
          </p:cNvSpPr>
          <p:nvPr/>
        </p:nvSpPr>
        <p:spPr bwMode="auto">
          <a:xfrm>
            <a:off x="822325" y="1106488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2400" b="1">
              <a:latin typeface="Arial" charset="0"/>
            </a:endParaRPr>
          </a:p>
        </p:txBody>
      </p:sp>
      <p:sp>
        <p:nvSpPr>
          <p:cNvPr id="23562" name="Text Box 15"/>
          <p:cNvSpPr txBox="1">
            <a:spLocks noChangeArrowheads="1"/>
          </p:cNvSpPr>
          <p:nvPr/>
        </p:nvSpPr>
        <p:spPr bwMode="auto">
          <a:xfrm>
            <a:off x="5508625" y="3789363"/>
            <a:ext cx="5032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CC0000"/>
                </a:solidFill>
                <a:latin typeface="Tahoma" pitchFamily="34" charset="0"/>
              </a:rPr>
              <a:t>1</a:t>
            </a:r>
            <a:r>
              <a:rPr lang="en-US" sz="2400" b="1">
                <a:solidFill>
                  <a:srgbClr val="CC0000"/>
                </a:solidFill>
                <a:latin typeface="Tahoma" pitchFamily="34" charset="0"/>
              </a:rPr>
              <a:t>’</a:t>
            </a:r>
            <a:endParaRPr lang="ru-RU" sz="2400" b="1">
              <a:solidFill>
                <a:srgbClr val="CC0000"/>
              </a:solidFill>
              <a:latin typeface="Tahoma" pitchFamily="34" charset="0"/>
            </a:endParaRPr>
          </a:p>
        </p:txBody>
      </p:sp>
      <p:sp>
        <p:nvSpPr>
          <p:cNvPr id="23563" name="Text Box 16"/>
          <p:cNvSpPr txBox="1">
            <a:spLocks noChangeArrowheads="1"/>
          </p:cNvSpPr>
          <p:nvPr/>
        </p:nvSpPr>
        <p:spPr bwMode="auto">
          <a:xfrm>
            <a:off x="4211638" y="4724400"/>
            <a:ext cx="5762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chemeClr val="tx2"/>
                </a:solidFill>
                <a:latin typeface="Tahoma" pitchFamily="34" charset="0"/>
              </a:rPr>
              <a:t>3</a:t>
            </a:r>
            <a:r>
              <a:rPr lang="en-US" sz="2400" b="1">
                <a:solidFill>
                  <a:schemeClr val="tx2"/>
                </a:solidFill>
                <a:latin typeface="Tahoma" pitchFamily="34" charset="0"/>
              </a:rPr>
              <a:t>’</a:t>
            </a:r>
            <a:endParaRPr lang="ru-RU" sz="2400" b="1">
              <a:solidFill>
                <a:schemeClr val="tx2"/>
              </a:solidFill>
              <a:latin typeface="Tahoma" pitchFamily="34" charset="0"/>
            </a:endParaRPr>
          </a:p>
        </p:txBody>
      </p:sp>
      <p:sp>
        <p:nvSpPr>
          <p:cNvPr id="23564" name="Text Box 17"/>
          <p:cNvSpPr txBox="1">
            <a:spLocks noChangeArrowheads="1"/>
          </p:cNvSpPr>
          <p:nvPr/>
        </p:nvSpPr>
        <p:spPr bwMode="auto">
          <a:xfrm>
            <a:off x="3492500" y="2708275"/>
            <a:ext cx="5032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CC0000"/>
                </a:solidFill>
                <a:latin typeface="Tahoma" pitchFamily="34" charset="0"/>
              </a:rPr>
              <a:t>5</a:t>
            </a:r>
            <a:r>
              <a:rPr lang="en-US" sz="2400" b="1">
                <a:solidFill>
                  <a:srgbClr val="CC0000"/>
                </a:solidFill>
                <a:latin typeface="Tahoma" pitchFamily="34" charset="0"/>
              </a:rPr>
              <a:t>’</a:t>
            </a:r>
            <a:endParaRPr lang="ru-RU" sz="2400" b="1">
              <a:solidFill>
                <a:srgbClr val="CC0000"/>
              </a:solidFill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AutoShape 2"/>
          <p:cNvSpPr>
            <a:spLocks noChangeArrowheads="1"/>
          </p:cNvSpPr>
          <p:nvPr/>
        </p:nvSpPr>
        <p:spPr bwMode="auto">
          <a:xfrm>
            <a:off x="3727450" y="2692400"/>
            <a:ext cx="1871663" cy="1189038"/>
          </a:xfrm>
          <a:prstGeom prst="octagon">
            <a:avLst>
              <a:gd name="adj" fmla="val 29287"/>
            </a:avLst>
          </a:prstGeom>
          <a:solidFill>
            <a:schemeClr val="bg1"/>
          </a:solidFill>
          <a:ln w="57150" cmpd="thinThick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>
                <a:solidFill>
                  <a:schemeClr val="tx2"/>
                </a:solidFill>
                <a:latin typeface="Arial" charset="0"/>
              </a:rPr>
              <a:t>БЕЛКИ</a:t>
            </a:r>
          </a:p>
        </p:txBody>
      </p:sp>
      <p:sp>
        <p:nvSpPr>
          <p:cNvPr id="6147" name="Oval 3"/>
          <p:cNvSpPr>
            <a:spLocks noChangeArrowheads="1"/>
          </p:cNvSpPr>
          <p:nvPr/>
        </p:nvSpPr>
        <p:spPr bwMode="auto">
          <a:xfrm>
            <a:off x="5940425" y="1412875"/>
            <a:ext cx="2555875" cy="971550"/>
          </a:xfrm>
          <a:prstGeom prst="ellipse">
            <a:avLst/>
          </a:prstGeom>
          <a:solidFill>
            <a:srgbClr val="FFFFCC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latin typeface="Arial" charset="0"/>
              </a:rPr>
              <a:t>РЕГУЛЯТОРЫ</a:t>
            </a:r>
          </a:p>
        </p:txBody>
      </p:sp>
      <p:sp>
        <p:nvSpPr>
          <p:cNvPr id="6148" name="Oval 4"/>
          <p:cNvSpPr>
            <a:spLocks noChangeArrowheads="1"/>
          </p:cNvSpPr>
          <p:nvPr/>
        </p:nvSpPr>
        <p:spPr bwMode="auto">
          <a:xfrm>
            <a:off x="565150" y="1484313"/>
            <a:ext cx="2736850" cy="1079500"/>
          </a:xfrm>
          <a:prstGeom prst="ellipse">
            <a:avLst/>
          </a:prstGeom>
          <a:solidFill>
            <a:srgbClr val="66FFFF"/>
          </a:solidFill>
          <a:ln w="19050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latin typeface="Arial" charset="0"/>
              </a:rPr>
              <a:t>ФЕРМЕНТЫ</a:t>
            </a:r>
          </a:p>
        </p:txBody>
      </p:sp>
      <p:sp>
        <p:nvSpPr>
          <p:cNvPr id="6149" name="Oval 5"/>
          <p:cNvSpPr>
            <a:spLocks noChangeArrowheads="1"/>
          </p:cNvSpPr>
          <p:nvPr/>
        </p:nvSpPr>
        <p:spPr bwMode="auto">
          <a:xfrm>
            <a:off x="200025" y="3271838"/>
            <a:ext cx="2932113" cy="1208087"/>
          </a:xfrm>
          <a:prstGeom prst="ellipse">
            <a:avLst/>
          </a:prstGeom>
          <a:solidFill>
            <a:srgbClr val="FFCC99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>
                <a:latin typeface="Arial" charset="0"/>
              </a:rPr>
              <a:t>СТРОИТЕЛЬНЫЙ </a:t>
            </a:r>
          </a:p>
          <a:p>
            <a:pPr algn="ctr"/>
            <a:r>
              <a:rPr lang="ru-RU" sz="2000" b="1">
                <a:latin typeface="Arial" charset="0"/>
              </a:rPr>
              <a:t>МАТЕРИАЛ</a:t>
            </a:r>
          </a:p>
        </p:txBody>
      </p:sp>
      <p:sp>
        <p:nvSpPr>
          <p:cNvPr id="6150" name="Oval 6"/>
          <p:cNvSpPr>
            <a:spLocks noChangeArrowheads="1"/>
          </p:cNvSpPr>
          <p:nvPr/>
        </p:nvSpPr>
        <p:spPr bwMode="auto">
          <a:xfrm>
            <a:off x="1042988" y="5176838"/>
            <a:ext cx="2720975" cy="900112"/>
          </a:xfrm>
          <a:prstGeom prst="ellipse">
            <a:avLst/>
          </a:prstGeom>
          <a:solidFill>
            <a:srgbClr val="99CCFF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latin typeface="Arial" charset="0"/>
              </a:rPr>
              <a:t>ТРАНСПОРТ</a:t>
            </a:r>
          </a:p>
        </p:txBody>
      </p:sp>
      <p:sp>
        <p:nvSpPr>
          <p:cNvPr id="6151" name="Oval 7"/>
          <p:cNvSpPr>
            <a:spLocks noChangeArrowheads="1"/>
          </p:cNvSpPr>
          <p:nvPr/>
        </p:nvSpPr>
        <p:spPr bwMode="auto">
          <a:xfrm>
            <a:off x="4140200" y="5157788"/>
            <a:ext cx="2592388" cy="1008062"/>
          </a:xfrm>
          <a:prstGeom prst="ellipse">
            <a:avLst/>
          </a:prstGeom>
          <a:solidFill>
            <a:srgbClr val="FFCCCC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latin typeface="Arial" charset="0"/>
              </a:rPr>
              <a:t>ДВИЖЕНИЕ</a:t>
            </a:r>
          </a:p>
        </p:txBody>
      </p:sp>
      <p:sp>
        <p:nvSpPr>
          <p:cNvPr id="6152" name="Oval 8"/>
          <p:cNvSpPr>
            <a:spLocks noChangeArrowheads="1"/>
          </p:cNvSpPr>
          <p:nvPr/>
        </p:nvSpPr>
        <p:spPr bwMode="auto">
          <a:xfrm>
            <a:off x="6732588" y="3284538"/>
            <a:ext cx="2108200" cy="957262"/>
          </a:xfrm>
          <a:prstGeom prst="ellipse">
            <a:avLst/>
          </a:prstGeom>
          <a:solidFill>
            <a:srgbClr val="CCFFCC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latin typeface="Arial" charset="0"/>
              </a:rPr>
              <a:t>ЗАЩИТА</a:t>
            </a:r>
          </a:p>
        </p:txBody>
      </p:sp>
      <p:sp>
        <p:nvSpPr>
          <p:cNvPr id="6153" name="Line 9"/>
          <p:cNvSpPr>
            <a:spLocks noChangeShapeType="1"/>
          </p:cNvSpPr>
          <p:nvPr/>
        </p:nvSpPr>
        <p:spPr bwMode="auto">
          <a:xfrm flipH="1" flipV="1">
            <a:off x="3114675" y="2332038"/>
            <a:ext cx="736600" cy="5207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154" name="Line 10"/>
          <p:cNvSpPr>
            <a:spLocks noChangeShapeType="1"/>
          </p:cNvSpPr>
          <p:nvPr/>
        </p:nvSpPr>
        <p:spPr bwMode="auto">
          <a:xfrm flipV="1">
            <a:off x="5454650" y="2276475"/>
            <a:ext cx="917575" cy="6318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155" name="Line 11"/>
          <p:cNvSpPr>
            <a:spLocks noChangeShapeType="1"/>
          </p:cNvSpPr>
          <p:nvPr/>
        </p:nvSpPr>
        <p:spPr bwMode="auto">
          <a:xfrm flipH="1">
            <a:off x="2916238" y="3500438"/>
            <a:ext cx="792162" cy="730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156" name="Line 12"/>
          <p:cNvSpPr>
            <a:spLocks noChangeShapeType="1"/>
          </p:cNvSpPr>
          <p:nvPr/>
        </p:nvSpPr>
        <p:spPr bwMode="auto">
          <a:xfrm flipH="1">
            <a:off x="3059113" y="3881438"/>
            <a:ext cx="992187" cy="13477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157" name="Line 13"/>
          <p:cNvSpPr>
            <a:spLocks noChangeShapeType="1"/>
          </p:cNvSpPr>
          <p:nvPr/>
        </p:nvSpPr>
        <p:spPr bwMode="auto">
          <a:xfrm>
            <a:off x="5238750" y="3881438"/>
            <a:ext cx="125413" cy="127635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158" name="Line 14"/>
          <p:cNvSpPr>
            <a:spLocks noChangeShapeType="1"/>
          </p:cNvSpPr>
          <p:nvPr/>
        </p:nvSpPr>
        <p:spPr bwMode="auto">
          <a:xfrm>
            <a:off x="5562600" y="3556000"/>
            <a:ext cx="1169988" cy="16033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159" name="Rectangle 15"/>
          <p:cNvSpPr>
            <a:spLocks noGrp="1" noChangeArrowheads="1"/>
          </p:cNvSpPr>
          <p:nvPr>
            <p:ph type="title"/>
          </p:nvPr>
        </p:nvSpPr>
        <p:spPr>
          <a:xfrm>
            <a:off x="533400" y="0"/>
            <a:ext cx="8229600" cy="838200"/>
          </a:xfrm>
        </p:spPr>
        <p:txBody>
          <a:bodyPr/>
          <a:lstStyle/>
          <a:p>
            <a:pPr eaLnBrk="1" hangingPunct="1"/>
            <a:r>
              <a:rPr lang="ru-RU" sz="3600" smtClean="0"/>
              <a:t>Уникальность функций белков</a:t>
            </a:r>
          </a:p>
        </p:txBody>
      </p:sp>
      <p:sp>
        <p:nvSpPr>
          <p:cNvPr id="98320" name="Oval 16"/>
          <p:cNvSpPr>
            <a:spLocks noChangeArrowheads="1"/>
          </p:cNvSpPr>
          <p:nvPr/>
        </p:nvSpPr>
        <p:spPr bwMode="auto">
          <a:xfrm>
            <a:off x="6877050" y="4724400"/>
            <a:ext cx="2124075" cy="1296988"/>
          </a:xfrm>
          <a:prstGeom prst="ellipse">
            <a:avLst/>
          </a:prstGeom>
          <a:gradFill rotWithShape="1">
            <a:gsLst>
              <a:gs pos="0">
                <a:srgbClr val="666699"/>
              </a:gs>
              <a:gs pos="100000">
                <a:srgbClr val="424262"/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333399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FFFF"/>
                </a:solidFill>
                <a:latin typeface="Arial" charset="0"/>
              </a:rPr>
              <a:t>Матрицы?</a:t>
            </a:r>
          </a:p>
        </p:txBody>
      </p:sp>
      <p:sp>
        <p:nvSpPr>
          <p:cNvPr id="98321" name="Line 17"/>
          <p:cNvSpPr>
            <a:spLocks noChangeShapeType="1"/>
          </p:cNvSpPr>
          <p:nvPr/>
        </p:nvSpPr>
        <p:spPr bwMode="auto">
          <a:xfrm>
            <a:off x="5419725" y="3736975"/>
            <a:ext cx="1816100" cy="120491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8322" name="Line 18"/>
          <p:cNvSpPr>
            <a:spLocks noChangeShapeType="1"/>
          </p:cNvSpPr>
          <p:nvPr/>
        </p:nvSpPr>
        <p:spPr bwMode="auto">
          <a:xfrm>
            <a:off x="7092950" y="4652963"/>
            <a:ext cx="1457325" cy="1820862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8323" name="Line 19"/>
          <p:cNvSpPr>
            <a:spLocks noChangeShapeType="1"/>
          </p:cNvSpPr>
          <p:nvPr/>
        </p:nvSpPr>
        <p:spPr bwMode="auto">
          <a:xfrm flipH="1">
            <a:off x="7164388" y="4797425"/>
            <a:ext cx="1800225" cy="1547813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164" name="Text Box 20"/>
          <p:cNvSpPr txBox="1">
            <a:spLocks noChangeArrowheads="1"/>
          </p:cNvSpPr>
          <p:nvPr/>
        </p:nvSpPr>
        <p:spPr bwMode="auto">
          <a:xfrm>
            <a:off x="395288" y="4471988"/>
            <a:ext cx="259080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Ctr="1"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ru-RU" sz="2000" b="1">
                <a:latin typeface="Arial" charset="0"/>
              </a:rPr>
              <a:t>Углеводы, липиды</a:t>
            </a:r>
          </a:p>
        </p:txBody>
      </p:sp>
      <p:sp>
        <p:nvSpPr>
          <p:cNvPr id="6165" name="Text Box 21"/>
          <p:cNvSpPr txBox="1">
            <a:spLocks noChangeArrowheads="1"/>
          </p:cNvSpPr>
          <p:nvPr/>
        </p:nvSpPr>
        <p:spPr bwMode="auto">
          <a:xfrm>
            <a:off x="773113" y="2600325"/>
            <a:ext cx="2359025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Ctr="1"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ru-RU" sz="2000" b="1">
                <a:latin typeface="Arial" charset="0"/>
              </a:rPr>
              <a:t>РНК – рибозимы</a:t>
            </a:r>
            <a:endParaRPr lang="ru-RU" sz="2000">
              <a:latin typeface="Arial" charset="0"/>
            </a:endParaRPr>
          </a:p>
        </p:txBody>
      </p:sp>
      <p:sp>
        <p:nvSpPr>
          <p:cNvPr id="6166" name="Text Box 22"/>
          <p:cNvSpPr txBox="1">
            <a:spLocks noChangeArrowheads="1"/>
          </p:cNvSpPr>
          <p:nvPr/>
        </p:nvSpPr>
        <p:spPr bwMode="auto">
          <a:xfrm>
            <a:off x="6300788" y="2349500"/>
            <a:ext cx="2519362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Ctr="1"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lang="ru-RU" sz="2000" b="1">
                <a:latin typeface="Arial" charset="0"/>
              </a:rPr>
              <a:t>Другие гормоны, ц-АМФ, ионы</a:t>
            </a:r>
          </a:p>
        </p:txBody>
      </p:sp>
      <p:sp>
        <p:nvSpPr>
          <p:cNvPr id="6167" name="Text Box 23"/>
          <p:cNvSpPr txBox="1">
            <a:spLocks noChangeArrowheads="1"/>
          </p:cNvSpPr>
          <p:nvPr/>
        </p:nvSpPr>
        <p:spPr bwMode="auto">
          <a:xfrm>
            <a:off x="1835150" y="6127750"/>
            <a:ext cx="106680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Ctr="1"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ru-RU" sz="2000" b="1">
                <a:latin typeface="Arial" charset="0"/>
              </a:rPr>
              <a:t>т-РНК</a:t>
            </a:r>
          </a:p>
        </p:txBody>
      </p:sp>
      <p:sp>
        <p:nvSpPr>
          <p:cNvPr id="6168" name="Text Box 24"/>
          <p:cNvSpPr txBox="1">
            <a:spLocks noChangeArrowheads="1"/>
          </p:cNvSpPr>
          <p:nvPr/>
        </p:nvSpPr>
        <p:spPr bwMode="auto">
          <a:xfrm>
            <a:off x="539750" y="765175"/>
            <a:ext cx="805815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Ctr="1"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ru-RU" sz="2000" b="1">
                <a:latin typeface="Arial" charset="0"/>
                <a:cs typeface="Tahoma" pitchFamily="34" charset="0"/>
              </a:rPr>
              <a:t>Есть ли другие вещества, выполняющие те же функции ?</a:t>
            </a:r>
            <a:endParaRPr lang="ru-RU" sz="2000">
              <a:latin typeface="Arial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98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0"/>
                                        <p:tgtEl>
                                          <p:spTgt spid="98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3000"/>
                                        <p:tgtEl>
                                          <p:spTgt spid="98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3000"/>
                                        <p:tgtEl>
                                          <p:spTgt spid="98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20" grpId="0" animBg="1"/>
      <p:bldP spid="98321" grpId="0" animBg="1"/>
      <p:bldP spid="98322" grpId="0" animBg="1"/>
      <p:bldP spid="9832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Group 10"/>
          <p:cNvGrpSpPr>
            <a:grpSpLocks/>
          </p:cNvGrpSpPr>
          <p:nvPr/>
        </p:nvGrpSpPr>
        <p:grpSpPr bwMode="auto">
          <a:xfrm>
            <a:off x="1476375" y="115888"/>
            <a:ext cx="6911975" cy="6743700"/>
            <a:chOff x="839" y="73"/>
            <a:chExt cx="4354" cy="4248"/>
          </a:xfrm>
        </p:grpSpPr>
        <p:pic>
          <p:nvPicPr>
            <p:cNvPr id="24585" name="Picture 4" descr="mad03458_10_03b"/>
            <p:cNvPicPr>
              <a:picLocks noChangeAspect="1" noChangeArrowheads="1"/>
            </p:cNvPicPr>
            <p:nvPr/>
          </p:nvPicPr>
          <p:blipFill>
            <a:blip r:embed="rId2" cstate="print">
              <a:lum contrast="6000"/>
            </a:blip>
            <a:srcRect t="2431" b="8122"/>
            <a:stretch>
              <a:fillRect/>
            </a:stretch>
          </p:blipFill>
          <p:spPr bwMode="auto">
            <a:xfrm>
              <a:off x="839" y="73"/>
              <a:ext cx="4354" cy="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586" name="Text Box 9"/>
            <p:cNvSpPr txBox="1">
              <a:spLocks noChangeArrowheads="1"/>
            </p:cNvSpPr>
            <p:nvPr/>
          </p:nvSpPr>
          <p:spPr bwMode="auto">
            <a:xfrm>
              <a:off x="839" y="1888"/>
              <a:ext cx="4354" cy="633"/>
            </a:xfrm>
            <a:prstGeom prst="rect">
              <a:avLst/>
            </a:prstGeom>
            <a:solidFill>
              <a:srgbClr val="FFFFFF"/>
            </a:solidFill>
            <a:ln w="28575" algn="ctr">
              <a:noFill/>
              <a:miter lim="800000"/>
              <a:headEnd/>
              <a:tailEnd type="none" w="med" len="lg"/>
            </a:ln>
          </p:spPr>
          <p:txBody>
            <a:bodyPr anchor="ctr" anchorCtr="1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2400" b="1">
                  <a:solidFill>
                    <a:srgbClr val="FF3300"/>
                  </a:solidFill>
                  <a:latin typeface="Arial" charset="0"/>
                </a:rPr>
                <a:t>Пурины</a:t>
              </a:r>
            </a:p>
            <a:p>
              <a:pPr algn="ctr">
                <a:spcBef>
                  <a:spcPct val="50000"/>
                </a:spcBef>
              </a:pPr>
              <a:r>
                <a:rPr lang="ru-RU" sz="2400" b="1">
                  <a:solidFill>
                    <a:srgbClr val="FF3300"/>
                  </a:solidFill>
                  <a:latin typeface="Arial" charset="0"/>
                </a:rPr>
                <a:t>Пиримидины</a:t>
              </a:r>
            </a:p>
          </p:txBody>
        </p:sp>
      </p:grpSp>
      <p:sp>
        <p:nvSpPr>
          <p:cNvPr id="129031" name="Rectangle 7"/>
          <p:cNvSpPr>
            <a:spLocks noChangeArrowheads="1"/>
          </p:cNvSpPr>
          <p:nvPr/>
        </p:nvSpPr>
        <p:spPr bwMode="auto">
          <a:xfrm>
            <a:off x="1620838" y="6092825"/>
            <a:ext cx="2303462" cy="720725"/>
          </a:xfrm>
          <a:prstGeom prst="rect">
            <a:avLst/>
          </a:prstGeom>
          <a:solidFill>
            <a:srgbClr val="DDDDDD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107763" dir="13500000" algn="ctr" rotWithShape="0">
              <a:srgbClr val="C0C0C0">
                <a:alpha val="50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ru-RU" sz="3200">
                <a:latin typeface="Arial" charset="0"/>
              </a:rPr>
              <a:t>Тимин, Т</a:t>
            </a:r>
          </a:p>
        </p:txBody>
      </p:sp>
      <p:sp>
        <p:nvSpPr>
          <p:cNvPr id="129032" name="Rectangle 8"/>
          <p:cNvSpPr>
            <a:spLocks noChangeArrowheads="1"/>
          </p:cNvSpPr>
          <p:nvPr/>
        </p:nvSpPr>
        <p:spPr bwMode="auto">
          <a:xfrm>
            <a:off x="5795963" y="6092825"/>
            <a:ext cx="2303462" cy="720725"/>
          </a:xfrm>
          <a:prstGeom prst="rect">
            <a:avLst/>
          </a:prstGeom>
          <a:solidFill>
            <a:srgbClr val="DDDDDD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107763" dir="13500000" algn="ctr" rotWithShape="0">
              <a:srgbClr val="C0C0C0">
                <a:alpha val="50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ru-RU" sz="3200">
                <a:latin typeface="Arial" charset="0"/>
              </a:rPr>
              <a:t>Цитозин, Ц</a:t>
            </a:r>
          </a:p>
        </p:txBody>
      </p:sp>
      <p:sp useBgFill="1">
        <p:nvSpPr>
          <p:cNvPr id="129029" name="Rectangle 5"/>
          <p:cNvSpPr>
            <a:spLocks noChangeArrowheads="1"/>
          </p:cNvSpPr>
          <p:nvPr/>
        </p:nvSpPr>
        <p:spPr bwMode="auto">
          <a:xfrm>
            <a:off x="1620838" y="2420938"/>
            <a:ext cx="2303462" cy="720725"/>
          </a:xfrm>
          <a:prstGeom prst="rect">
            <a:avLst/>
          </a:prstGeom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107763" dir="13500000" algn="ctr" rotWithShape="0">
              <a:srgbClr val="C0C0C0">
                <a:alpha val="50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ru-RU" sz="3200">
                <a:latin typeface="Arial" charset="0"/>
              </a:rPr>
              <a:t>Аденин, А</a:t>
            </a:r>
          </a:p>
        </p:txBody>
      </p:sp>
      <p:sp useBgFill="1">
        <p:nvSpPr>
          <p:cNvPr id="129030" name="Rectangle 6"/>
          <p:cNvSpPr>
            <a:spLocks noChangeArrowheads="1"/>
          </p:cNvSpPr>
          <p:nvPr/>
        </p:nvSpPr>
        <p:spPr bwMode="auto">
          <a:xfrm>
            <a:off x="5795963" y="2420938"/>
            <a:ext cx="2303462" cy="720725"/>
          </a:xfrm>
          <a:prstGeom prst="rect">
            <a:avLst/>
          </a:prstGeom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107763" dir="13500000" algn="ctr" rotWithShape="0">
              <a:srgbClr val="C0C0C0">
                <a:alpha val="50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ru-RU" sz="3200">
                <a:latin typeface="Arial" charset="0"/>
              </a:rPr>
              <a:t>Гуанин, Г</a:t>
            </a:r>
          </a:p>
        </p:txBody>
      </p:sp>
      <p:sp>
        <p:nvSpPr>
          <p:cNvPr id="24583" name="Line 11"/>
          <p:cNvSpPr>
            <a:spLocks noChangeShapeType="1"/>
          </p:cNvSpPr>
          <p:nvPr/>
        </p:nvSpPr>
        <p:spPr bwMode="auto">
          <a:xfrm>
            <a:off x="1403350" y="3500438"/>
            <a:ext cx="6985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none" w="med" len="lg"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24584" name="Rectangle 12"/>
          <p:cNvSpPr>
            <a:spLocks noChangeArrowheads="1"/>
          </p:cNvSpPr>
          <p:nvPr/>
        </p:nvSpPr>
        <p:spPr bwMode="auto">
          <a:xfrm>
            <a:off x="107950" y="188913"/>
            <a:ext cx="140335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3600" b="1">
                <a:latin typeface="Arial" charset="0"/>
              </a:rPr>
              <a:t>ДНК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Group 2"/>
          <p:cNvGrpSpPr>
            <a:grpSpLocks/>
          </p:cNvGrpSpPr>
          <p:nvPr/>
        </p:nvGrpSpPr>
        <p:grpSpPr bwMode="auto">
          <a:xfrm>
            <a:off x="1692275" y="114300"/>
            <a:ext cx="6911975" cy="6743700"/>
            <a:chOff x="839" y="73"/>
            <a:chExt cx="4354" cy="4248"/>
          </a:xfrm>
        </p:grpSpPr>
        <p:pic>
          <p:nvPicPr>
            <p:cNvPr id="25612" name="Picture 3" descr="mad03458_10_03b"/>
            <p:cNvPicPr>
              <a:picLocks noChangeAspect="1" noChangeArrowheads="1"/>
            </p:cNvPicPr>
            <p:nvPr/>
          </p:nvPicPr>
          <p:blipFill>
            <a:blip r:embed="rId2" cstate="print">
              <a:lum contrast="6000"/>
            </a:blip>
            <a:srcRect t="2431" b="8122"/>
            <a:stretch>
              <a:fillRect/>
            </a:stretch>
          </p:blipFill>
          <p:spPr bwMode="auto">
            <a:xfrm>
              <a:off x="839" y="73"/>
              <a:ext cx="4354" cy="4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613" name="Text Box 4"/>
            <p:cNvSpPr txBox="1">
              <a:spLocks noChangeArrowheads="1"/>
            </p:cNvSpPr>
            <p:nvPr/>
          </p:nvSpPr>
          <p:spPr bwMode="auto">
            <a:xfrm>
              <a:off x="839" y="1888"/>
              <a:ext cx="4354" cy="633"/>
            </a:xfrm>
            <a:prstGeom prst="rect">
              <a:avLst/>
            </a:prstGeom>
            <a:solidFill>
              <a:srgbClr val="FFFFFF"/>
            </a:solidFill>
            <a:ln w="28575" algn="ctr">
              <a:noFill/>
              <a:miter lim="800000"/>
              <a:headEnd/>
              <a:tailEnd type="none" w="med" len="lg"/>
            </a:ln>
          </p:spPr>
          <p:txBody>
            <a:bodyPr anchor="ctr" anchorCtr="1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2400" b="1">
                  <a:solidFill>
                    <a:srgbClr val="FF3300"/>
                  </a:solidFill>
                  <a:latin typeface="Arial" charset="0"/>
                </a:rPr>
                <a:t>Пурины</a:t>
              </a:r>
            </a:p>
            <a:p>
              <a:pPr algn="ctr">
                <a:spcBef>
                  <a:spcPct val="50000"/>
                </a:spcBef>
              </a:pPr>
              <a:r>
                <a:rPr lang="ru-RU" sz="2400" b="1">
                  <a:solidFill>
                    <a:srgbClr val="FF3300"/>
                  </a:solidFill>
                  <a:latin typeface="Arial" charset="0"/>
                </a:rPr>
                <a:t>Пиримидины</a:t>
              </a:r>
            </a:p>
          </p:txBody>
        </p:sp>
      </p:grpSp>
      <p:sp>
        <p:nvSpPr>
          <p:cNvPr id="134149" name="Rectangle 5"/>
          <p:cNvSpPr>
            <a:spLocks noChangeArrowheads="1"/>
          </p:cNvSpPr>
          <p:nvPr/>
        </p:nvSpPr>
        <p:spPr bwMode="auto">
          <a:xfrm>
            <a:off x="1836738" y="6091238"/>
            <a:ext cx="2303462" cy="720725"/>
          </a:xfrm>
          <a:prstGeom prst="rect">
            <a:avLst/>
          </a:prstGeom>
          <a:solidFill>
            <a:srgbClr val="DDDDDD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107763" dir="13500000" algn="ctr" rotWithShape="0">
              <a:srgbClr val="C0C0C0">
                <a:alpha val="50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ru-RU" sz="3200">
                <a:latin typeface="Arial" charset="0"/>
              </a:rPr>
              <a:t>Тимин, Т</a:t>
            </a:r>
          </a:p>
        </p:txBody>
      </p:sp>
      <p:sp>
        <p:nvSpPr>
          <p:cNvPr id="134150" name="Rectangle 6"/>
          <p:cNvSpPr>
            <a:spLocks noChangeArrowheads="1"/>
          </p:cNvSpPr>
          <p:nvPr/>
        </p:nvSpPr>
        <p:spPr bwMode="auto">
          <a:xfrm>
            <a:off x="6011863" y="6091238"/>
            <a:ext cx="2303462" cy="720725"/>
          </a:xfrm>
          <a:prstGeom prst="rect">
            <a:avLst/>
          </a:prstGeom>
          <a:solidFill>
            <a:srgbClr val="DDDDDD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107763" dir="13500000" algn="ctr" rotWithShape="0">
              <a:srgbClr val="C0C0C0">
                <a:alpha val="50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ru-RU" sz="3200">
                <a:latin typeface="Arial" charset="0"/>
              </a:rPr>
              <a:t>Цитозин, Ц</a:t>
            </a:r>
          </a:p>
        </p:txBody>
      </p:sp>
      <p:sp useBgFill="1">
        <p:nvSpPr>
          <p:cNvPr id="134151" name="Rectangle 7"/>
          <p:cNvSpPr>
            <a:spLocks noChangeArrowheads="1"/>
          </p:cNvSpPr>
          <p:nvPr/>
        </p:nvSpPr>
        <p:spPr bwMode="auto">
          <a:xfrm>
            <a:off x="1836738" y="2419350"/>
            <a:ext cx="2303462" cy="720725"/>
          </a:xfrm>
          <a:prstGeom prst="rect">
            <a:avLst/>
          </a:prstGeom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107763" dir="13500000" algn="ctr" rotWithShape="0">
              <a:srgbClr val="C0C0C0">
                <a:alpha val="50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ru-RU" sz="3200">
                <a:latin typeface="Arial" charset="0"/>
              </a:rPr>
              <a:t>Аденин, А</a:t>
            </a:r>
          </a:p>
        </p:txBody>
      </p:sp>
      <p:sp useBgFill="1">
        <p:nvSpPr>
          <p:cNvPr id="134152" name="Rectangle 8"/>
          <p:cNvSpPr>
            <a:spLocks noChangeArrowheads="1"/>
          </p:cNvSpPr>
          <p:nvPr/>
        </p:nvSpPr>
        <p:spPr bwMode="auto">
          <a:xfrm>
            <a:off x="6011863" y="2419350"/>
            <a:ext cx="2303462" cy="720725"/>
          </a:xfrm>
          <a:prstGeom prst="rect">
            <a:avLst/>
          </a:prstGeom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107763" dir="13500000" algn="ctr" rotWithShape="0">
              <a:srgbClr val="C0C0C0">
                <a:alpha val="50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ru-RU" sz="3200">
                <a:latin typeface="Arial" charset="0"/>
              </a:rPr>
              <a:t>Гуанин, Г</a:t>
            </a:r>
          </a:p>
        </p:txBody>
      </p:sp>
      <p:sp>
        <p:nvSpPr>
          <p:cNvPr id="25607" name="Line 9"/>
          <p:cNvSpPr>
            <a:spLocks noChangeShapeType="1"/>
          </p:cNvSpPr>
          <p:nvPr/>
        </p:nvSpPr>
        <p:spPr bwMode="auto">
          <a:xfrm>
            <a:off x="1619250" y="3498850"/>
            <a:ext cx="6985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none" w="med" len="lg"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25608" name="Rectangle 18"/>
          <p:cNvSpPr>
            <a:spLocks noChangeArrowheads="1"/>
          </p:cNvSpPr>
          <p:nvPr/>
        </p:nvSpPr>
        <p:spPr bwMode="auto">
          <a:xfrm>
            <a:off x="0" y="333375"/>
            <a:ext cx="1763713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4000">
                <a:latin typeface="Arial" charset="0"/>
              </a:rPr>
              <a:t>ДНК</a:t>
            </a:r>
          </a:p>
        </p:txBody>
      </p:sp>
      <p:sp useBgFill="1">
        <p:nvSpPr>
          <p:cNvPr id="134163" name="Rectangle 19"/>
          <p:cNvSpPr>
            <a:spLocks noChangeArrowheads="1"/>
          </p:cNvSpPr>
          <p:nvPr/>
        </p:nvSpPr>
        <p:spPr bwMode="auto">
          <a:xfrm>
            <a:off x="179388" y="333375"/>
            <a:ext cx="1403350" cy="936625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3600" b="1">
                <a:latin typeface="Arial" charset="0"/>
              </a:rPr>
              <a:t>РНК</a:t>
            </a:r>
          </a:p>
        </p:txBody>
      </p:sp>
      <p:sp>
        <p:nvSpPr>
          <p:cNvPr id="134164" name="Rectangle 20"/>
          <p:cNvSpPr>
            <a:spLocks noChangeArrowheads="1"/>
          </p:cNvSpPr>
          <p:nvPr/>
        </p:nvSpPr>
        <p:spPr bwMode="auto">
          <a:xfrm>
            <a:off x="1835150" y="6092825"/>
            <a:ext cx="2303463" cy="720725"/>
          </a:xfrm>
          <a:prstGeom prst="rect">
            <a:avLst/>
          </a:prstGeom>
          <a:solidFill>
            <a:srgbClr val="DDDDDD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107763" dir="13500000" algn="ctr" rotWithShape="0">
              <a:srgbClr val="C0C0C0">
                <a:alpha val="50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ru-RU" sz="3200">
                <a:latin typeface="Arial" charset="0"/>
              </a:rPr>
              <a:t>Урацил, У</a:t>
            </a:r>
          </a:p>
        </p:txBody>
      </p:sp>
      <p:sp>
        <p:nvSpPr>
          <p:cNvPr id="134165" name="Oval 21"/>
          <p:cNvSpPr>
            <a:spLocks noChangeArrowheads="1"/>
          </p:cNvSpPr>
          <p:nvPr/>
        </p:nvSpPr>
        <p:spPr bwMode="auto">
          <a:xfrm>
            <a:off x="3562350" y="4076700"/>
            <a:ext cx="2305050" cy="1414463"/>
          </a:xfrm>
          <a:prstGeom prst="ellipse">
            <a:avLst/>
          </a:prstGeom>
          <a:solidFill>
            <a:schemeClr val="bg1"/>
          </a:solidFill>
          <a:ln w="28575" algn="ctr">
            <a:solidFill>
              <a:schemeClr val="tx1"/>
            </a:solidFill>
            <a:round/>
            <a:headEnd/>
            <a:tailEnd type="none" w="med" len="lg"/>
          </a:ln>
        </p:spPr>
        <p:txBody>
          <a:bodyPr anchor="ctr">
            <a:spAutoFit/>
          </a:bodyPr>
          <a:lstStyle/>
          <a:p>
            <a:pPr algn="ctr"/>
            <a:r>
              <a:rPr lang="ru-RU" sz="2000">
                <a:latin typeface="Arial" charset="0"/>
              </a:rPr>
              <a:t>Убрали метильную группу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4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4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4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4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4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34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63" grpId="0" animBg="1"/>
      <p:bldP spid="134164" grpId="0" animBg="1"/>
      <p:bldP spid="13416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6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936625"/>
          </a:xfrm>
        </p:spPr>
        <p:txBody>
          <a:bodyPr/>
          <a:lstStyle/>
          <a:p>
            <a:pPr eaLnBrk="1" hangingPunct="1"/>
            <a:r>
              <a:rPr lang="ru-RU" sz="4000" smtClean="0"/>
              <a:t>АТФ – аденозин трифосфат</a:t>
            </a:r>
          </a:p>
        </p:txBody>
      </p:sp>
      <p:grpSp>
        <p:nvGrpSpPr>
          <p:cNvPr id="26627" name="Group 20"/>
          <p:cNvGrpSpPr>
            <a:grpSpLocks/>
          </p:cNvGrpSpPr>
          <p:nvPr/>
        </p:nvGrpSpPr>
        <p:grpSpPr bwMode="auto">
          <a:xfrm>
            <a:off x="215900" y="1052513"/>
            <a:ext cx="8820150" cy="5400675"/>
            <a:chOff x="136" y="663"/>
            <a:chExt cx="5556" cy="3402"/>
          </a:xfrm>
        </p:grpSpPr>
        <p:sp>
          <p:nvSpPr>
            <p:cNvPr id="26628" name="Text Box 7"/>
            <p:cNvSpPr txBox="1">
              <a:spLocks noChangeArrowheads="1"/>
            </p:cNvSpPr>
            <p:nvPr/>
          </p:nvSpPr>
          <p:spPr bwMode="auto">
            <a:xfrm>
              <a:off x="3652" y="3705"/>
              <a:ext cx="2040" cy="36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 type="none" w="med" len="lg"/>
            </a:ln>
          </p:spPr>
          <p:txBody>
            <a:bodyPr lIns="18000" tIns="10800" rIns="18000" bIns="1080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3600" b="1">
                  <a:latin typeface="Arial" charset="0"/>
                </a:rPr>
                <a:t>рибо</a:t>
              </a:r>
              <a:r>
                <a:rPr lang="ru-RU" sz="2800" b="1">
                  <a:latin typeface="Arial" charset="0"/>
                </a:rPr>
                <a:t>нуклеотид</a:t>
              </a:r>
            </a:p>
          </p:txBody>
        </p:sp>
        <p:sp>
          <p:nvSpPr>
            <p:cNvPr id="26629" name="Line 8"/>
            <p:cNvSpPr>
              <a:spLocks noChangeShapeType="1"/>
            </p:cNvSpPr>
            <p:nvPr/>
          </p:nvSpPr>
          <p:spPr bwMode="auto">
            <a:xfrm flipH="1" flipV="1">
              <a:off x="3991" y="3430"/>
              <a:ext cx="0" cy="317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lIns="18000" tIns="10800" rIns="18000" bIns="10800" anchor="ctr">
              <a:spAutoFit/>
            </a:bodyPr>
            <a:lstStyle/>
            <a:p>
              <a:endParaRPr lang="ru-RU"/>
            </a:p>
          </p:txBody>
        </p:sp>
        <p:pic>
          <p:nvPicPr>
            <p:cNvPr id="26630" name="Picture 9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12000"/>
            </a:blip>
            <a:srcRect/>
            <a:stretch>
              <a:fillRect/>
            </a:stretch>
          </p:blipFill>
          <p:spPr bwMode="auto">
            <a:xfrm>
              <a:off x="136" y="663"/>
              <a:ext cx="5073" cy="282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 type="none" w="med" len="lg"/>
            </a:ln>
          </p:spPr>
        </p:pic>
        <p:sp>
          <p:nvSpPr>
            <p:cNvPr id="26631" name="Freeform 13"/>
            <p:cNvSpPr>
              <a:spLocks/>
            </p:cNvSpPr>
            <p:nvPr/>
          </p:nvSpPr>
          <p:spPr bwMode="auto">
            <a:xfrm>
              <a:off x="1429" y="2160"/>
              <a:ext cx="227" cy="68"/>
            </a:xfrm>
            <a:custGeom>
              <a:avLst/>
              <a:gdLst>
                <a:gd name="T0" fmla="*/ 0 w 1821"/>
                <a:gd name="T1" fmla="*/ 415 h 488"/>
                <a:gd name="T2" fmla="*/ 525 w 1821"/>
                <a:gd name="T3" fmla="*/ 0 h 488"/>
                <a:gd name="T4" fmla="*/ 1236 w 1821"/>
                <a:gd name="T5" fmla="*/ 423 h 488"/>
                <a:gd name="T6" fmla="*/ 1821 w 1821"/>
                <a:gd name="T7" fmla="*/ 17 h 48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821"/>
                <a:gd name="T13" fmla="*/ 0 h 488"/>
                <a:gd name="T14" fmla="*/ 1821 w 1821"/>
                <a:gd name="T15" fmla="*/ 488 h 48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821" h="488">
                  <a:moveTo>
                    <a:pt x="0" y="415"/>
                  </a:moveTo>
                  <a:cubicBezTo>
                    <a:pt x="313" y="76"/>
                    <a:pt x="313" y="110"/>
                    <a:pt x="525" y="0"/>
                  </a:cubicBezTo>
                  <a:cubicBezTo>
                    <a:pt x="838" y="127"/>
                    <a:pt x="971" y="271"/>
                    <a:pt x="1236" y="423"/>
                  </a:cubicBezTo>
                  <a:cubicBezTo>
                    <a:pt x="1468" y="488"/>
                    <a:pt x="1719" y="50"/>
                    <a:pt x="1821" y="17"/>
                  </a:cubicBezTo>
                </a:path>
              </a:pathLst>
            </a:custGeom>
            <a:noFill/>
            <a:ln w="76200">
              <a:solidFill>
                <a:srgbClr val="FF0000"/>
              </a:solidFill>
              <a:round/>
              <a:headEnd/>
              <a:tailEnd type="none" w="med" len="lg"/>
            </a:ln>
          </p:spPr>
          <p:txBody>
            <a:bodyPr lIns="18000" tIns="10800" rIns="18000" bIns="10800" anchor="ctr">
              <a:spAutoFit/>
            </a:bodyPr>
            <a:lstStyle/>
            <a:p>
              <a:endParaRPr lang="ru-RU"/>
            </a:p>
          </p:txBody>
        </p:sp>
        <p:sp>
          <p:nvSpPr>
            <p:cNvPr id="26632" name="Freeform 14"/>
            <p:cNvSpPr>
              <a:spLocks/>
            </p:cNvSpPr>
            <p:nvPr/>
          </p:nvSpPr>
          <p:spPr bwMode="auto">
            <a:xfrm>
              <a:off x="2268" y="2160"/>
              <a:ext cx="227" cy="68"/>
            </a:xfrm>
            <a:custGeom>
              <a:avLst/>
              <a:gdLst>
                <a:gd name="T0" fmla="*/ 0 w 1821"/>
                <a:gd name="T1" fmla="*/ 415 h 488"/>
                <a:gd name="T2" fmla="*/ 525 w 1821"/>
                <a:gd name="T3" fmla="*/ 0 h 488"/>
                <a:gd name="T4" fmla="*/ 1236 w 1821"/>
                <a:gd name="T5" fmla="*/ 423 h 488"/>
                <a:gd name="T6" fmla="*/ 1821 w 1821"/>
                <a:gd name="T7" fmla="*/ 17 h 48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821"/>
                <a:gd name="T13" fmla="*/ 0 h 488"/>
                <a:gd name="T14" fmla="*/ 1821 w 1821"/>
                <a:gd name="T15" fmla="*/ 488 h 48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821" h="488">
                  <a:moveTo>
                    <a:pt x="0" y="415"/>
                  </a:moveTo>
                  <a:cubicBezTo>
                    <a:pt x="313" y="76"/>
                    <a:pt x="313" y="110"/>
                    <a:pt x="525" y="0"/>
                  </a:cubicBezTo>
                  <a:cubicBezTo>
                    <a:pt x="838" y="127"/>
                    <a:pt x="971" y="271"/>
                    <a:pt x="1236" y="423"/>
                  </a:cubicBezTo>
                  <a:cubicBezTo>
                    <a:pt x="1468" y="488"/>
                    <a:pt x="1719" y="50"/>
                    <a:pt x="1821" y="17"/>
                  </a:cubicBezTo>
                </a:path>
              </a:pathLst>
            </a:custGeom>
            <a:noFill/>
            <a:ln w="76200">
              <a:solidFill>
                <a:srgbClr val="FF0000"/>
              </a:solidFill>
              <a:round/>
              <a:headEnd/>
              <a:tailEnd type="none" w="med" len="lg"/>
            </a:ln>
          </p:spPr>
          <p:txBody>
            <a:bodyPr lIns="18000" tIns="10800" rIns="18000" bIns="10800" anchor="ctr">
              <a:spAutoFit/>
            </a:bodyPr>
            <a:lstStyle/>
            <a:p>
              <a:endParaRPr lang="ru-RU"/>
            </a:p>
          </p:txBody>
        </p:sp>
        <p:sp>
          <p:nvSpPr>
            <p:cNvPr id="26633" name="Line 16"/>
            <p:cNvSpPr>
              <a:spLocks noChangeShapeType="1"/>
            </p:cNvSpPr>
            <p:nvPr/>
          </p:nvSpPr>
          <p:spPr bwMode="auto">
            <a:xfrm flipH="1" flipV="1">
              <a:off x="1542" y="2341"/>
              <a:ext cx="0" cy="998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lg" len="lg"/>
            </a:ln>
          </p:spPr>
          <p:txBody>
            <a:bodyPr lIns="18000" tIns="10800" rIns="18000" bIns="10800" anchor="ctr">
              <a:spAutoFit/>
            </a:bodyPr>
            <a:lstStyle/>
            <a:p>
              <a:endParaRPr lang="ru-RU"/>
            </a:p>
          </p:txBody>
        </p:sp>
        <p:sp>
          <p:nvSpPr>
            <p:cNvPr id="26634" name="Line 17"/>
            <p:cNvSpPr>
              <a:spLocks noChangeShapeType="1"/>
            </p:cNvSpPr>
            <p:nvPr/>
          </p:nvSpPr>
          <p:spPr bwMode="auto">
            <a:xfrm flipV="1">
              <a:off x="1542" y="2341"/>
              <a:ext cx="794" cy="998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lg" len="lg"/>
            </a:ln>
          </p:spPr>
          <p:txBody>
            <a:bodyPr lIns="18000" tIns="10800" rIns="18000" bIns="10800" anchor="ctr">
              <a:spAutoFit/>
            </a:bodyPr>
            <a:lstStyle/>
            <a:p>
              <a:endParaRPr lang="ru-RU"/>
            </a:p>
          </p:txBody>
        </p:sp>
        <p:sp>
          <p:nvSpPr>
            <p:cNvPr id="26635" name="Text Box 18"/>
            <p:cNvSpPr txBox="1">
              <a:spLocks noChangeArrowheads="1"/>
            </p:cNvSpPr>
            <p:nvPr/>
          </p:nvSpPr>
          <p:spPr bwMode="auto">
            <a:xfrm>
              <a:off x="295" y="3294"/>
              <a:ext cx="2880" cy="36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 type="none" w="med" len="lg"/>
            </a:ln>
          </p:spPr>
          <p:txBody>
            <a:bodyPr lIns="18000" tIns="10800" rIns="18000" bIns="1080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3600" b="1">
                  <a:latin typeface="Arial" charset="0"/>
                </a:rPr>
                <a:t>макро</a:t>
              </a:r>
              <a:r>
                <a:rPr lang="ru-RU" sz="2800" b="1">
                  <a:latin typeface="Arial" charset="0"/>
                </a:rPr>
                <a:t>эргические связи</a:t>
              </a:r>
            </a:p>
          </p:txBody>
        </p:sp>
        <p:sp>
          <p:nvSpPr>
            <p:cNvPr id="26636" name="Text Box 19"/>
            <p:cNvSpPr txBox="1">
              <a:spLocks noChangeArrowheads="1"/>
            </p:cNvSpPr>
            <p:nvPr/>
          </p:nvSpPr>
          <p:spPr bwMode="auto">
            <a:xfrm>
              <a:off x="4468" y="2205"/>
              <a:ext cx="1088" cy="28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 type="none" w="med" len="lg"/>
            </a:ln>
          </p:spPr>
          <p:txBody>
            <a:bodyPr lIns="18000" tIns="10800" rIns="18000" bIns="1080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2800" b="1">
                  <a:latin typeface="Arial" charset="0"/>
                </a:rPr>
                <a:t>Аденин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981075"/>
          </a:xfrm>
        </p:spPr>
        <p:txBody>
          <a:bodyPr/>
          <a:lstStyle/>
          <a:p>
            <a:pPr eaLnBrk="1" hangingPunct="1"/>
            <a:r>
              <a:rPr lang="ru-RU" sz="3600" b="1" smtClean="0">
                <a:solidFill>
                  <a:srgbClr val="808000"/>
                </a:solidFill>
              </a:rPr>
              <a:t>Синтез цепочки из нуклеотидов</a:t>
            </a:r>
            <a:endParaRPr lang="en-US" sz="3600" b="1" smtClean="0">
              <a:solidFill>
                <a:srgbClr val="808000"/>
              </a:solidFill>
            </a:endParaRP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908050"/>
            <a:ext cx="8748712" cy="1223963"/>
          </a:xfrm>
        </p:spPr>
        <p:txBody>
          <a:bodyPr/>
          <a:lstStyle/>
          <a:p>
            <a:pPr eaLnBrk="1" hangingPunct="1"/>
            <a:r>
              <a:rPr lang="ru-RU" smtClean="0"/>
              <a:t>Реакция </a:t>
            </a:r>
            <a:r>
              <a:rPr lang="ru-RU" b="1" smtClean="0">
                <a:solidFill>
                  <a:srgbClr val="CC3300"/>
                </a:solidFill>
              </a:rPr>
              <a:t>конденсации</a:t>
            </a:r>
            <a:r>
              <a:rPr lang="ru-RU" smtClean="0"/>
              <a:t> – отщепление молекулы воды. </a:t>
            </a:r>
            <a:endParaRPr lang="en-US" smtClean="0"/>
          </a:p>
        </p:txBody>
      </p:sp>
      <p:grpSp>
        <p:nvGrpSpPr>
          <p:cNvPr id="27652" name="Group 4"/>
          <p:cNvGrpSpPr>
            <a:grpSpLocks/>
          </p:cNvGrpSpPr>
          <p:nvPr/>
        </p:nvGrpSpPr>
        <p:grpSpPr bwMode="auto">
          <a:xfrm>
            <a:off x="-323850" y="2492375"/>
            <a:ext cx="8186738" cy="4173538"/>
            <a:chOff x="595" y="1849"/>
            <a:chExt cx="3305" cy="1674"/>
          </a:xfrm>
        </p:grpSpPr>
        <p:grpSp>
          <p:nvGrpSpPr>
            <p:cNvPr id="27656" name="Group 5"/>
            <p:cNvGrpSpPr>
              <a:grpSpLocks/>
            </p:cNvGrpSpPr>
            <p:nvPr/>
          </p:nvGrpSpPr>
          <p:grpSpPr bwMode="auto">
            <a:xfrm>
              <a:off x="1064" y="1849"/>
              <a:ext cx="2836" cy="1664"/>
              <a:chOff x="1064" y="1849"/>
              <a:chExt cx="2836" cy="1664"/>
            </a:xfrm>
          </p:grpSpPr>
          <p:pic>
            <p:nvPicPr>
              <p:cNvPr id="27658" name="Picture 6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1352" y="1849"/>
                <a:ext cx="2400" cy="15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7659" name="Text Box 7"/>
              <p:cNvSpPr txBox="1">
                <a:spLocks noChangeArrowheads="1"/>
              </p:cNvSpPr>
              <p:nvPr/>
            </p:nvSpPr>
            <p:spPr bwMode="auto">
              <a:xfrm>
                <a:off x="2712" y="3378"/>
                <a:ext cx="75" cy="135"/>
              </a:xfrm>
              <a:prstGeom prst="rect">
                <a:avLst/>
              </a:prstGeom>
              <a:noFill/>
              <a:ln w="34925">
                <a:noFill/>
                <a:miter lim="800000"/>
                <a:headEnd/>
                <a:tailEnd/>
              </a:ln>
            </p:spPr>
            <p:txBody>
              <a:bodyPr wrap="none" lIns="92075" tIns="46038" rIns="92075" bIns="46038" anchor="ctr"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endParaRPr kumimoji="1" lang="en-US" sz="1600">
                  <a:latin typeface="Arial" charset="0"/>
                </a:endParaRPr>
              </a:p>
            </p:txBody>
          </p:sp>
          <p:sp>
            <p:nvSpPr>
              <p:cNvPr id="27660" name="Text Box 8"/>
              <p:cNvSpPr txBox="1">
                <a:spLocks noChangeArrowheads="1"/>
              </p:cNvSpPr>
              <p:nvPr/>
            </p:nvSpPr>
            <p:spPr bwMode="auto">
              <a:xfrm>
                <a:off x="1127" y="1928"/>
                <a:ext cx="197" cy="135"/>
              </a:xfrm>
              <a:prstGeom prst="rect">
                <a:avLst/>
              </a:prstGeom>
              <a:noFill/>
              <a:ln w="34925">
                <a:noFill/>
                <a:miter lim="800000"/>
                <a:headEnd/>
                <a:tailEnd/>
              </a:ln>
            </p:spPr>
            <p:txBody>
              <a:bodyPr wrap="none" lIns="92075" tIns="46038" rIns="92075" bIns="46038" anchor="ctr"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kumimoji="1" lang="en-US" sz="1600">
                    <a:latin typeface="Arial" charset="0"/>
                  </a:rPr>
                  <a:t>HO</a:t>
                </a:r>
                <a:endParaRPr kumimoji="1" lang="en-US" sz="2400">
                  <a:latin typeface="Arial" charset="0"/>
                </a:endParaRPr>
              </a:p>
            </p:txBody>
          </p:sp>
          <p:sp>
            <p:nvSpPr>
              <p:cNvPr id="27661" name="Text Box 9"/>
              <p:cNvSpPr txBox="1">
                <a:spLocks noChangeArrowheads="1"/>
              </p:cNvSpPr>
              <p:nvPr/>
            </p:nvSpPr>
            <p:spPr bwMode="auto">
              <a:xfrm>
                <a:off x="3766" y="1928"/>
                <a:ext cx="134" cy="135"/>
              </a:xfrm>
              <a:prstGeom prst="rect">
                <a:avLst/>
              </a:prstGeom>
              <a:noFill/>
              <a:ln w="34925">
                <a:noFill/>
                <a:miter lim="800000"/>
                <a:headEnd/>
                <a:tailEnd/>
              </a:ln>
            </p:spPr>
            <p:txBody>
              <a:bodyPr wrap="none" lIns="92075" tIns="46038" rIns="92075" bIns="46038" anchor="ctr"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kumimoji="1" lang="en-US" sz="1600">
                    <a:latin typeface="Arial" charset="0"/>
                  </a:rPr>
                  <a:t>H</a:t>
                </a:r>
                <a:endParaRPr kumimoji="1" lang="en-US" sz="2400">
                  <a:latin typeface="Arial" charset="0"/>
                </a:endParaRPr>
              </a:p>
            </p:txBody>
          </p:sp>
          <p:sp>
            <p:nvSpPr>
              <p:cNvPr id="27662" name="Text Box 10"/>
              <p:cNvSpPr txBox="1">
                <a:spLocks noChangeArrowheads="1"/>
              </p:cNvSpPr>
              <p:nvPr/>
            </p:nvSpPr>
            <p:spPr bwMode="auto">
              <a:xfrm>
                <a:off x="1551" y="1921"/>
                <a:ext cx="120" cy="135"/>
              </a:xfrm>
              <a:prstGeom prst="rect">
                <a:avLst/>
              </a:prstGeom>
              <a:noFill/>
              <a:ln w="34925">
                <a:noFill/>
                <a:miter lim="800000"/>
                <a:headEnd/>
                <a:tailEnd/>
              </a:ln>
            </p:spPr>
            <p:txBody>
              <a:bodyPr wrap="none" lIns="92075" tIns="46038" rIns="92075" bIns="46038" anchor="ctr"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kumimoji="1" lang="en-US" sz="1600" b="1">
                    <a:solidFill>
                      <a:schemeClr val="bg1"/>
                    </a:solidFill>
                    <a:latin typeface="Arial" charset="0"/>
                  </a:rPr>
                  <a:t>1</a:t>
                </a:r>
                <a:endParaRPr kumimoji="1" lang="en-US" sz="2400" b="1">
                  <a:latin typeface="Arial" charset="0"/>
                </a:endParaRPr>
              </a:p>
            </p:txBody>
          </p:sp>
          <p:sp>
            <p:nvSpPr>
              <p:cNvPr id="27663" name="Text Box 11"/>
              <p:cNvSpPr txBox="1">
                <a:spLocks noChangeArrowheads="1"/>
              </p:cNvSpPr>
              <p:nvPr/>
            </p:nvSpPr>
            <p:spPr bwMode="auto">
              <a:xfrm>
                <a:off x="1957" y="1938"/>
                <a:ext cx="120" cy="135"/>
              </a:xfrm>
              <a:prstGeom prst="rect">
                <a:avLst/>
              </a:prstGeom>
              <a:noFill/>
              <a:ln w="34925">
                <a:noFill/>
                <a:miter lim="800000"/>
                <a:headEnd/>
                <a:tailEnd/>
              </a:ln>
            </p:spPr>
            <p:txBody>
              <a:bodyPr wrap="none" lIns="92075" tIns="46038" rIns="92075" bIns="46038" anchor="ctr"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kumimoji="1" lang="en-US" sz="1600" b="1">
                    <a:solidFill>
                      <a:schemeClr val="bg1"/>
                    </a:solidFill>
                    <a:latin typeface="Arial" charset="0"/>
                  </a:rPr>
                  <a:t>2</a:t>
                </a:r>
                <a:endParaRPr kumimoji="1" lang="en-US" sz="2400" b="1">
                  <a:latin typeface="Arial" charset="0"/>
                </a:endParaRPr>
              </a:p>
            </p:txBody>
          </p:sp>
          <p:sp>
            <p:nvSpPr>
              <p:cNvPr id="27664" name="Text Box 12"/>
              <p:cNvSpPr txBox="1">
                <a:spLocks noChangeArrowheads="1"/>
              </p:cNvSpPr>
              <p:nvPr/>
            </p:nvSpPr>
            <p:spPr bwMode="auto">
              <a:xfrm>
                <a:off x="2340" y="1931"/>
                <a:ext cx="120" cy="135"/>
              </a:xfrm>
              <a:prstGeom prst="rect">
                <a:avLst/>
              </a:prstGeom>
              <a:noFill/>
              <a:ln w="34925">
                <a:noFill/>
                <a:miter lim="800000"/>
                <a:headEnd/>
                <a:tailEnd/>
              </a:ln>
            </p:spPr>
            <p:txBody>
              <a:bodyPr wrap="none" lIns="92075" tIns="46038" rIns="92075" bIns="46038" anchor="ctr"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kumimoji="1" lang="en-US" sz="1600" b="1">
                    <a:solidFill>
                      <a:schemeClr val="bg1"/>
                    </a:solidFill>
                    <a:latin typeface="Arial" charset="0"/>
                  </a:rPr>
                  <a:t>3</a:t>
                </a:r>
                <a:endParaRPr kumimoji="1" lang="en-US" sz="2400" b="1">
                  <a:latin typeface="Arial" charset="0"/>
                </a:endParaRPr>
              </a:p>
            </p:txBody>
          </p:sp>
          <p:sp>
            <p:nvSpPr>
              <p:cNvPr id="27665" name="Text Box 13"/>
              <p:cNvSpPr txBox="1">
                <a:spLocks noChangeArrowheads="1"/>
              </p:cNvSpPr>
              <p:nvPr/>
            </p:nvSpPr>
            <p:spPr bwMode="auto">
              <a:xfrm>
                <a:off x="3078" y="1939"/>
                <a:ext cx="167" cy="111"/>
              </a:xfrm>
              <a:prstGeom prst="rect">
                <a:avLst/>
              </a:prstGeom>
              <a:noFill/>
              <a:ln w="34925">
                <a:noFill/>
                <a:miter lim="800000"/>
                <a:headEnd/>
                <a:tailEnd/>
              </a:ln>
            </p:spPr>
            <p:txBody>
              <a:bodyPr wrap="none" lIns="92075" tIns="46038" rIns="92075" bIns="46038" anchor="ctr"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kumimoji="1" lang="en-US" sz="1200" b="1">
                    <a:solidFill>
                      <a:schemeClr val="bg1"/>
                    </a:solidFill>
                    <a:latin typeface="Arial" charset="0"/>
                  </a:rPr>
                  <a:t>HO</a:t>
                </a:r>
                <a:endParaRPr kumimoji="1" lang="en-US" sz="1200" b="1">
                  <a:latin typeface="Arial" charset="0"/>
                </a:endParaRPr>
              </a:p>
            </p:txBody>
          </p:sp>
          <p:sp>
            <p:nvSpPr>
              <p:cNvPr id="27666" name="Text Box 14"/>
              <p:cNvSpPr txBox="1">
                <a:spLocks noChangeArrowheads="1"/>
              </p:cNvSpPr>
              <p:nvPr/>
            </p:nvSpPr>
            <p:spPr bwMode="auto">
              <a:xfrm>
                <a:off x="1491" y="3007"/>
                <a:ext cx="197" cy="135"/>
              </a:xfrm>
              <a:prstGeom prst="rect">
                <a:avLst/>
              </a:prstGeom>
              <a:noFill/>
              <a:ln w="34925">
                <a:noFill/>
                <a:miter lim="800000"/>
                <a:headEnd/>
                <a:tailEnd/>
              </a:ln>
            </p:spPr>
            <p:txBody>
              <a:bodyPr wrap="none" lIns="92075" tIns="46038" rIns="92075" bIns="46038" anchor="ctr"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kumimoji="1" lang="en-US" sz="1600">
                    <a:latin typeface="Arial" charset="0"/>
                  </a:rPr>
                  <a:t>HO</a:t>
                </a:r>
                <a:endParaRPr kumimoji="1" lang="en-US" sz="2400">
                  <a:latin typeface="Arial" charset="0"/>
                </a:endParaRPr>
              </a:p>
            </p:txBody>
          </p:sp>
          <p:sp>
            <p:nvSpPr>
              <p:cNvPr id="27667" name="Text Box 15"/>
              <p:cNvSpPr txBox="1">
                <a:spLocks noChangeArrowheads="1"/>
              </p:cNvSpPr>
              <p:nvPr/>
            </p:nvSpPr>
            <p:spPr bwMode="auto">
              <a:xfrm>
                <a:off x="3395" y="3007"/>
                <a:ext cx="133" cy="135"/>
              </a:xfrm>
              <a:prstGeom prst="rect">
                <a:avLst/>
              </a:prstGeom>
              <a:noFill/>
              <a:ln w="34925">
                <a:noFill/>
                <a:miter lim="800000"/>
                <a:headEnd/>
                <a:tailEnd/>
              </a:ln>
            </p:spPr>
            <p:txBody>
              <a:bodyPr wrap="none" lIns="92075" tIns="46038" rIns="92075" bIns="46038" anchor="ctr"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kumimoji="1" lang="en-US" sz="1600">
                    <a:latin typeface="Arial" charset="0"/>
                  </a:rPr>
                  <a:t>H</a:t>
                </a:r>
                <a:endParaRPr kumimoji="1" lang="en-US" sz="2400">
                  <a:latin typeface="Arial" charset="0"/>
                </a:endParaRPr>
              </a:p>
            </p:txBody>
          </p:sp>
          <p:sp>
            <p:nvSpPr>
              <p:cNvPr id="27668" name="Text Box 16"/>
              <p:cNvSpPr txBox="1">
                <a:spLocks noChangeArrowheads="1"/>
              </p:cNvSpPr>
              <p:nvPr/>
            </p:nvSpPr>
            <p:spPr bwMode="auto">
              <a:xfrm>
                <a:off x="1877" y="2990"/>
                <a:ext cx="120" cy="135"/>
              </a:xfrm>
              <a:prstGeom prst="rect">
                <a:avLst/>
              </a:prstGeom>
              <a:noFill/>
              <a:ln w="34925">
                <a:noFill/>
                <a:miter lim="800000"/>
                <a:headEnd/>
                <a:tailEnd/>
              </a:ln>
            </p:spPr>
            <p:txBody>
              <a:bodyPr wrap="none" lIns="92075" tIns="46038" rIns="92075" bIns="46038" anchor="ctr"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kumimoji="1" lang="en-US" sz="1600" b="1">
                    <a:solidFill>
                      <a:schemeClr val="bg1"/>
                    </a:solidFill>
                    <a:latin typeface="Arial" charset="0"/>
                  </a:rPr>
                  <a:t>1</a:t>
                </a:r>
                <a:endParaRPr kumimoji="1" lang="en-US" sz="2400" b="1">
                  <a:latin typeface="Arial" charset="0"/>
                </a:endParaRPr>
              </a:p>
            </p:txBody>
          </p:sp>
          <p:sp>
            <p:nvSpPr>
              <p:cNvPr id="27669" name="Text Box 17"/>
              <p:cNvSpPr txBox="1">
                <a:spLocks noChangeArrowheads="1"/>
              </p:cNvSpPr>
              <p:nvPr/>
            </p:nvSpPr>
            <p:spPr bwMode="auto">
              <a:xfrm>
                <a:off x="2284" y="2999"/>
                <a:ext cx="120" cy="135"/>
              </a:xfrm>
              <a:prstGeom prst="rect">
                <a:avLst/>
              </a:prstGeom>
              <a:noFill/>
              <a:ln w="34925">
                <a:noFill/>
                <a:miter lim="800000"/>
                <a:headEnd/>
                <a:tailEnd/>
              </a:ln>
            </p:spPr>
            <p:txBody>
              <a:bodyPr wrap="none" lIns="92075" tIns="46038" rIns="92075" bIns="46038" anchor="ctr"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kumimoji="1" lang="en-US" sz="1600" b="1">
                    <a:solidFill>
                      <a:schemeClr val="bg1"/>
                    </a:solidFill>
                    <a:latin typeface="Arial" charset="0"/>
                  </a:rPr>
                  <a:t>2</a:t>
                </a:r>
                <a:endParaRPr kumimoji="1" lang="en-US" sz="2400" b="1">
                  <a:latin typeface="Arial" charset="0"/>
                </a:endParaRPr>
              </a:p>
            </p:txBody>
          </p:sp>
          <p:sp>
            <p:nvSpPr>
              <p:cNvPr id="27670" name="Text Box 18"/>
              <p:cNvSpPr txBox="1">
                <a:spLocks noChangeArrowheads="1"/>
              </p:cNvSpPr>
              <p:nvPr/>
            </p:nvSpPr>
            <p:spPr bwMode="auto">
              <a:xfrm>
                <a:off x="2686" y="2999"/>
                <a:ext cx="119" cy="135"/>
              </a:xfrm>
              <a:prstGeom prst="rect">
                <a:avLst/>
              </a:prstGeom>
              <a:noFill/>
              <a:ln w="34925">
                <a:noFill/>
                <a:miter lim="800000"/>
                <a:headEnd/>
                <a:tailEnd/>
              </a:ln>
            </p:spPr>
            <p:txBody>
              <a:bodyPr wrap="none" lIns="92075" tIns="46038" rIns="92075" bIns="46038" anchor="ctr"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kumimoji="1" lang="en-US" sz="1600" b="1">
                    <a:solidFill>
                      <a:schemeClr val="bg1"/>
                    </a:solidFill>
                    <a:latin typeface="Arial" charset="0"/>
                  </a:rPr>
                  <a:t>3</a:t>
                </a:r>
                <a:endParaRPr kumimoji="1" lang="en-US" sz="2400" b="1">
                  <a:latin typeface="Arial" charset="0"/>
                </a:endParaRPr>
              </a:p>
            </p:txBody>
          </p:sp>
          <p:sp>
            <p:nvSpPr>
              <p:cNvPr id="27671" name="Text Box 19"/>
              <p:cNvSpPr txBox="1">
                <a:spLocks noChangeArrowheads="1"/>
              </p:cNvSpPr>
              <p:nvPr/>
            </p:nvSpPr>
            <p:spPr bwMode="auto">
              <a:xfrm>
                <a:off x="3077" y="3002"/>
                <a:ext cx="119" cy="135"/>
              </a:xfrm>
              <a:prstGeom prst="rect">
                <a:avLst/>
              </a:prstGeom>
              <a:noFill/>
              <a:ln w="34925">
                <a:noFill/>
                <a:miter lim="800000"/>
                <a:headEnd/>
                <a:tailEnd/>
              </a:ln>
            </p:spPr>
            <p:txBody>
              <a:bodyPr wrap="none" lIns="92075" tIns="46038" rIns="92075" bIns="46038" anchor="ctr"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kumimoji="1" lang="en-US" sz="1600" b="1">
                    <a:solidFill>
                      <a:schemeClr val="bg1"/>
                    </a:solidFill>
                    <a:latin typeface="Arial" charset="0"/>
                  </a:rPr>
                  <a:t>4</a:t>
                </a:r>
                <a:endParaRPr kumimoji="1" lang="en-US" sz="2400" b="1">
                  <a:latin typeface="Arial" charset="0"/>
                </a:endParaRPr>
              </a:p>
            </p:txBody>
          </p:sp>
          <p:sp>
            <p:nvSpPr>
              <p:cNvPr id="27672" name="Text Box 20"/>
              <p:cNvSpPr txBox="1">
                <a:spLocks noChangeArrowheads="1"/>
              </p:cNvSpPr>
              <p:nvPr/>
            </p:nvSpPr>
            <p:spPr bwMode="auto">
              <a:xfrm>
                <a:off x="2700" y="1939"/>
                <a:ext cx="119" cy="111"/>
              </a:xfrm>
              <a:prstGeom prst="rect">
                <a:avLst/>
              </a:prstGeom>
              <a:noFill/>
              <a:ln w="34925">
                <a:noFill/>
                <a:miter lim="800000"/>
                <a:headEnd/>
                <a:tailEnd/>
              </a:ln>
            </p:spPr>
            <p:txBody>
              <a:bodyPr wrap="none" lIns="92075" tIns="46038" rIns="92075" bIns="46038" anchor="ctr"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kumimoji="1" lang="en-US" sz="1200" b="1">
                    <a:solidFill>
                      <a:schemeClr val="bg1"/>
                    </a:solidFill>
                    <a:latin typeface="Arial" charset="0"/>
                  </a:rPr>
                  <a:t>H</a:t>
                </a:r>
                <a:endParaRPr kumimoji="1" lang="en-US" sz="1200" b="1">
                  <a:latin typeface="Arial" charset="0"/>
                </a:endParaRPr>
              </a:p>
            </p:txBody>
          </p:sp>
          <p:sp>
            <p:nvSpPr>
              <p:cNvPr id="27673" name="Text Box 21"/>
              <p:cNvSpPr txBox="1">
                <a:spLocks noChangeArrowheads="1"/>
              </p:cNvSpPr>
              <p:nvPr/>
            </p:nvSpPr>
            <p:spPr bwMode="auto">
              <a:xfrm>
                <a:off x="3412" y="2602"/>
                <a:ext cx="190" cy="111"/>
              </a:xfrm>
              <a:prstGeom prst="rect">
                <a:avLst/>
              </a:prstGeom>
              <a:noFill/>
              <a:ln w="34925">
                <a:noFill/>
                <a:miter lim="800000"/>
                <a:headEnd/>
                <a:tailEnd/>
              </a:ln>
            </p:spPr>
            <p:txBody>
              <a:bodyPr wrap="none" lIns="92075" tIns="46038" rIns="92075" bIns="46038" anchor="ctr"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kumimoji="1" lang="en-US" sz="1200" b="1">
                    <a:solidFill>
                      <a:schemeClr val="bg1"/>
                    </a:solidFill>
                    <a:latin typeface="Arial" charset="0"/>
                  </a:rPr>
                  <a:t>H</a:t>
                </a:r>
                <a:r>
                  <a:rPr kumimoji="1" lang="en-US" sz="1200" b="1" baseline="-25000">
                    <a:solidFill>
                      <a:schemeClr val="bg1"/>
                    </a:solidFill>
                    <a:latin typeface="Arial" charset="0"/>
                  </a:rPr>
                  <a:t>2</a:t>
                </a:r>
                <a:r>
                  <a:rPr kumimoji="1" lang="en-US" sz="1200" b="1">
                    <a:solidFill>
                      <a:schemeClr val="bg1"/>
                    </a:solidFill>
                    <a:latin typeface="Arial" charset="0"/>
                  </a:rPr>
                  <a:t>O</a:t>
                </a:r>
                <a:endParaRPr kumimoji="1" lang="en-US" sz="1200" b="1">
                  <a:latin typeface="Arial" charset="0"/>
                </a:endParaRPr>
              </a:p>
            </p:txBody>
          </p:sp>
          <p:sp>
            <p:nvSpPr>
              <p:cNvPr id="27674" name="Text Box 22"/>
              <p:cNvSpPr txBox="1">
                <a:spLocks noChangeArrowheads="1"/>
              </p:cNvSpPr>
              <p:nvPr/>
            </p:nvSpPr>
            <p:spPr bwMode="auto">
              <a:xfrm>
                <a:off x="1487" y="2190"/>
                <a:ext cx="913" cy="159"/>
              </a:xfrm>
              <a:prstGeom prst="rect">
                <a:avLst/>
              </a:prstGeom>
              <a:noFill/>
              <a:ln w="34925">
                <a:noFill/>
                <a:miter lim="800000"/>
                <a:headEnd/>
                <a:tailEnd/>
              </a:ln>
            </p:spPr>
            <p:txBody>
              <a:bodyPr lIns="92075" tIns="46038" rIns="92075" bIns="46038" anchor="ctr"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kumimoji="1" lang="ru-RU" sz="2000">
                    <a:latin typeface="Arial" charset="0"/>
                  </a:rPr>
                  <a:t>Полимер</a:t>
                </a:r>
                <a:endParaRPr kumimoji="1" lang="en-US" sz="2000">
                  <a:latin typeface="Arial" charset="0"/>
                </a:endParaRPr>
              </a:p>
            </p:txBody>
          </p:sp>
          <p:sp>
            <p:nvSpPr>
              <p:cNvPr id="27675" name="Text Box 23"/>
              <p:cNvSpPr txBox="1">
                <a:spLocks noChangeArrowheads="1"/>
              </p:cNvSpPr>
              <p:nvPr/>
            </p:nvSpPr>
            <p:spPr bwMode="auto">
              <a:xfrm>
                <a:off x="2994" y="2179"/>
                <a:ext cx="699" cy="159"/>
              </a:xfrm>
              <a:prstGeom prst="rect">
                <a:avLst/>
              </a:prstGeom>
              <a:noFill/>
              <a:ln w="34925">
                <a:noFill/>
                <a:miter lim="800000"/>
                <a:headEnd/>
                <a:tailEnd/>
              </a:ln>
            </p:spPr>
            <p:txBody>
              <a:bodyPr wrap="none" lIns="92075" tIns="46038" rIns="92075" bIns="46038" anchor="ctr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kumimoji="1" lang="ru-RU" sz="1600">
                    <a:latin typeface="Arial" charset="0"/>
                  </a:rPr>
                  <a:t>        </a:t>
                </a:r>
                <a:r>
                  <a:rPr kumimoji="1" lang="ru-RU" sz="2000">
                    <a:latin typeface="Arial" charset="0"/>
                  </a:rPr>
                  <a:t>Мономер</a:t>
                </a:r>
                <a:endParaRPr kumimoji="1" lang="en-US" sz="2000">
                  <a:latin typeface="Arial" charset="0"/>
                </a:endParaRPr>
              </a:p>
            </p:txBody>
          </p:sp>
          <p:sp>
            <p:nvSpPr>
              <p:cNvPr id="27676" name="Text Box 24"/>
              <p:cNvSpPr txBox="1">
                <a:spLocks noChangeArrowheads="1"/>
              </p:cNvSpPr>
              <p:nvPr/>
            </p:nvSpPr>
            <p:spPr bwMode="auto">
              <a:xfrm>
                <a:off x="2538" y="3225"/>
                <a:ext cx="75" cy="135"/>
              </a:xfrm>
              <a:prstGeom prst="rect">
                <a:avLst/>
              </a:prstGeom>
              <a:noFill/>
              <a:ln w="34925">
                <a:noFill/>
                <a:miter lim="800000"/>
                <a:headEnd/>
                <a:tailEnd/>
              </a:ln>
            </p:spPr>
            <p:txBody>
              <a:bodyPr wrap="none" lIns="92075" tIns="46038" rIns="92075" bIns="46038" anchor="ctr"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endParaRPr kumimoji="1" lang="en-US" sz="1600">
                  <a:latin typeface="Arial" charset="0"/>
                </a:endParaRPr>
              </a:p>
            </p:txBody>
          </p:sp>
          <p:sp>
            <p:nvSpPr>
              <p:cNvPr id="27677" name="Text Box 25"/>
              <p:cNvSpPr txBox="1">
                <a:spLocks noChangeArrowheads="1"/>
              </p:cNvSpPr>
              <p:nvPr/>
            </p:nvSpPr>
            <p:spPr bwMode="auto">
              <a:xfrm>
                <a:off x="1064" y="2561"/>
                <a:ext cx="74" cy="135"/>
              </a:xfrm>
              <a:prstGeom prst="rect">
                <a:avLst/>
              </a:prstGeom>
              <a:noFill/>
              <a:ln w="34925">
                <a:noFill/>
                <a:miter lim="800000"/>
                <a:headEnd/>
                <a:tailEnd/>
              </a:ln>
            </p:spPr>
            <p:txBody>
              <a:bodyPr wrap="none" lIns="92075" tIns="46038" rIns="92075" bIns="46038" anchor="ctr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endParaRPr kumimoji="1" lang="en-US" sz="1600">
                  <a:latin typeface="Arial" charset="0"/>
                </a:endParaRPr>
              </a:p>
            </p:txBody>
          </p:sp>
        </p:grpSp>
        <p:sp>
          <p:nvSpPr>
            <p:cNvPr id="27657" name="Text Box 26"/>
            <p:cNvSpPr txBox="1">
              <a:spLocks noChangeArrowheads="1"/>
            </p:cNvSpPr>
            <p:nvPr/>
          </p:nvSpPr>
          <p:spPr bwMode="auto">
            <a:xfrm>
              <a:off x="595" y="3388"/>
              <a:ext cx="75" cy="135"/>
            </a:xfrm>
            <a:prstGeom prst="rect">
              <a:avLst/>
            </a:prstGeom>
            <a:noFill/>
            <a:ln w="34925">
              <a:noFill/>
              <a:miter lim="800000"/>
              <a:headEnd/>
              <a:tailEnd/>
            </a:ln>
          </p:spPr>
          <p:txBody>
            <a:bodyPr wrap="none" lIns="92075" tIns="46038" rIns="92075" bIns="46038" anchor="ctr">
              <a:spAutoFit/>
            </a:bodyPr>
            <a:lstStyle/>
            <a:p>
              <a:pPr algn="ctr" eaLnBrk="0" hangingPunct="0"/>
              <a:endParaRPr lang="en-US" sz="1600" b="1">
                <a:latin typeface="Arial" charset="0"/>
              </a:endParaRPr>
            </a:p>
          </p:txBody>
        </p:sp>
      </p:grpSp>
      <p:sp>
        <p:nvSpPr>
          <p:cNvPr id="27653" name="AutoShape 27"/>
          <p:cNvSpPr>
            <a:spLocks noChangeArrowheads="1"/>
          </p:cNvSpPr>
          <p:nvPr/>
        </p:nvSpPr>
        <p:spPr bwMode="auto">
          <a:xfrm>
            <a:off x="1403350" y="3933825"/>
            <a:ext cx="4032250" cy="936625"/>
          </a:xfrm>
          <a:prstGeom prst="curvedDownArrow">
            <a:avLst>
              <a:gd name="adj1" fmla="val 41516"/>
              <a:gd name="adj2" fmla="val 127618"/>
              <a:gd name="adj3" fmla="val 33333"/>
            </a:avLst>
          </a:prstGeom>
          <a:solidFill>
            <a:srgbClr val="FF717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654" name="Text Box 28"/>
          <p:cNvSpPr txBox="1">
            <a:spLocks noChangeArrowheads="1"/>
          </p:cNvSpPr>
          <p:nvPr/>
        </p:nvSpPr>
        <p:spPr bwMode="auto">
          <a:xfrm>
            <a:off x="36513" y="3357563"/>
            <a:ext cx="223202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solidFill>
                  <a:srgbClr val="CC3300"/>
                </a:solidFill>
                <a:latin typeface="Lucida Console" pitchFamily="49" charset="0"/>
              </a:rPr>
              <a:t>Затрата энергии</a:t>
            </a:r>
          </a:p>
        </p:txBody>
      </p:sp>
      <p:sp>
        <p:nvSpPr>
          <p:cNvPr id="27655" name="Text Box 29"/>
          <p:cNvSpPr txBox="1">
            <a:spLocks noChangeArrowheads="1"/>
          </p:cNvSpPr>
          <p:nvPr/>
        </p:nvSpPr>
        <p:spPr bwMode="auto">
          <a:xfrm>
            <a:off x="3059113" y="3933825"/>
            <a:ext cx="5032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b="1">
                <a:solidFill>
                  <a:srgbClr val="CC3300"/>
                </a:solidFill>
                <a:latin typeface="Lucida Console" pitchFamily="49" charset="0"/>
              </a:rPr>
              <a:t>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AutoShape 2"/>
          <p:cNvSpPr>
            <a:spLocks noChangeArrowheads="1"/>
          </p:cNvSpPr>
          <p:nvPr/>
        </p:nvSpPr>
        <p:spPr bwMode="auto">
          <a:xfrm>
            <a:off x="3565525" y="1500188"/>
            <a:ext cx="1152525" cy="900112"/>
          </a:xfrm>
          <a:prstGeom prst="pentagon">
            <a:avLst/>
          </a:prstGeom>
          <a:gradFill rotWithShape="1">
            <a:gsLst>
              <a:gs pos="0">
                <a:srgbClr val="FFCCFF">
                  <a:alpha val="57001"/>
                </a:srgbClr>
              </a:gs>
              <a:gs pos="100000">
                <a:srgbClr val="B692B6"/>
              </a:gs>
            </a:gsLst>
            <a:path path="shape">
              <a:fillToRect l="50000" t="50000" r="50000" b="50000"/>
            </a:path>
          </a:gradFill>
          <a:ln w="12700" algn="ctr">
            <a:solidFill>
              <a:schemeClr val="tx1"/>
            </a:solidFill>
            <a:miter lim="800000"/>
            <a:headEnd/>
            <a:tailEnd type="none" w="lg" len="lg"/>
          </a:ln>
        </p:spPr>
        <p:txBody>
          <a:bodyPr wrap="none" lIns="18000" tIns="10800" rIns="18000" bIns="10800" anchor="ctr">
            <a:spAutoFit/>
          </a:bodyPr>
          <a:lstStyle/>
          <a:p>
            <a:endParaRPr lang="ru-RU"/>
          </a:p>
        </p:txBody>
      </p:sp>
      <p:sp>
        <p:nvSpPr>
          <p:cNvPr id="28675" name="AutoShape 3"/>
          <p:cNvSpPr>
            <a:spLocks noChangeArrowheads="1"/>
          </p:cNvSpPr>
          <p:nvPr/>
        </p:nvSpPr>
        <p:spPr bwMode="auto">
          <a:xfrm rot="-1728961">
            <a:off x="4460875" y="476250"/>
            <a:ext cx="971550" cy="858838"/>
          </a:xfrm>
          <a:prstGeom prst="hexagon">
            <a:avLst>
              <a:gd name="adj" fmla="val 28281"/>
              <a:gd name="vf" fmla="val 115470"/>
            </a:avLst>
          </a:prstGeom>
          <a:gradFill rotWithShape="1">
            <a:gsLst>
              <a:gs pos="0">
                <a:srgbClr val="FFFF99">
                  <a:alpha val="71999"/>
                </a:srgbClr>
              </a:gs>
              <a:gs pos="100000">
                <a:srgbClr val="C7C777"/>
              </a:gs>
            </a:gsLst>
            <a:path path="shape">
              <a:fillToRect l="50000" t="50000" r="50000" b="50000"/>
            </a:path>
          </a:gradFill>
          <a:ln w="12700" algn="ctr">
            <a:solidFill>
              <a:schemeClr val="tx1"/>
            </a:solidFill>
            <a:miter lim="800000"/>
            <a:headEnd/>
            <a:tailEnd type="none" w="lg" len="lg"/>
          </a:ln>
        </p:spPr>
        <p:txBody>
          <a:bodyPr lIns="18000" tIns="10800" rIns="18000" bIns="10800" anchor="ctr">
            <a:spAutoFit/>
          </a:bodyPr>
          <a:lstStyle/>
          <a:p>
            <a:pPr algn="ctr"/>
            <a:endParaRPr lang="ru-RU" sz="3600" b="1">
              <a:latin typeface="Arial" charset="0"/>
            </a:endParaRPr>
          </a:p>
        </p:txBody>
      </p:sp>
      <p:sp>
        <p:nvSpPr>
          <p:cNvPr id="28676" name="Line 4"/>
          <p:cNvSpPr>
            <a:spLocks noChangeShapeType="1"/>
          </p:cNvSpPr>
          <p:nvPr/>
        </p:nvSpPr>
        <p:spPr bwMode="auto">
          <a:xfrm flipH="1">
            <a:off x="4716463" y="1392238"/>
            <a:ext cx="215900" cy="4683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none" w="lg" len="lg"/>
          </a:ln>
        </p:spPr>
        <p:txBody>
          <a:bodyPr lIns="18000" tIns="10800" rIns="18000" bIns="10800" anchor="ctr">
            <a:spAutoFit/>
          </a:bodyPr>
          <a:lstStyle/>
          <a:p>
            <a:endParaRPr lang="ru-RU"/>
          </a:p>
        </p:txBody>
      </p:sp>
      <p:sp>
        <p:nvSpPr>
          <p:cNvPr id="28677" name="Line 5"/>
          <p:cNvSpPr>
            <a:spLocks noChangeShapeType="1"/>
          </p:cNvSpPr>
          <p:nvPr/>
        </p:nvSpPr>
        <p:spPr bwMode="auto">
          <a:xfrm flipH="1">
            <a:off x="3565525" y="1500188"/>
            <a:ext cx="0" cy="3238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none" w="lg" len="lg"/>
          </a:ln>
        </p:spPr>
        <p:txBody>
          <a:bodyPr lIns="18000" tIns="10800" rIns="18000" bIns="10800" anchor="ctr">
            <a:spAutoFit/>
          </a:bodyPr>
          <a:lstStyle/>
          <a:p>
            <a:endParaRPr lang="ru-RU"/>
          </a:p>
        </p:txBody>
      </p:sp>
      <p:sp>
        <p:nvSpPr>
          <p:cNvPr id="28678" name="Line 6"/>
          <p:cNvSpPr>
            <a:spLocks noChangeShapeType="1"/>
          </p:cNvSpPr>
          <p:nvPr/>
        </p:nvSpPr>
        <p:spPr bwMode="auto">
          <a:xfrm flipH="1">
            <a:off x="3168650" y="1500188"/>
            <a:ext cx="3968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none" w="lg" len="lg"/>
          </a:ln>
        </p:spPr>
        <p:txBody>
          <a:bodyPr lIns="18000" tIns="10800" rIns="18000" bIns="10800" anchor="ctr">
            <a:spAutoFit/>
          </a:bodyPr>
          <a:lstStyle/>
          <a:p>
            <a:endParaRPr lang="ru-RU"/>
          </a:p>
        </p:txBody>
      </p:sp>
      <p:sp>
        <p:nvSpPr>
          <p:cNvPr id="28679" name="Oval 7"/>
          <p:cNvSpPr>
            <a:spLocks noChangeArrowheads="1"/>
          </p:cNvSpPr>
          <p:nvPr/>
        </p:nvSpPr>
        <p:spPr bwMode="auto">
          <a:xfrm>
            <a:off x="2773363" y="1284288"/>
            <a:ext cx="395287" cy="360362"/>
          </a:xfrm>
          <a:prstGeom prst="ellipse">
            <a:avLst/>
          </a:prstGeom>
          <a:gradFill rotWithShape="1">
            <a:gsLst>
              <a:gs pos="0">
                <a:srgbClr val="3366FF">
                  <a:alpha val="57001"/>
                </a:srgbClr>
              </a:gs>
              <a:gs pos="100000">
                <a:srgbClr val="2449B6"/>
              </a:gs>
            </a:gsLst>
            <a:path path="shape">
              <a:fillToRect l="50000" t="50000" r="50000" b="50000"/>
            </a:path>
          </a:gradFill>
          <a:ln w="12700" algn="ctr">
            <a:solidFill>
              <a:schemeClr val="tx1"/>
            </a:solidFill>
            <a:round/>
            <a:headEnd/>
            <a:tailEnd type="none" w="lg" len="lg"/>
          </a:ln>
        </p:spPr>
        <p:txBody>
          <a:bodyPr lIns="18000" tIns="10800" rIns="18000" bIns="10800" anchor="ctr">
            <a:spAutoFit/>
          </a:bodyPr>
          <a:lstStyle/>
          <a:p>
            <a:endParaRPr lang="ru-RU"/>
          </a:p>
        </p:txBody>
      </p:sp>
      <p:sp>
        <p:nvSpPr>
          <p:cNvPr id="28680" name="Line 15"/>
          <p:cNvSpPr>
            <a:spLocks noChangeShapeType="1"/>
          </p:cNvSpPr>
          <p:nvPr/>
        </p:nvSpPr>
        <p:spPr bwMode="auto">
          <a:xfrm flipH="1">
            <a:off x="3781425" y="2400300"/>
            <a:ext cx="0" cy="25241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none" w="lg" len="lg"/>
          </a:ln>
        </p:spPr>
        <p:txBody>
          <a:bodyPr lIns="18000" tIns="10800" rIns="18000" bIns="10800" anchor="ctr">
            <a:spAutoFit/>
          </a:bodyPr>
          <a:lstStyle/>
          <a:p>
            <a:endParaRPr lang="ru-RU"/>
          </a:p>
        </p:txBody>
      </p:sp>
      <p:sp>
        <p:nvSpPr>
          <p:cNvPr id="28681" name="Text Box 16"/>
          <p:cNvSpPr txBox="1">
            <a:spLocks noChangeArrowheads="1"/>
          </p:cNvSpPr>
          <p:nvPr/>
        </p:nvSpPr>
        <p:spPr bwMode="auto">
          <a:xfrm>
            <a:off x="3132138" y="2257425"/>
            <a:ext cx="576262" cy="50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8000" tIns="10800" rIns="18000" bIns="10800" anchor="ctr" anchorCtr="1">
            <a:spAutoFit/>
          </a:bodyPr>
          <a:lstStyle/>
          <a:p>
            <a:r>
              <a:rPr lang="ru-RU" sz="3200" b="1">
                <a:latin typeface="Tahoma" pitchFamily="34" charset="0"/>
              </a:rPr>
              <a:t>3</a:t>
            </a:r>
            <a:r>
              <a:rPr lang="en-US" sz="3200" b="1">
                <a:latin typeface="Tahoma" pitchFamily="34" charset="0"/>
              </a:rPr>
              <a:t>’</a:t>
            </a:r>
            <a:endParaRPr lang="ru-RU" sz="3200" b="1">
              <a:latin typeface="Tahoma" pitchFamily="34" charset="0"/>
            </a:endParaRPr>
          </a:p>
        </p:txBody>
      </p:sp>
      <p:sp>
        <p:nvSpPr>
          <p:cNvPr id="28682" name="Text Box 17"/>
          <p:cNvSpPr txBox="1">
            <a:spLocks noChangeArrowheads="1"/>
          </p:cNvSpPr>
          <p:nvPr/>
        </p:nvSpPr>
        <p:spPr bwMode="auto">
          <a:xfrm>
            <a:off x="3205163" y="852488"/>
            <a:ext cx="719137" cy="50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8000" tIns="10800" rIns="18000" bIns="10800" anchor="ctr" anchorCtr="1">
            <a:spAutoFit/>
          </a:bodyPr>
          <a:lstStyle/>
          <a:p>
            <a:r>
              <a:rPr lang="ru-RU" sz="3200" b="1">
                <a:latin typeface="Tahoma" pitchFamily="34" charset="0"/>
              </a:rPr>
              <a:t>5</a:t>
            </a:r>
            <a:r>
              <a:rPr lang="en-US" sz="3200" b="1">
                <a:latin typeface="Tahoma" pitchFamily="34" charset="0"/>
              </a:rPr>
              <a:t>’</a:t>
            </a:r>
            <a:endParaRPr lang="ru-RU" sz="3200" b="1">
              <a:latin typeface="Tahoma" pitchFamily="34" charset="0"/>
            </a:endParaRPr>
          </a:p>
        </p:txBody>
      </p:sp>
      <p:sp>
        <p:nvSpPr>
          <p:cNvPr id="28683" name="Rectangle 27"/>
          <p:cNvSpPr>
            <a:spLocks noChangeArrowheads="1"/>
          </p:cNvSpPr>
          <p:nvPr/>
        </p:nvSpPr>
        <p:spPr bwMode="auto">
          <a:xfrm>
            <a:off x="4752975" y="636588"/>
            <a:ext cx="368300" cy="571500"/>
          </a:xfrm>
          <a:prstGeom prst="rect">
            <a:avLst/>
          </a:prstGeom>
          <a:noFill/>
          <a:ln w="28575" algn="ctr">
            <a:noFill/>
            <a:miter lim="800000"/>
            <a:headEnd/>
            <a:tailEnd type="none" w="lg" len="lg"/>
          </a:ln>
        </p:spPr>
        <p:txBody>
          <a:bodyPr wrap="none" lIns="18000" tIns="10800" rIns="18000" bIns="10800">
            <a:spAutoFit/>
          </a:bodyPr>
          <a:lstStyle/>
          <a:p>
            <a:r>
              <a:rPr lang="ru-RU" sz="3600" b="1">
                <a:latin typeface="Arial" charset="0"/>
              </a:rPr>
              <a:t>Ц</a:t>
            </a:r>
          </a:p>
        </p:txBody>
      </p:sp>
      <p:sp>
        <p:nvSpPr>
          <p:cNvPr id="28684" name="Rectangle 31"/>
          <p:cNvSpPr>
            <a:spLocks noChangeArrowheads="1"/>
          </p:cNvSpPr>
          <p:nvPr/>
        </p:nvSpPr>
        <p:spPr bwMode="auto">
          <a:xfrm>
            <a:off x="3565525" y="2617788"/>
            <a:ext cx="492125" cy="387350"/>
          </a:xfrm>
          <a:prstGeom prst="rect">
            <a:avLst/>
          </a:prstGeom>
          <a:noFill/>
          <a:ln w="28575" algn="ctr">
            <a:noFill/>
            <a:miter lim="800000"/>
            <a:headEnd/>
            <a:tailEnd type="none" w="lg" len="lg"/>
          </a:ln>
        </p:spPr>
        <p:txBody>
          <a:bodyPr wrap="none" lIns="18000" tIns="10800" rIns="18000" bIns="10800">
            <a:spAutoFit/>
          </a:bodyPr>
          <a:lstStyle/>
          <a:p>
            <a:r>
              <a:rPr lang="ru-RU" sz="2400" b="1">
                <a:latin typeface="Arial" charset="0"/>
              </a:rPr>
              <a:t>ОН</a:t>
            </a:r>
          </a:p>
        </p:txBody>
      </p:sp>
      <p:grpSp>
        <p:nvGrpSpPr>
          <p:cNvPr id="2" name="Group 48"/>
          <p:cNvGrpSpPr>
            <a:grpSpLocks/>
          </p:cNvGrpSpPr>
          <p:nvPr/>
        </p:nvGrpSpPr>
        <p:grpSpPr bwMode="auto">
          <a:xfrm>
            <a:off x="3673475" y="2528888"/>
            <a:ext cx="2627313" cy="2474912"/>
            <a:chOff x="1633" y="1593"/>
            <a:chExt cx="1655" cy="1559"/>
          </a:xfrm>
        </p:grpSpPr>
        <p:sp>
          <p:nvSpPr>
            <p:cNvPr id="28686" name="Text Box 44"/>
            <p:cNvSpPr txBox="1">
              <a:spLocks noChangeArrowheads="1"/>
            </p:cNvSpPr>
            <p:nvPr/>
          </p:nvSpPr>
          <p:spPr bwMode="auto">
            <a:xfrm>
              <a:off x="1882" y="2704"/>
              <a:ext cx="363" cy="3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8000" tIns="10800" rIns="18000" bIns="10800" anchor="ctr" anchorCtr="1">
              <a:spAutoFit/>
            </a:bodyPr>
            <a:lstStyle/>
            <a:p>
              <a:r>
                <a:rPr lang="ru-RU" sz="3200" b="1">
                  <a:latin typeface="Tahoma" pitchFamily="34" charset="0"/>
                </a:rPr>
                <a:t>3</a:t>
              </a:r>
              <a:r>
                <a:rPr lang="en-US" sz="3200" b="1">
                  <a:latin typeface="Tahoma" pitchFamily="34" charset="0"/>
                </a:rPr>
                <a:t>’</a:t>
              </a:r>
              <a:endParaRPr lang="ru-RU" sz="3200" b="1">
                <a:latin typeface="Tahoma" pitchFamily="34" charset="0"/>
              </a:endParaRPr>
            </a:p>
          </p:txBody>
        </p:sp>
        <p:sp>
          <p:nvSpPr>
            <p:cNvPr id="28687" name="Text Box 45"/>
            <p:cNvSpPr txBox="1">
              <a:spLocks noChangeArrowheads="1"/>
            </p:cNvSpPr>
            <p:nvPr/>
          </p:nvSpPr>
          <p:spPr bwMode="auto">
            <a:xfrm>
              <a:off x="1995" y="1865"/>
              <a:ext cx="453" cy="3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8000" tIns="10800" rIns="18000" bIns="10800" anchor="ctr" anchorCtr="1">
              <a:spAutoFit/>
            </a:bodyPr>
            <a:lstStyle/>
            <a:p>
              <a:r>
                <a:rPr lang="ru-RU" sz="3200" b="1">
                  <a:latin typeface="Tahoma" pitchFamily="34" charset="0"/>
                </a:rPr>
                <a:t>5</a:t>
              </a:r>
              <a:r>
                <a:rPr lang="en-US" sz="3200" b="1">
                  <a:latin typeface="Tahoma" pitchFamily="34" charset="0"/>
                </a:rPr>
                <a:t>’</a:t>
              </a:r>
              <a:endParaRPr lang="ru-RU" sz="3200" b="1">
                <a:latin typeface="Tahoma" pitchFamily="34" charset="0"/>
              </a:endParaRPr>
            </a:p>
          </p:txBody>
        </p:sp>
        <p:grpSp>
          <p:nvGrpSpPr>
            <p:cNvPr id="28688" name="Group 47"/>
            <p:cNvGrpSpPr>
              <a:grpSpLocks/>
            </p:cNvGrpSpPr>
            <p:nvPr/>
          </p:nvGrpSpPr>
          <p:grpSpPr bwMode="auto">
            <a:xfrm>
              <a:off x="1633" y="1593"/>
              <a:ext cx="1655" cy="1559"/>
              <a:chOff x="1633" y="1593"/>
              <a:chExt cx="1655" cy="1559"/>
            </a:xfrm>
          </p:grpSpPr>
          <p:grpSp>
            <p:nvGrpSpPr>
              <p:cNvPr id="28689" name="Group 33"/>
              <p:cNvGrpSpPr>
                <a:grpSpLocks/>
              </p:cNvGrpSpPr>
              <p:nvPr/>
            </p:nvGrpSpPr>
            <p:grpSpPr bwMode="auto">
              <a:xfrm>
                <a:off x="1633" y="1593"/>
                <a:ext cx="1655" cy="1338"/>
                <a:chOff x="1588" y="1616"/>
                <a:chExt cx="1655" cy="1338"/>
              </a:xfrm>
            </p:grpSpPr>
            <p:sp>
              <p:nvSpPr>
                <p:cNvPr id="28691" name="Line 20"/>
                <p:cNvSpPr>
                  <a:spLocks noChangeShapeType="1"/>
                </p:cNvSpPr>
                <p:nvPr/>
              </p:nvSpPr>
              <p:spPr bwMode="auto">
                <a:xfrm flipH="1">
                  <a:off x="2812" y="2160"/>
                  <a:ext cx="136" cy="295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 type="none" w="lg" len="lg"/>
                </a:ln>
              </p:spPr>
              <p:txBody>
                <a:bodyPr lIns="18000" tIns="10800" rIns="18000" bIns="10800" anchor="ctr">
                  <a:spAutoFit/>
                </a:bodyPr>
                <a:lstStyle/>
                <a:p>
                  <a:endParaRPr lang="ru-RU"/>
                </a:p>
              </p:txBody>
            </p:sp>
            <p:grpSp>
              <p:nvGrpSpPr>
                <p:cNvPr id="28692" name="Group 32"/>
                <p:cNvGrpSpPr>
                  <a:grpSpLocks/>
                </p:cNvGrpSpPr>
                <p:nvPr/>
              </p:nvGrpSpPr>
              <p:grpSpPr bwMode="auto">
                <a:xfrm>
                  <a:off x="1588" y="1616"/>
                  <a:ext cx="1655" cy="1338"/>
                  <a:chOff x="1588" y="1616"/>
                  <a:chExt cx="1655" cy="1338"/>
                </a:xfrm>
              </p:grpSpPr>
              <p:sp>
                <p:nvSpPr>
                  <p:cNvPr id="28693" name="AutoShape 18"/>
                  <p:cNvSpPr>
                    <a:spLocks noChangeArrowheads="1"/>
                  </p:cNvSpPr>
                  <p:nvPr/>
                </p:nvSpPr>
                <p:spPr bwMode="auto">
                  <a:xfrm>
                    <a:off x="2087" y="2228"/>
                    <a:ext cx="726" cy="567"/>
                  </a:xfrm>
                  <a:prstGeom prst="pentagon">
                    <a:avLst/>
                  </a:prstGeom>
                  <a:gradFill rotWithShape="1">
                    <a:gsLst>
                      <a:gs pos="0">
                        <a:srgbClr val="FFCCFF">
                          <a:alpha val="57001"/>
                        </a:srgbClr>
                      </a:gs>
                      <a:gs pos="100000">
                        <a:srgbClr val="B692B6"/>
                      </a:gs>
                    </a:gsLst>
                    <a:path path="shape">
                      <a:fillToRect l="50000" t="50000" r="50000" b="50000"/>
                    </a:path>
                  </a:gradFill>
                  <a:ln w="12700" algn="ctr">
                    <a:solidFill>
                      <a:schemeClr val="tx1"/>
                    </a:solidFill>
                    <a:miter lim="800000"/>
                    <a:headEnd/>
                    <a:tailEnd type="none" w="lg" len="lg"/>
                  </a:ln>
                </p:spPr>
                <p:txBody>
                  <a:bodyPr wrap="none" lIns="18000" tIns="10800" rIns="18000" bIns="10800" anchor="ctr">
                    <a:spAutoFit/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28694" name="AutoShape 19"/>
                  <p:cNvSpPr>
                    <a:spLocks noChangeArrowheads="1"/>
                  </p:cNvSpPr>
                  <p:nvPr/>
                </p:nvSpPr>
                <p:spPr bwMode="auto">
                  <a:xfrm rot="-1855807">
                    <a:off x="2676" y="1616"/>
                    <a:ext cx="567" cy="499"/>
                  </a:xfrm>
                  <a:prstGeom prst="hexagon">
                    <a:avLst>
                      <a:gd name="adj" fmla="val 28407"/>
                      <a:gd name="vf" fmla="val 115470"/>
                    </a:avLst>
                  </a:prstGeom>
                  <a:gradFill rotWithShape="1">
                    <a:gsLst>
                      <a:gs pos="0">
                        <a:srgbClr val="FF0000">
                          <a:alpha val="46001"/>
                        </a:srgbClr>
                      </a:gs>
                      <a:gs pos="100000">
                        <a:srgbClr val="C70000"/>
                      </a:gs>
                    </a:gsLst>
                    <a:path path="shape">
                      <a:fillToRect l="50000" t="50000" r="50000" b="50000"/>
                    </a:path>
                  </a:gradFill>
                  <a:ln w="12700" algn="ctr">
                    <a:solidFill>
                      <a:schemeClr val="tx1"/>
                    </a:solidFill>
                    <a:miter lim="800000"/>
                    <a:headEnd/>
                    <a:tailEnd type="none" w="lg" len="lg"/>
                  </a:ln>
                </p:spPr>
                <p:txBody>
                  <a:bodyPr lIns="18000" tIns="10800" rIns="18000" bIns="10800" anchor="ctr">
                    <a:spAutoFit/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28695" name="Line 21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087" y="2228"/>
                    <a:ext cx="0" cy="204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 type="none" w="lg" len="lg"/>
                  </a:ln>
                </p:spPr>
                <p:txBody>
                  <a:bodyPr lIns="18000" tIns="10800" rIns="18000" bIns="10800" anchor="ctr">
                    <a:spAutoFit/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28696" name="Line 22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837" y="2228"/>
                    <a:ext cx="250" cy="0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 type="none" w="lg" len="lg"/>
                  </a:ln>
                </p:spPr>
                <p:txBody>
                  <a:bodyPr lIns="18000" tIns="10800" rIns="18000" bIns="10800" anchor="ctr">
                    <a:spAutoFit/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28697" name="Oval 23"/>
                  <p:cNvSpPr>
                    <a:spLocks noChangeArrowheads="1"/>
                  </p:cNvSpPr>
                  <p:nvPr/>
                </p:nvSpPr>
                <p:spPr bwMode="auto">
                  <a:xfrm>
                    <a:off x="1588" y="2092"/>
                    <a:ext cx="249" cy="227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3366FF">
                          <a:alpha val="57001"/>
                        </a:srgbClr>
                      </a:gs>
                      <a:gs pos="100000">
                        <a:srgbClr val="2449B6"/>
                      </a:gs>
                    </a:gsLst>
                    <a:path path="shape">
                      <a:fillToRect l="50000" t="50000" r="50000" b="50000"/>
                    </a:path>
                  </a:gradFill>
                  <a:ln w="12700" algn="ctr">
                    <a:solidFill>
                      <a:schemeClr val="tx1"/>
                    </a:solidFill>
                    <a:round/>
                    <a:headEnd/>
                    <a:tailEnd type="none" w="lg" len="lg"/>
                  </a:ln>
                </p:spPr>
                <p:txBody>
                  <a:bodyPr lIns="18000" tIns="10800" rIns="18000" bIns="10800" anchor="ctr">
                    <a:spAutoFit/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28698" name="Line 2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223" y="2795"/>
                    <a:ext cx="0" cy="159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 type="none" w="lg" len="lg"/>
                  </a:ln>
                </p:spPr>
                <p:txBody>
                  <a:bodyPr lIns="18000" tIns="10800" rIns="18000" bIns="10800" anchor="ctr">
                    <a:spAutoFit/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28699" name="Rectangle 30"/>
                  <p:cNvSpPr>
                    <a:spLocks noChangeArrowheads="1"/>
                  </p:cNvSpPr>
                  <p:nvPr/>
                </p:nvSpPr>
                <p:spPr bwMode="auto">
                  <a:xfrm>
                    <a:off x="2880" y="1706"/>
                    <a:ext cx="198" cy="360"/>
                  </a:xfrm>
                  <a:prstGeom prst="rect">
                    <a:avLst/>
                  </a:prstGeom>
                  <a:noFill/>
                  <a:ln w="28575" algn="ctr">
                    <a:noFill/>
                    <a:miter lim="800000"/>
                    <a:headEnd/>
                    <a:tailEnd type="none" w="lg" len="lg"/>
                  </a:ln>
                </p:spPr>
                <p:txBody>
                  <a:bodyPr wrap="none" lIns="18000" tIns="10800" rIns="18000" bIns="10800">
                    <a:spAutoFit/>
                  </a:bodyPr>
                  <a:lstStyle/>
                  <a:p>
                    <a:r>
                      <a:rPr lang="ru-RU" sz="3600" b="1">
                        <a:latin typeface="Arial" charset="0"/>
                      </a:rPr>
                      <a:t>Т</a:t>
                    </a:r>
                  </a:p>
                </p:txBody>
              </p:sp>
            </p:grpSp>
          </p:grpSp>
          <p:sp>
            <p:nvSpPr>
              <p:cNvPr id="28690" name="Rectangle 46"/>
              <p:cNvSpPr>
                <a:spLocks noChangeArrowheads="1"/>
              </p:cNvSpPr>
              <p:nvPr/>
            </p:nvSpPr>
            <p:spPr bwMode="auto">
              <a:xfrm>
                <a:off x="2086" y="2908"/>
                <a:ext cx="310" cy="244"/>
              </a:xfrm>
              <a:prstGeom prst="rect">
                <a:avLst/>
              </a:prstGeom>
              <a:noFill/>
              <a:ln w="28575" algn="ctr">
                <a:noFill/>
                <a:miter lim="800000"/>
                <a:headEnd/>
                <a:tailEnd type="none" w="lg" len="lg"/>
              </a:ln>
            </p:spPr>
            <p:txBody>
              <a:bodyPr wrap="none" lIns="18000" tIns="10800" rIns="18000" bIns="10800">
                <a:spAutoFit/>
              </a:bodyPr>
              <a:lstStyle/>
              <a:p>
                <a:r>
                  <a:rPr lang="ru-RU" sz="2400" b="1">
                    <a:latin typeface="Arial" charset="0"/>
                  </a:rPr>
                  <a:t>ОН</a:t>
                </a:r>
              </a:p>
            </p:txBody>
          </p:sp>
        </p:grp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AutoShape 2"/>
          <p:cNvSpPr>
            <a:spLocks noChangeArrowheads="1"/>
          </p:cNvSpPr>
          <p:nvPr/>
        </p:nvSpPr>
        <p:spPr bwMode="auto">
          <a:xfrm>
            <a:off x="3530600" y="1500188"/>
            <a:ext cx="1152525" cy="900112"/>
          </a:xfrm>
          <a:prstGeom prst="pentagon">
            <a:avLst/>
          </a:prstGeom>
          <a:gradFill rotWithShape="1">
            <a:gsLst>
              <a:gs pos="0">
                <a:srgbClr val="FFCCFF">
                  <a:alpha val="57001"/>
                </a:srgbClr>
              </a:gs>
              <a:gs pos="100000">
                <a:srgbClr val="B692B6"/>
              </a:gs>
            </a:gsLst>
            <a:path path="shape">
              <a:fillToRect l="50000" t="50000" r="50000" b="50000"/>
            </a:path>
          </a:gradFill>
          <a:ln w="12700" algn="ctr">
            <a:solidFill>
              <a:schemeClr val="tx1"/>
            </a:solidFill>
            <a:miter lim="800000"/>
            <a:headEnd/>
            <a:tailEnd type="none" w="lg" len="lg"/>
          </a:ln>
        </p:spPr>
        <p:txBody>
          <a:bodyPr wrap="none" lIns="18000" tIns="10800" rIns="18000" bIns="10800" anchor="ctr">
            <a:spAutoFit/>
          </a:bodyPr>
          <a:lstStyle/>
          <a:p>
            <a:endParaRPr lang="ru-RU"/>
          </a:p>
        </p:txBody>
      </p:sp>
      <p:sp>
        <p:nvSpPr>
          <p:cNvPr id="29699" name="AutoShape 3"/>
          <p:cNvSpPr>
            <a:spLocks noChangeArrowheads="1"/>
          </p:cNvSpPr>
          <p:nvPr/>
        </p:nvSpPr>
        <p:spPr bwMode="auto">
          <a:xfrm rot="-1728961">
            <a:off x="4425950" y="476250"/>
            <a:ext cx="971550" cy="858838"/>
          </a:xfrm>
          <a:prstGeom prst="hexagon">
            <a:avLst>
              <a:gd name="adj" fmla="val 28281"/>
              <a:gd name="vf" fmla="val 115470"/>
            </a:avLst>
          </a:prstGeom>
          <a:gradFill rotWithShape="1">
            <a:gsLst>
              <a:gs pos="0">
                <a:srgbClr val="FFFF99">
                  <a:alpha val="71999"/>
                </a:srgbClr>
              </a:gs>
              <a:gs pos="100000">
                <a:srgbClr val="C7C777"/>
              </a:gs>
            </a:gsLst>
            <a:path path="shape">
              <a:fillToRect l="50000" t="50000" r="50000" b="50000"/>
            </a:path>
          </a:gradFill>
          <a:ln w="12700" algn="ctr">
            <a:solidFill>
              <a:schemeClr val="tx1"/>
            </a:solidFill>
            <a:miter lim="800000"/>
            <a:headEnd/>
            <a:tailEnd type="none" w="lg" len="lg"/>
          </a:ln>
        </p:spPr>
        <p:txBody>
          <a:bodyPr lIns="18000" tIns="10800" rIns="18000" bIns="10800" anchor="ctr">
            <a:spAutoFit/>
          </a:bodyPr>
          <a:lstStyle/>
          <a:p>
            <a:pPr algn="ctr"/>
            <a:endParaRPr lang="ru-RU" sz="3600" b="1">
              <a:latin typeface="Arial" charset="0"/>
            </a:endParaRPr>
          </a:p>
        </p:txBody>
      </p:sp>
      <p:sp>
        <p:nvSpPr>
          <p:cNvPr id="29700" name="Line 4"/>
          <p:cNvSpPr>
            <a:spLocks noChangeShapeType="1"/>
          </p:cNvSpPr>
          <p:nvPr/>
        </p:nvSpPr>
        <p:spPr bwMode="auto">
          <a:xfrm flipH="1">
            <a:off x="4681538" y="1392238"/>
            <a:ext cx="215900" cy="4683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none" w="lg" len="lg"/>
          </a:ln>
        </p:spPr>
        <p:txBody>
          <a:bodyPr lIns="18000" tIns="10800" rIns="18000" bIns="10800" anchor="ctr">
            <a:spAutoFit/>
          </a:bodyPr>
          <a:lstStyle/>
          <a:p>
            <a:endParaRPr lang="ru-RU"/>
          </a:p>
        </p:txBody>
      </p:sp>
      <p:sp>
        <p:nvSpPr>
          <p:cNvPr id="29701" name="Line 5"/>
          <p:cNvSpPr>
            <a:spLocks noChangeShapeType="1"/>
          </p:cNvSpPr>
          <p:nvPr/>
        </p:nvSpPr>
        <p:spPr bwMode="auto">
          <a:xfrm flipH="1">
            <a:off x="3530600" y="1500188"/>
            <a:ext cx="0" cy="3238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none" w="lg" len="lg"/>
          </a:ln>
        </p:spPr>
        <p:txBody>
          <a:bodyPr lIns="18000" tIns="10800" rIns="18000" bIns="10800" anchor="ctr">
            <a:spAutoFit/>
          </a:bodyPr>
          <a:lstStyle/>
          <a:p>
            <a:endParaRPr lang="ru-RU"/>
          </a:p>
        </p:txBody>
      </p:sp>
      <p:sp>
        <p:nvSpPr>
          <p:cNvPr id="29702" name="Line 6"/>
          <p:cNvSpPr>
            <a:spLocks noChangeShapeType="1"/>
          </p:cNvSpPr>
          <p:nvPr/>
        </p:nvSpPr>
        <p:spPr bwMode="auto">
          <a:xfrm flipH="1">
            <a:off x="3133725" y="1500188"/>
            <a:ext cx="3968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none" w="lg" len="lg"/>
          </a:ln>
        </p:spPr>
        <p:txBody>
          <a:bodyPr lIns="18000" tIns="10800" rIns="18000" bIns="10800" anchor="ctr">
            <a:spAutoFit/>
          </a:bodyPr>
          <a:lstStyle/>
          <a:p>
            <a:endParaRPr lang="ru-RU"/>
          </a:p>
        </p:txBody>
      </p:sp>
      <p:sp>
        <p:nvSpPr>
          <p:cNvPr id="29703" name="Oval 7"/>
          <p:cNvSpPr>
            <a:spLocks noChangeArrowheads="1"/>
          </p:cNvSpPr>
          <p:nvPr/>
        </p:nvSpPr>
        <p:spPr bwMode="auto">
          <a:xfrm>
            <a:off x="2738438" y="1284288"/>
            <a:ext cx="395287" cy="360362"/>
          </a:xfrm>
          <a:prstGeom prst="ellipse">
            <a:avLst/>
          </a:prstGeom>
          <a:gradFill rotWithShape="1">
            <a:gsLst>
              <a:gs pos="0">
                <a:srgbClr val="3366FF">
                  <a:alpha val="57001"/>
                </a:srgbClr>
              </a:gs>
              <a:gs pos="100000">
                <a:srgbClr val="2449B6"/>
              </a:gs>
            </a:gsLst>
            <a:path path="shape">
              <a:fillToRect l="50000" t="50000" r="50000" b="50000"/>
            </a:path>
          </a:gradFill>
          <a:ln w="12700" algn="ctr">
            <a:solidFill>
              <a:schemeClr val="tx1"/>
            </a:solidFill>
            <a:round/>
            <a:headEnd/>
            <a:tailEnd type="none" w="lg" len="lg"/>
          </a:ln>
        </p:spPr>
        <p:txBody>
          <a:bodyPr lIns="18000" tIns="10800" rIns="18000" bIns="10800" anchor="ctr">
            <a:spAutoFit/>
          </a:bodyPr>
          <a:lstStyle/>
          <a:p>
            <a:endParaRPr lang="ru-RU"/>
          </a:p>
        </p:txBody>
      </p:sp>
      <p:sp>
        <p:nvSpPr>
          <p:cNvPr id="29704" name="Line 15"/>
          <p:cNvSpPr>
            <a:spLocks noChangeShapeType="1"/>
          </p:cNvSpPr>
          <p:nvPr/>
        </p:nvSpPr>
        <p:spPr bwMode="auto">
          <a:xfrm flipH="1">
            <a:off x="3746500" y="2400300"/>
            <a:ext cx="0" cy="25241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none" w="lg" len="lg"/>
          </a:ln>
        </p:spPr>
        <p:txBody>
          <a:bodyPr lIns="18000" tIns="10800" rIns="18000" bIns="10800" anchor="ctr">
            <a:spAutoFit/>
          </a:bodyPr>
          <a:lstStyle/>
          <a:p>
            <a:endParaRPr lang="ru-RU"/>
          </a:p>
        </p:txBody>
      </p:sp>
      <p:sp>
        <p:nvSpPr>
          <p:cNvPr id="29705" name="Text Box 16"/>
          <p:cNvSpPr txBox="1">
            <a:spLocks noChangeArrowheads="1"/>
          </p:cNvSpPr>
          <p:nvPr/>
        </p:nvSpPr>
        <p:spPr bwMode="auto">
          <a:xfrm>
            <a:off x="3097213" y="2257425"/>
            <a:ext cx="576262" cy="50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8000" tIns="10800" rIns="18000" bIns="10800" anchor="ctr" anchorCtr="1">
            <a:spAutoFit/>
          </a:bodyPr>
          <a:lstStyle/>
          <a:p>
            <a:r>
              <a:rPr lang="ru-RU" sz="3200" b="1">
                <a:latin typeface="Tahoma" pitchFamily="34" charset="0"/>
              </a:rPr>
              <a:t>3</a:t>
            </a:r>
            <a:r>
              <a:rPr lang="en-US" sz="3200" b="1">
                <a:latin typeface="Tahoma" pitchFamily="34" charset="0"/>
              </a:rPr>
              <a:t>’</a:t>
            </a:r>
            <a:endParaRPr lang="ru-RU" sz="3200" b="1">
              <a:latin typeface="Tahoma" pitchFamily="34" charset="0"/>
            </a:endParaRPr>
          </a:p>
        </p:txBody>
      </p:sp>
      <p:sp>
        <p:nvSpPr>
          <p:cNvPr id="29706" name="Text Box 17"/>
          <p:cNvSpPr txBox="1">
            <a:spLocks noChangeArrowheads="1"/>
          </p:cNvSpPr>
          <p:nvPr/>
        </p:nvSpPr>
        <p:spPr bwMode="auto">
          <a:xfrm>
            <a:off x="3170238" y="852488"/>
            <a:ext cx="719137" cy="50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8000" tIns="10800" rIns="18000" bIns="10800" anchor="ctr" anchorCtr="1">
            <a:spAutoFit/>
          </a:bodyPr>
          <a:lstStyle/>
          <a:p>
            <a:r>
              <a:rPr lang="ru-RU" sz="3200" b="1">
                <a:latin typeface="Tahoma" pitchFamily="34" charset="0"/>
              </a:rPr>
              <a:t>5</a:t>
            </a:r>
            <a:r>
              <a:rPr lang="en-US" sz="3200" b="1">
                <a:latin typeface="Tahoma" pitchFamily="34" charset="0"/>
              </a:rPr>
              <a:t>’</a:t>
            </a:r>
            <a:endParaRPr lang="ru-RU" sz="3200" b="1">
              <a:latin typeface="Tahoma" pitchFamily="34" charset="0"/>
            </a:endParaRPr>
          </a:p>
        </p:txBody>
      </p:sp>
      <p:sp>
        <p:nvSpPr>
          <p:cNvPr id="29707" name="Rectangle 20"/>
          <p:cNvSpPr>
            <a:spLocks noChangeArrowheads="1"/>
          </p:cNvSpPr>
          <p:nvPr/>
        </p:nvSpPr>
        <p:spPr bwMode="auto">
          <a:xfrm>
            <a:off x="4718050" y="636588"/>
            <a:ext cx="368300" cy="571500"/>
          </a:xfrm>
          <a:prstGeom prst="rect">
            <a:avLst/>
          </a:prstGeom>
          <a:noFill/>
          <a:ln w="28575" algn="ctr">
            <a:noFill/>
            <a:miter lim="800000"/>
            <a:headEnd/>
            <a:tailEnd type="none" w="lg" len="lg"/>
          </a:ln>
        </p:spPr>
        <p:txBody>
          <a:bodyPr wrap="none" lIns="18000" tIns="10800" rIns="18000" bIns="10800">
            <a:spAutoFit/>
          </a:bodyPr>
          <a:lstStyle/>
          <a:p>
            <a:r>
              <a:rPr lang="ru-RU" sz="3600" b="1">
                <a:latin typeface="Arial" charset="0"/>
              </a:rPr>
              <a:t>Ц</a:t>
            </a:r>
          </a:p>
        </p:txBody>
      </p:sp>
      <p:sp>
        <p:nvSpPr>
          <p:cNvPr id="188439" name="Rectangle 23"/>
          <p:cNvSpPr>
            <a:spLocks noChangeArrowheads="1"/>
          </p:cNvSpPr>
          <p:nvPr/>
        </p:nvSpPr>
        <p:spPr bwMode="auto">
          <a:xfrm>
            <a:off x="3530600" y="2617788"/>
            <a:ext cx="492125" cy="387350"/>
          </a:xfrm>
          <a:prstGeom prst="rect">
            <a:avLst/>
          </a:prstGeom>
          <a:noFill/>
          <a:ln w="28575" algn="ctr">
            <a:noFill/>
            <a:miter lim="800000"/>
            <a:headEnd/>
            <a:tailEnd type="none" w="lg" len="lg"/>
          </a:ln>
        </p:spPr>
        <p:txBody>
          <a:bodyPr wrap="none" lIns="18000" tIns="10800" rIns="18000" bIns="10800">
            <a:spAutoFit/>
          </a:bodyPr>
          <a:lstStyle/>
          <a:p>
            <a:r>
              <a:rPr lang="ru-RU" sz="2400" b="1">
                <a:latin typeface="Arial" charset="0"/>
              </a:rPr>
              <a:t>ОН</a:t>
            </a:r>
          </a:p>
        </p:txBody>
      </p:sp>
      <p:grpSp>
        <p:nvGrpSpPr>
          <p:cNvPr id="29709" name="Group 24"/>
          <p:cNvGrpSpPr>
            <a:grpSpLocks/>
          </p:cNvGrpSpPr>
          <p:nvPr/>
        </p:nvGrpSpPr>
        <p:grpSpPr bwMode="auto">
          <a:xfrm>
            <a:off x="3636963" y="2528888"/>
            <a:ext cx="2627312" cy="2474912"/>
            <a:chOff x="1633" y="1593"/>
            <a:chExt cx="1655" cy="1559"/>
          </a:xfrm>
        </p:grpSpPr>
        <p:sp>
          <p:nvSpPr>
            <p:cNvPr id="29713" name="Text Box 25"/>
            <p:cNvSpPr txBox="1">
              <a:spLocks noChangeArrowheads="1"/>
            </p:cNvSpPr>
            <p:nvPr/>
          </p:nvSpPr>
          <p:spPr bwMode="auto">
            <a:xfrm>
              <a:off x="1882" y="2704"/>
              <a:ext cx="363" cy="3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8000" tIns="10800" rIns="18000" bIns="10800" anchor="ctr" anchorCtr="1">
              <a:spAutoFit/>
            </a:bodyPr>
            <a:lstStyle/>
            <a:p>
              <a:r>
                <a:rPr lang="ru-RU" sz="3200" b="1">
                  <a:latin typeface="Tahoma" pitchFamily="34" charset="0"/>
                </a:rPr>
                <a:t>3</a:t>
              </a:r>
              <a:r>
                <a:rPr lang="en-US" sz="3200" b="1">
                  <a:latin typeface="Tahoma" pitchFamily="34" charset="0"/>
                </a:rPr>
                <a:t>’</a:t>
              </a:r>
              <a:endParaRPr lang="ru-RU" sz="3200" b="1">
                <a:latin typeface="Tahoma" pitchFamily="34" charset="0"/>
              </a:endParaRPr>
            </a:p>
          </p:txBody>
        </p:sp>
        <p:sp>
          <p:nvSpPr>
            <p:cNvPr id="29714" name="Text Box 26"/>
            <p:cNvSpPr txBox="1">
              <a:spLocks noChangeArrowheads="1"/>
            </p:cNvSpPr>
            <p:nvPr/>
          </p:nvSpPr>
          <p:spPr bwMode="auto">
            <a:xfrm>
              <a:off x="1995" y="1865"/>
              <a:ext cx="453" cy="3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8000" tIns="10800" rIns="18000" bIns="10800" anchor="ctr" anchorCtr="1">
              <a:spAutoFit/>
            </a:bodyPr>
            <a:lstStyle/>
            <a:p>
              <a:r>
                <a:rPr lang="ru-RU" sz="3200" b="1">
                  <a:latin typeface="Tahoma" pitchFamily="34" charset="0"/>
                </a:rPr>
                <a:t>5</a:t>
              </a:r>
              <a:r>
                <a:rPr lang="en-US" sz="3200" b="1">
                  <a:latin typeface="Tahoma" pitchFamily="34" charset="0"/>
                </a:rPr>
                <a:t>’</a:t>
              </a:r>
              <a:endParaRPr lang="ru-RU" sz="3200" b="1">
                <a:latin typeface="Tahoma" pitchFamily="34" charset="0"/>
              </a:endParaRPr>
            </a:p>
          </p:txBody>
        </p:sp>
        <p:grpSp>
          <p:nvGrpSpPr>
            <p:cNvPr id="29715" name="Group 27"/>
            <p:cNvGrpSpPr>
              <a:grpSpLocks/>
            </p:cNvGrpSpPr>
            <p:nvPr/>
          </p:nvGrpSpPr>
          <p:grpSpPr bwMode="auto">
            <a:xfrm>
              <a:off x="1633" y="1593"/>
              <a:ext cx="1655" cy="1559"/>
              <a:chOff x="1633" y="1593"/>
              <a:chExt cx="1655" cy="1559"/>
            </a:xfrm>
          </p:grpSpPr>
          <p:grpSp>
            <p:nvGrpSpPr>
              <p:cNvPr id="29716" name="Group 28"/>
              <p:cNvGrpSpPr>
                <a:grpSpLocks/>
              </p:cNvGrpSpPr>
              <p:nvPr/>
            </p:nvGrpSpPr>
            <p:grpSpPr bwMode="auto">
              <a:xfrm>
                <a:off x="1633" y="1593"/>
                <a:ext cx="1655" cy="1338"/>
                <a:chOff x="1588" y="1616"/>
                <a:chExt cx="1655" cy="1338"/>
              </a:xfrm>
            </p:grpSpPr>
            <p:sp>
              <p:nvSpPr>
                <p:cNvPr id="29718" name="Line 29"/>
                <p:cNvSpPr>
                  <a:spLocks noChangeShapeType="1"/>
                </p:cNvSpPr>
                <p:nvPr/>
              </p:nvSpPr>
              <p:spPr bwMode="auto">
                <a:xfrm flipH="1">
                  <a:off x="2812" y="2160"/>
                  <a:ext cx="136" cy="295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 type="none" w="lg" len="lg"/>
                </a:ln>
              </p:spPr>
              <p:txBody>
                <a:bodyPr lIns="18000" tIns="10800" rIns="18000" bIns="10800" anchor="ctr">
                  <a:spAutoFit/>
                </a:bodyPr>
                <a:lstStyle/>
                <a:p>
                  <a:endParaRPr lang="ru-RU"/>
                </a:p>
              </p:txBody>
            </p:sp>
            <p:grpSp>
              <p:nvGrpSpPr>
                <p:cNvPr id="29719" name="Group 30"/>
                <p:cNvGrpSpPr>
                  <a:grpSpLocks/>
                </p:cNvGrpSpPr>
                <p:nvPr/>
              </p:nvGrpSpPr>
              <p:grpSpPr bwMode="auto">
                <a:xfrm>
                  <a:off x="1588" y="1616"/>
                  <a:ext cx="1655" cy="1338"/>
                  <a:chOff x="1588" y="1616"/>
                  <a:chExt cx="1655" cy="1338"/>
                </a:xfrm>
              </p:grpSpPr>
              <p:sp>
                <p:nvSpPr>
                  <p:cNvPr id="29720" name="AutoShape 31"/>
                  <p:cNvSpPr>
                    <a:spLocks noChangeArrowheads="1"/>
                  </p:cNvSpPr>
                  <p:nvPr/>
                </p:nvSpPr>
                <p:spPr bwMode="auto">
                  <a:xfrm>
                    <a:off x="2087" y="2228"/>
                    <a:ext cx="726" cy="567"/>
                  </a:xfrm>
                  <a:prstGeom prst="pentagon">
                    <a:avLst/>
                  </a:prstGeom>
                  <a:gradFill rotWithShape="1">
                    <a:gsLst>
                      <a:gs pos="0">
                        <a:srgbClr val="FFCCFF">
                          <a:alpha val="57001"/>
                        </a:srgbClr>
                      </a:gs>
                      <a:gs pos="100000">
                        <a:srgbClr val="B692B6"/>
                      </a:gs>
                    </a:gsLst>
                    <a:path path="shape">
                      <a:fillToRect l="50000" t="50000" r="50000" b="50000"/>
                    </a:path>
                  </a:gradFill>
                  <a:ln w="12700" algn="ctr">
                    <a:solidFill>
                      <a:schemeClr val="tx1"/>
                    </a:solidFill>
                    <a:miter lim="800000"/>
                    <a:headEnd/>
                    <a:tailEnd type="none" w="lg" len="lg"/>
                  </a:ln>
                </p:spPr>
                <p:txBody>
                  <a:bodyPr wrap="none" lIns="18000" tIns="10800" rIns="18000" bIns="10800" anchor="ctr">
                    <a:spAutoFit/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29721" name="AutoShape 32"/>
                  <p:cNvSpPr>
                    <a:spLocks noChangeArrowheads="1"/>
                  </p:cNvSpPr>
                  <p:nvPr/>
                </p:nvSpPr>
                <p:spPr bwMode="auto">
                  <a:xfrm rot="-1855807">
                    <a:off x="2676" y="1616"/>
                    <a:ext cx="567" cy="499"/>
                  </a:xfrm>
                  <a:prstGeom prst="hexagon">
                    <a:avLst>
                      <a:gd name="adj" fmla="val 28407"/>
                      <a:gd name="vf" fmla="val 115470"/>
                    </a:avLst>
                  </a:prstGeom>
                  <a:gradFill rotWithShape="1">
                    <a:gsLst>
                      <a:gs pos="0">
                        <a:srgbClr val="FF0000">
                          <a:alpha val="46001"/>
                        </a:srgbClr>
                      </a:gs>
                      <a:gs pos="100000">
                        <a:srgbClr val="C70000"/>
                      </a:gs>
                    </a:gsLst>
                    <a:path path="shape">
                      <a:fillToRect l="50000" t="50000" r="50000" b="50000"/>
                    </a:path>
                  </a:gradFill>
                  <a:ln w="12700" algn="ctr">
                    <a:solidFill>
                      <a:schemeClr val="tx1"/>
                    </a:solidFill>
                    <a:miter lim="800000"/>
                    <a:headEnd/>
                    <a:tailEnd type="none" w="lg" len="lg"/>
                  </a:ln>
                </p:spPr>
                <p:txBody>
                  <a:bodyPr lIns="18000" tIns="10800" rIns="18000" bIns="10800" anchor="ctr">
                    <a:spAutoFit/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29722" name="Line 3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087" y="2228"/>
                    <a:ext cx="0" cy="204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 type="none" w="lg" len="lg"/>
                  </a:ln>
                </p:spPr>
                <p:txBody>
                  <a:bodyPr lIns="18000" tIns="10800" rIns="18000" bIns="10800" anchor="ctr">
                    <a:spAutoFit/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29723" name="Line 3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837" y="2228"/>
                    <a:ext cx="250" cy="0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 type="none" w="lg" len="lg"/>
                  </a:ln>
                </p:spPr>
                <p:txBody>
                  <a:bodyPr lIns="18000" tIns="10800" rIns="18000" bIns="10800" anchor="ctr">
                    <a:spAutoFit/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29724" name="Oval 35"/>
                  <p:cNvSpPr>
                    <a:spLocks noChangeArrowheads="1"/>
                  </p:cNvSpPr>
                  <p:nvPr/>
                </p:nvSpPr>
                <p:spPr bwMode="auto">
                  <a:xfrm>
                    <a:off x="1588" y="2092"/>
                    <a:ext cx="249" cy="227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3366FF">
                          <a:alpha val="57001"/>
                        </a:srgbClr>
                      </a:gs>
                      <a:gs pos="100000">
                        <a:srgbClr val="2449B6"/>
                      </a:gs>
                    </a:gsLst>
                    <a:path path="shape">
                      <a:fillToRect l="50000" t="50000" r="50000" b="50000"/>
                    </a:path>
                  </a:gradFill>
                  <a:ln w="12700" algn="ctr">
                    <a:solidFill>
                      <a:schemeClr val="tx1"/>
                    </a:solidFill>
                    <a:round/>
                    <a:headEnd/>
                    <a:tailEnd type="none" w="lg" len="lg"/>
                  </a:ln>
                </p:spPr>
                <p:txBody>
                  <a:bodyPr lIns="18000" tIns="10800" rIns="18000" bIns="10800" anchor="ctr">
                    <a:spAutoFit/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29725" name="Line 36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223" y="2795"/>
                    <a:ext cx="0" cy="159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 type="none" w="lg" len="lg"/>
                  </a:ln>
                </p:spPr>
                <p:txBody>
                  <a:bodyPr lIns="18000" tIns="10800" rIns="18000" bIns="10800" anchor="ctr">
                    <a:spAutoFit/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29726" name="Rectangle 37"/>
                  <p:cNvSpPr>
                    <a:spLocks noChangeArrowheads="1"/>
                  </p:cNvSpPr>
                  <p:nvPr/>
                </p:nvSpPr>
                <p:spPr bwMode="auto">
                  <a:xfrm>
                    <a:off x="2880" y="1706"/>
                    <a:ext cx="198" cy="360"/>
                  </a:xfrm>
                  <a:prstGeom prst="rect">
                    <a:avLst/>
                  </a:prstGeom>
                  <a:noFill/>
                  <a:ln w="28575" algn="ctr">
                    <a:noFill/>
                    <a:miter lim="800000"/>
                    <a:headEnd/>
                    <a:tailEnd type="none" w="lg" len="lg"/>
                  </a:ln>
                </p:spPr>
                <p:txBody>
                  <a:bodyPr wrap="none" lIns="18000" tIns="10800" rIns="18000" bIns="10800">
                    <a:spAutoFit/>
                  </a:bodyPr>
                  <a:lstStyle/>
                  <a:p>
                    <a:r>
                      <a:rPr lang="ru-RU" sz="3600" b="1">
                        <a:latin typeface="Arial" charset="0"/>
                      </a:rPr>
                      <a:t>Т</a:t>
                    </a:r>
                  </a:p>
                </p:txBody>
              </p:sp>
            </p:grpSp>
          </p:grpSp>
          <p:sp>
            <p:nvSpPr>
              <p:cNvPr id="29717" name="Rectangle 38"/>
              <p:cNvSpPr>
                <a:spLocks noChangeArrowheads="1"/>
              </p:cNvSpPr>
              <p:nvPr/>
            </p:nvSpPr>
            <p:spPr bwMode="auto">
              <a:xfrm>
                <a:off x="2086" y="2908"/>
                <a:ext cx="310" cy="244"/>
              </a:xfrm>
              <a:prstGeom prst="rect">
                <a:avLst/>
              </a:prstGeom>
              <a:noFill/>
              <a:ln w="28575" algn="ctr">
                <a:noFill/>
                <a:miter lim="800000"/>
                <a:headEnd/>
                <a:tailEnd type="none" w="lg" len="lg"/>
              </a:ln>
            </p:spPr>
            <p:txBody>
              <a:bodyPr wrap="none" lIns="18000" tIns="10800" rIns="18000" bIns="10800">
                <a:spAutoFit/>
              </a:bodyPr>
              <a:lstStyle/>
              <a:p>
                <a:r>
                  <a:rPr lang="ru-RU" sz="2400" b="1">
                    <a:latin typeface="Arial" charset="0"/>
                  </a:rPr>
                  <a:t>ОН</a:t>
                </a:r>
              </a:p>
            </p:txBody>
          </p:sp>
        </p:grpSp>
      </p:grpSp>
      <p:sp>
        <p:nvSpPr>
          <p:cNvPr id="188455" name="Rectangle 39"/>
          <p:cNvSpPr>
            <a:spLocks noChangeArrowheads="1"/>
          </p:cNvSpPr>
          <p:nvPr/>
        </p:nvSpPr>
        <p:spPr bwMode="auto">
          <a:xfrm>
            <a:off x="3349625" y="3284538"/>
            <a:ext cx="255588" cy="387350"/>
          </a:xfrm>
          <a:prstGeom prst="rect">
            <a:avLst/>
          </a:prstGeom>
          <a:noFill/>
          <a:ln w="28575" algn="ctr">
            <a:noFill/>
            <a:miter lim="800000"/>
            <a:headEnd/>
            <a:tailEnd type="none" w="lg" len="lg"/>
          </a:ln>
        </p:spPr>
        <p:txBody>
          <a:bodyPr wrap="none" lIns="18000" tIns="10800" rIns="18000" bIns="10800">
            <a:spAutoFit/>
          </a:bodyPr>
          <a:lstStyle/>
          <a:p>
            <a:r>
              <a:rPr lang="ru-RU" sz="2400" b="1">
                <a:latin typeface="Arial" charset="0"/>
              </a:rPr>
              <a:t>Н</a:t>
            </a:r>
          </a:p>
        </p:txBody>
      </p:sp>
      <p:sp>
        <p:nvSpPr>
          <p:cNvPr id="188456" name="Line 40"/>
          <p:cNvSpPr>
            <a:spLocks noChangeShapeType="1"/>
          </p:cNvSpPr>
          <p:nvPr/>
        </p:nvSpPr>
        <p:spPr bwMode="auto">
          <a:xfrm>
            <a:off x="3746500" y="2420938"/>
            <a:ext cx="0" cy="8636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none" w="lg" len="lg"/>
          </a:ln>
        </p:spPr>
        <p:txBody>
          <a:bodyPr lIns="18000" tIns="10800" rIns="18000" bIns="10800" anchor="ctr">
            <a:spAutoFit/>
          </a:bodyPr>
          <a:lstStyle/>
          <a:p>
            <a:endParaRPr lang="ru-RU"/>
          </a:p>
        </p:txBody>
      </p:sp>
      <p:sp>
        <p:nvSpPr>
          <p:cNvPr id="188457" name="Text Box 41"/>
          <p:cNvSpPr txBox="1">
            <a:spLocks noChangeArrowheads="1"/>
          </p:cNvSpPr>
          <p:nvPr/>
        </p:nvSpPr>
        <p:spPr bwMode="auto">
          <a:xfrm>
            <a:off x="647700" y="2600325"/>
            <a:ext cx="2376488" cy="631825"/>
          </a:xfrm>
          <a:prstGeom prst="rect">
            <a:avLst/>
          </a:prstGeom>
          <a:noFill/>
          <a:ln w="28575" algn="ctr">
            <a:noFill/>
            <a:miter lim="800000"/>
            <a:headEnd/>
            <a:tailEnd type="none" w="lg" len="lg"/>
          </a:ln>
        </p:spPr>
        <p:txBody>
          <a:bodyPr lIns="18000" tIns="10800" rIns="18000" bIns="108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>
                <a:solidFill>
                  <a:srgbClr val="CC3300"/>
                </a:solidFill>
                <a:latin typeface="Arial" charset="0"/>
              </a:rPr>
              <a:t>Фосфодиэфирная связь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4.46809E-6 L -0.18837 0.1003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884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" y="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2" presetClass="entr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188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3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3.24699E-6 L -0.08872 0.00323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1884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" y="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84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84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8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84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84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884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000"/>
                            </p:stCondLst>
                            <p:childTnLst>
                              <p:par>
                                <p:cTn id="27" presetID="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3000"/>
                                        <p:tgtEl>
                                          <p:spTgt spid="18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3000"/>
                                        <p:tgtEl>
                                          <p:spTgt spid="18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8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" presetClass="exit" presetSubtype="4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3000"/>
                                        <p:tgtEl>
                                          <p:spTgt spid="1884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3000"/>
                                        <p:tgtEl>
                                          <p:spTgt spid="1884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88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8439" grpId="0"/>
      <p:bldP spid="188439" grpId="1"/>
      <p:bldP spid="188455" grpId="0"/>
      <p:bldP spid="188455" grpId="1"/>
      <p:bldP spid="188455" grpId="2"/>
      <p:bldP spid="18845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2" name="Group 24"/>
          <p:cNvGrpSpPr>
            <a:grpSpLocks/>
          </p:cNvGrpSpPr>
          <p:nvPr/>
        </p:nvGrpSpPr>
        <p:grpSpPr bwMode="auto">
          <a:xfrm>
            <a:off x="3600450" y="2312988"/>
            <a:ext cx="2627313" cy="2474912"/>
            <a:chOff x="1633" y="1593"/>
            <a:chExt cx="1655" cy="1559"/>
          </a:xfrm>
        </p:grpSpPr>
        <p:sp>
          <p:nvSpPr>
            <p:cNvPr id="30756" name="Text Box 25"/>
            <p:cNvSpPr txBox="1">
              <a:spLocks noChangeArrowheads="1"/>
            </p:cNvSpPr>
            <p:nvPr/>
          </p:nvSpPr>
          <p:spPr bwMode="auto">
            <a:xfrm>
              <a:off x="1882" y="2704"/>
              <a:ext cx="363" cy="32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lIns="18000" tIns="10800" rIns="18000" bIns="10800" anchor="ctr" anchorCtr="1">
              <a:spAutoFit/>
            </a:bodyPr>
            <a:lstStyle/>
            <a:p>
              <a:r>
                <a:rPr lang="ru-RU" sz="3200" b="1">
                  <a:latin typeface="Tahoma" pitchFamily="34" charset="0"/>
                </a:rPr>
                <a:t>3</a:t>
              </a:r>
              <a:r>
                <a:rPr lang="en-US" sz="3200" b="1">
                  <a:latin typeface="Tahoma" pitchFamily="34" charset="0"/>
                </a:rPr>
                <a:t>’</a:t>
              </a:r>
              <a:endParaRPr lang="ru-RU" sz="3200" b="1">
                <a:latin typeface="Tahoma" pitchFamily="34" charset="0"/>
              </a:endParaRPr>
            </a:p>
          </p:txBody>
        </p:sp>
        <p:sp>
          <p:nvSpPr>
            <p:cNvPr id="30757" name="Text Box 26"/>
            <p:cNvSpPr txBox="1">
              <a:spLocks noChangeArrowheads="1"/>
            </p:cNvSpPr>
            <p:nvPr/>
          </p:nvSpPr>
          <p:spPr bwMode="auto">
            <a:xfrm>
              <a:off x="1995" y="1865"/>
              <a:ext cx="453" cy="3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8000" tIns="10800" rIns="18000" bIns="10800" anchor="ctr" anchorCtr="1">
              <a:spAutoFit/>
            </a:bodyPr>
            <a:lstStyle/>
            <a:p>
              <a:endParaRPr lang="ru-RU" sz="3200" b="1">
                <a:latin typeface="Tahoma" pitchFamily="34" charset="0"/>
              </a:endParaRPr>
            </a:p>
          </p:txBody>
        </p:sp>
        <p:grpSp>
          <p:nvGrpSpPr>
            <p:cNvPr id="30758" name="Group 27"/>
            <p:cNvGrpSpPr>
              <a:grpSpLocks/>
            </p:cNvGrpSpPr>
            <p:nvPr/>
          </p:nvGrpSpPr>
          <p:grpSpPr bwMode="auto">
            <a:xfrm>
              <a:off x="1633" y="1593"/>
              <a:ext cx="1655" cy="1559"/>
              <a:chOff x="1633" y="1593"/>
              <a:chExt cx="1655" cy="1559"/>
            </a:xfrm>
          </p:grpSpPr>
          <p:grpSp>
            <p:nvGrpSpPr>
              <p:cNvPr id="30759" name="Group 28"/>
              <p:cNvGrpSpPr>
                <a:grpSpLocks/>
              </p:cNvGrpSpPr>
              <p:nvPr/>
            </p:nvGrpSpPr>
            <p:grpSpPr bwMode="auto">
              <a:xfrm>
                <a:off x="1633" y="1593"/>
                <a:ext cx="1655" cy="1338"/>
                <a:chOff x="1588" y="1616"/>
                <a:chExt cx="1655" cy="1338"/>
              </a:xfrm>
            </p:grpSpPr>
            <p:sp>
              <p:nvSpPr>
                <p:cNvPr id="30761" name="Line 29"/>
                <p:cNvSpPr>
                  <a:spLocks noChangeShapeType="1"/>
                </p:cNvSpPr>
                <p:nvPr/>
              </p:nvSpPr>
              <p:spPr bwMode="auto">
                <a:xfrm flipH="1">
                  <a:off x="2812" y="2160"/>
                  <a:ext cx="136" cy="295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 type="none" w="lg" len="lg"/>
                </a:ln>
              </p:spPr>
              <p:txBody>
                <a:bodyPr lIns="18000" tIns="10800" rIns="18000" bIns="10800" anchor="ctr">
                  <a:spAutoFit/>
                </a:bodyPr>
                <a:lstStyle/>
                <a:p>
                  <a:endParaRPr lang="ru-RU"/>
                </a:p>
              </p:txBody>
            </p:sp>
            <p:grpSp>
              <p:nvGrpSpPr>
                <p:cNvPr id="30762" name="Group 30"/>
                <p:cNvGrpSpPr>
                  <a:grpSpLocks/>
                </p:cNvGrpSpPr>
                <p:nvPr/>
              </p:nvGrpSpPr>
              <p:grpSpPr bwMode="auto">
                <a:xfrm>
                  <a:off x="1588" y="1616"/>
                  <a:ext cx="1655" cy="1338"/>
                  <a:chOff x="1588" y="1616"/>
                  <a:chExt cx="1655" cy="1338"/>
                </a:xfrm>
              </p:grpSpPr>
              <p:sp>
                <p:nvSpPr>
                  <p:cNvPr id="30763" name="AutoShape 31"/>
                  <p:cNvSpPr>
                    <a:spLocks noChangeArrowheads="1"/>
                  </p:cNvSpPr>
                  <p:nvPr/>
                </p:nvSpPr>
                <p:spPr bwMode="auto">
                  <a:xfrm>
                    <a:off x="2087" y="2228"/>
                    <a:ext cx="726" cy="567"/>
                  </a:xfrm>
                  <a:prstGeom prst="pentagon">
                    <a:avLst/>
                  </a:prstGeom>
                  <a:gradFill rotWithShape="1">
                    <a:gsLst>
                      <a:gs pos="0">
                        <a:srgbClr val="FFCCFF">
                          <a:alpha val="57001"/>
                        </a:srgbClr>
                      </a:gs>
                      <a:gs pos="100000">
                        <a:srgbClr val="B692B6"/>
                      </a:gs>
                    </a:gsLst>
                    <a:path path="shape">
                      <a:fillToRect l="50000" t="50000" r="50000" b="50000"/>
                    </a:path>
                  </a:gradFill>
                  <a:ln w="12700" algn="ctr">
                    <a:solidFill>
                      <a:schemeClr val="tx1"/>
                    </a:solidFill>
                    <a:miter lim="800000"/>
                    <a:headEnd/>
                    <a:tailEnd type="none" w="lg" len="lg"/>
                  </a:ln>
                </p:spPr>
                <p:txBody>
                  <a:bodyPr wrap="none" lIns="18000" tIns="10800" rIns="18000" bIns="10800" anchor="ctr">
                    <a:spAutoFit/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30764" name="AutoShape 32"/>
                  <p:cNvSpPr>
                    <a:spLocks noChangeArrowheads="1"/>
                  </p:cNvSpPr>
                  <p:nvPr/>
                </p:nvSpPr>
                <p:spPr bwMode="auto">
                  <a:xfrm rot="-1855807">
                    <a:off x="2676" y="1616"/>
                    <a:ext cx="567" cy="499"/>
                  </a:xfrm>
                  <a:prstGeom prst="hexagon">
                    <a:avLst>
                      <a:gd name="adj" fmla="val 28407"/>
                      <a:gd name="vf" fmla="val 115470"/>
                    </a:avLst>
                  </a:prstGeom>
                  <a:gradFill rotWithShape="1">
                    <a:gsLst>
                      <a:gs pos="0">
                        <a:srgbClr val="FF0000">
                          <a:alpha val="46001"/>
                        </a:srgbClr>
                      </a:gs>
                      <a:gs pos="100000">
                        <a:srgbClr val="C70000"/>
                      </a:gs>
                    </a:gsLst>
                    <a:path path="shape">
                      <a:fillToRect l="50000" t="50000" r="50000" b="50000"/>
                    </a:path>
                  </a:gradFill>
                  <a:ln w="12700" algn="ctr">
                    <a:solidFill>
                      <a:schemeClr val="tx1"/>
                    </a:solidFill>
                    <a:miter lim="800000"/>
                    <a:headEnd/>
                    <a:tailEnd type="none" w="lg" len="lg"/>
                  </a:ln>
                </p:spPr>
                <p:txBody>
                  <a:bodyPr lIns="18000" tIns="10800" rIns="18000" bIns="10800" anchor="ctr">
                    <a:spAutoFit/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30765" name="Line 3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087" y="2228"/>
                    <a:ext cx="0" cy="204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 type="none" w="lg" len="lg"/>
                  </a:ln>
                </p:spPr>
                <p:txBody>
                  <a:bodyPr lIns="18000" tIns="10800" rIns="18000" bIns="10800" anchor="ctr">
                    <a:spAutoFit/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30766" name="Line 3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837" y="2228"/>
                    <a:ext cx="250" cy="0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 type="none" w="lg" len="lg"/>
                  </a:ln>
                </p:spPr>
                <p:txBody>
                  <a:bodyPr lIns="18000" tIns="10800" rIns="18000" bIns="10800" anchor="ctr">
                    <a:spAutoFit/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30767" name="Oval 35"/>
                  <p:cNvSpPr>
                    <a:spLocks noChangeArrowheads="1"/>
                  </p:cNvSpPr>
                  <p:nvPr/>
                </p:nvSpPr>
                <p:spPr bwMode="auto">
                  <a:xfrm>
                    <a:off x="1588" y="2092"/>
                    <a:ext cx="249" cy="227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3366FF">
                          <a:alpha val="57001"/>
                        </a:srgbClr>
                      </a:gs>
                      <a:gs pos="100000">
                        <a:srgbClr val="2449B6"/>
                      </a:gs>
                    </a:gsLst>
                    <a:path path="shape">
                      <a:fillToRect l="50000" t="50000" r="50000" b="50000"/>
                    </a:path>
                  </a:gradFill>
                  <a:ln w="12700" algn="ctr">
                    <a:solidFill>
                      <a:schemeClr val="tx1"/>
                    </a:solidFill>
                    <a:round/>
                    <a:headEnd/>
                    <a:tailEnd type="none" w="lg" len="lg"/>
                  </a:ln>
                </p:spPr>
                <p:txBody>
                  <a:bodyPr lIns="18000" tIns="10800" rIns="18000" bIns="10800" anchor="ctr">
                    <a:spAutoFit/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30768" name="Line 36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223" y="2795"/>
                    <a:ext cx="0" cy="159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 type="none" w="lg" len="lg"/>
                  </a:ln>
                </p:spPr>
                <p:txBody>
                  <a:bodyPr lIns="18000" tIns="10800" rIns="18000" bIns="10800" anchor="ctr">
                    <a:spAutoFit/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30769" name="Rectangle 37"/>
                  <p:cNvSpPr>
                    <a:spLocks noChangeArrowheads="1"/>
                  </p:cNvSpPr>
                  <p:nvPr/>
                </p:nvSpPr>
                <p:spPr bwMode="auto">
                  <a:xfrm>
                    <a:off x="2880" y="1706"/>
                    <a:ext cx="198" cy="360"/>
                  </a:xfrm>
                  <a:prstGeom prst="rect">
                    <a:avLst/>
                  </a:prstGeom>
                  <a:noFill/>
                  <a:ln w="28575" algn="ctr">
                    <a:noFill/>
                    <a:miter lim="800000"/>
                    <a:headEnd/>
                    <a:tailEnd type="none" w="lg" len="lg"/>
                  </a:ln>
                </p:spPr>
                <p:txBody>
                  <a:bodyPr wrap="none" lIns="18000" tIns="10800" rIns="18000" bIns="10800">
                    <a:spAutoFit/>
                  </a:bodyPr>
                  <a:lstStyle/>
                  <a:p>
                    <a:r>
                      <a:rPr lang="ru-RU" sz="3600" b="1">
                        <a:latin typeface="Arial" charset="0"/>
                      </a:rPr>
                      <a:t>Т</a:t>
                    </a:r>
                  </a:p>
                </p:txBody>
              </p:sp>
            </p:grpSp>
          </p:grpSp>
          <p:sp>
            <p:nvSpPr>
              <p:cNvPr id="30760" name="Rectangle 38"/>
              <p:cNvSpPr>
                <a:spLocks noChangeArrowheads="1"/>
              </p:cNvSpPr>
              <p:nvPr/>
            </p:nvSpPr>
            <p:spPr bwMode="auto">
              <a:xfrm>
                <a:off x="2086" y="2908"/>
                <a:ext cx="310" cy="244"/>
              </a:xfrm>
              <a:prstGeom prst="rect">
                <a:avLst/>
              </a:prstGeom>
              <a:noFill/>
              <a:ln w="28575" algn="ctr">
                <a:noFill/>
                <a:miter lim="800000"/>
                <a:headEnd/>
                <a:tailEnd type="none" w="lg" len="lg"/>
              </a:ln>
            </p:spPr>
            <p:txBody>
              <a:bodyPr wrap="none" lIns="18000" tIns="10800" rIns="18000" bIns="10800">
                <a:spAutoFit/>
              </a:bodyPr>
              <a:lstStyle/>
              <a:p>
                <a:r>
                  <a:rPr lang="ru-RU" sz="2400" b="1">
                    <a:latin typeface="Arial" charset="0"/>
                  </a:rPr>
                  <a:t>ОН</a:t>
                </a:r>
              </a:p>
            </p:txBody>
          </p:sp>
        </p:grpSp>
      </p:grpSp>
      <p:sp>
        <p:nvSpPr>
          <p:cNvPr id="30723" name="AutoShape 2"/>
          <p:cNvSpPr>
            <a:spLocks noChangeArrowheads="1"/>
          </p:cNvSpPr>
          <p:nvPr/>
        </p:nvSpPr>
        <p:spPr bwMode="auto">
          <a:xfrm>
            <a:off x="3529013" y="1500188"/>
            <a:ext cx="1152525" cy="900112"/>
          </a:xfrm>
          <a:prstGeom prst="pentagon">
            <a:avLst/>
          </a:prstGeom>
          <a:gradFill rotWithShape="1">
            <a:gsLst>
              <a:gs pos="0">
                <a:srgbClr val="FFCCFF">
                  <a:alpha val="57001"/>
                </a:srgbClr>
              </a:gs>
              <a:gs pos="100000">
                <a:srgbClr val="B692B6"/>
              </a:gs>
            </a:gsLst>
            <a:path path="shape">
              <a:fillToRect l="50000" t="50000" r="50000" b="50000"/>
            </a:path>
          </a:gradFill>
          <a:ln w="12700" algn="ctr">
            <a:solidFill>
              <a:schemeClr val="tx1"/>
            </a:solidFill>
            <a:miter lim="800000"/>
            <a:headEnd/>
            <a:tailEnd type="none" w="lg" len="lg"/>
          </a:ln>
        </p:spPr>
        <p:txBody>
          <a:bodyPr wrap="none" lIns="18000" tIns="10800" rIns="18000" bIns="10800" anchor="ctr">
            <a:spAutoFit/>
          </a:bodyPr>
          <a:lstStyle/>
          <a:p>
            <a:endParaRPr lang="ru-RU"/>
          </a:p>
        </p:txBody>
      </p:sp>
      <p:sp>
        <p:nvSpPr>
          <p:cNvPr id="30724" name="AutoShape 3"/>
          <p:cNvSpPr>
            <a:spLocks noChangeArrowheads="1"/>
          </p:cNvSpPr>
          <p:nvPr/>
        </p:nvSpPr>
        <p:spPr bwMode="auto">
          <a:xfrm rot="-1728961">
            <a:off x="4424363" y="476250"/>
            <a:ext cx="971550" cy="858838"/>
          </a:xfrm>
          <a:prstGeom prst="hexagon">
            <a:avLst>
              <a:gd name="adj" fmla="val 28281"/>
              <a:gd name="vf" fmla="val 115470"/>
            </a:avLst>
          </a:prstGeom>
          <a:gradFill rotWithShape="1">
            <a:gsLst>
              <a:gs pos="0">
                <a:srgbClr val="FFFF99">
                  <a:alpha val="71999"/>
                </a:srgbClr>
              </a:gs>
              <a:gs pos="100000">
                <a:srgbClr val="C7C777"/>
              </a:gs>
            </a:gsLst>
            <a:path path="shape">
              <a:fillToRect l="50000" t="50000" r="50000" b="50000"/>
            </a:path>
          </a:gradFill>
          <a:ln w="12700" algn="ctr">
            <a:solidFill>
              <a:schemeClr val="tx1"/>
            </a:solidFill>
            <a:miter lim="800000"/>
            <a:headEnd/>
            <a:tailEnd type="none" w="lg" len="lg"/>
          </a:ln>
        </p:spPr>
        <p:txBody>
          <a:bodyPr lIns="18000" tIns="10800" rIns="18000" bIns="10800" anchor="ctr">
            <a:spAutoFit/>
          </a:bodyPr>
          <a:lstStyle/>
          <a:p>
            <a:pPr algn="ctr"/>
            <a:endParaRPr lang="ru-RU" sz="3600" b="1">
              <a:latin typeface="Arial" charset="0"/>
            </a:endParaRPr>
          </a:p>
        </p:txBody>
      </p:sp>
      <p:sp>
        <p:nvSpPr>
          <p:cNvPr id="30725" name="Line 4"/>
          <p:cNvSpPr>
            <a:spLocks noChangeShapeType="1"/>
          </p:cNvSpPr>
          <p:nvPr/>
        </p:nvSpPr>
        <p:spPr bwMode="auto">
          <a:xfrm flipH="1">
            <a:off x="4679950" y="1392238"/>
            <a:ext cx="215900" cy="4683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none" w="lg" len="lg"/>
          </a:ln>
        </p:spPr>
        <p:txBody>
          <a:bodyPr lIns="18000" tIns="10800" rIns="18000" bIns="10800" anchor="ctr">
            <a:spAutoFit/>
          </a:bodyPr>
          <a:lstStyle/>
          <a:p>
            <a:endParaRPr lang="ru-RU"/>
          </a:p>
        </p:txBody>
      </p:sp>
      <p:sp>
        <p:nvSpPr>
          <p:cNvPr id="30726" name="Line 5"/>
          <p:cNvSpPr>
            <a:spLocks noChangeShapeType="1"/>
          </p:cNvSpPr>
          <p:nvPr/>
        </p:nvSpPr>
        <p:spPr bwMode="auto">
          <a:xfrm flipH="1">
            <a:off x="3529013" y="1500188"/>
            <a:ext cx="0" cy="3238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none" w="lg" len="lg"/>
          </a:ln>
        </p:spPr>
        <p:txBody>
          <a:bodyPr lIns="18000" tIns="10800" rIns="18000" bIns="10800" anchor="ctr">
            <a:spAutoFit/>
          </a:bodyPr>
          <a:lstStyle/>
          <a:p>
            <a:endParaRPr lang="ru-RU"/>
          </a:p>
        </p:txBody>
      </p:sp>
      <p:sp>
        <p:nvSpPr>
          <p:cNvPr id="30727" name="Line 6"/>
          <p:cNvSpPr>
            <a:spLocks noChangeShapeType="1"/>
          </p:cNvSpPr>
          <p:nvPr/>
        </p:nvSpPr>
        <p:spPr bwMode="auto">
          <a:xfrm flipH="1">
            <a:off x="3132138" y="1500188"/>
            <a:ext cx="3968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none" w="lg" len="lg"/>
          </a:ln>
        </p:spPr>
        <p:txBody>
          <a:bodyPr lIns="18000" tIns="10800" rIns="18000" bIns="10800" anchor="ctr">
            <a:spAutoFit/>
          </a:bodyPr>
          <a:lstStyle/>
          <a:p>
            <a:endParaRPr lang="ru-RU"/>
          </a:p>
        </p:txBody>
      </p:sp>
      <p:sp>
        <p:nvSpPr>
          <p:cNvPr id="30728" name="Oval 7"/>
          <p:cNvSpPr>
            <a:spLocks noChangeArrowheads="1"/>
          </p:cNvSpPr>
          <p:nvPr/>
        </p:nvSpPr>
        <p:spPr bwMode="auto">
          <a:xfrm>
            <a:off x="2736850" y="1284288"/>
            <a:ext cx="395288" cy="360362"/>
          </a:xfrm>
          <a:prstGeom prst="ellipse">
            <a:avLst/>
          </a:prstGeom>
          <a:gradFill rotWithShape="1">
            <a:gsLst>
              <a:gs pos="0">
                <a:srgbClr val="3366FF">
                  <a:alpha val="57001"/>
                </a:srgbClr>
              </a:gs>
              <a:gs pos="100000">
                <a:srgbClr val="2449B6"/>
              </a:gs>
            </a:gsLst>
            <a:path path="shape">
              <a:fillToRect l="50000" t="50000" r="50000" b="50000"/>
            </a:path>
          </a:gradFill>
          <a:ln w="12700" algn="ctr">
            <a:solidFill>
              <a:schemeClr val="tx1"/>
            </a:solidFill>
            <a:round/>
            <a:headEnd/>
            <a:tailEnd type="none" w="lg" len="lg"/>
          </a:ln>
        </p:spPr>
        <p:txBody>
          <a:bodyPr lIns="18000" tIns="10800" rIns="18000" bIns="10800" anchor="ctr">
            <a:spAutoFit/>
          </a:bodyPr>
          <a:lstStyle/>
          <a:p>
            <a:endParaRPr lang="ru-RU"/>
          </a:p>
        </p:txBody>
      </p:sp>
      <p:sp>
        <p:nvSpPr>
          <p:cNvPr id="30729" name="Line 15"/>
          <p:cNvSpPr>
            <a:spLocks noChangeShapeType="1"/>
          </p:cNvSpPr>
          <p:nvPr/>
        </p:nvSpPr>
        <p:spPr bwMode="auto">
          <a:xfrm flipH="1">
            <a:off x="3744913" y="2400300"/>
            <a:ext cx="0" cy="25241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none" w="lg" len="lg"/>
          </a:ln>
        </p:spPr>
        <p:txBody>
          <a:bodyPr lIns="18000" tIns="10800" rIns="18000" bIns="10800" anchor="ctr">
            <a:spAutoFit/>
          </a:bodyPr>
          <a:lstStyle/>
          <a:p>
            <a:endParaRPr lang="ru-RU"/>
          </a:p>
        </p:txBody>
      </p:sp>
      <p:sp>
        <p:nvSpPr>
          <p:cNvPr id="30730" name="Text Box 17"/>
          <p:cNvSpPr txBox="1">
            <a:spLocks noChangeArrowheads="1"/>
          </p:cNvSpPr>
          <p:nvPr/>
        </p:nvSpPr>
        <p:spPr bwMode="auto">
          <a:xfrm>
            <a:off x="3168650" y="852488"/>
            <a:ext cx="719138" cy="50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8000" tIns="10800" rIns="18000" bIns="10800" anchor="ctr" anchorCtr="1">
            <a:spAutoFit/>
          </a:bodyPr>
          <a:lstStyle/>
          <a:p>
            <a:r>
              <a:rPr lang="ru-RU" sz="3200" b="1">
                <a:latin typeface="Tahoma" pitchFamily="34" charset="0"/>
              </a:rPr>
              <a:t>5</a:t>
            </a:r>
            <a:r>
              <a:rPr lang="en-US" sz="3200" b="1">
                <a:latin typeface="Tahoma" pitchFamily="34" charset="0"/>
              </a:rPr>
              <a:t>’</a:t>
            </a:r>
            <a:endParaRPr lang="ru-RU" sz="3200" b="1">
              <a:latin typeface="Tahoma" pitchFamily="34" charset="0"/>
            </a:endParaRPr>
          </a:p>
        </p:txBody>
      </p:sp>
      <p:sp>
        <p:nvSpPr>
          <p:cNvPr id="30731" name="Rectangle 20"/>
          <p:cNvSpPr>
            <a:spLocks noChangeArrowheads="1"/>
          </p:cNvSpPr>
          <p:nvPr/>
        </p:nvSpPr>
        <p:spPr bwMode="auto">
          <a:xfrm>
            <a:off x="4716463" y="636588"/>
            <a:ext cx="368300" cy="571500"/>
          </a:xfrm>
          <a:prstGeom prst="rect">
            <a:avLst/>
          </a:prstGeom>
          <a:noFill/>
          <a:ln w="28575" algn="ctr">
            <a:noFill/>
            <a:miter lim="800000"/>
            <a:headEnd/>
            <a:tailEnd type="none" w="lg" len="lg"/>
          </a:ln>
        </p:spPr>
        <p:txBody>
          <a:bodyPr wrap="none" lIns="18000" tIns="10800" rIns="18000" bIns="10800">
            <a:spAutoFit/>
          </a:bodyPr>
          <a:lstStyle/>
          <a:p>
            <a:r>
              <a:rPr lang="ru-RU" sz="3600" b="1">
                <a:latin typeface="Arial" charset="0"/>
              </a:rPr>
              <a:t>Ц</a:t>
            </a:r>
          </a:p>
        </p:txBody>
      </p:sp>
      <p:sp>
        <p:nvSpPr>
          <p:cNvPr id="30732" name="Line 40"/>
          <p:cNvSpPr>
            <a:spLocks noChangeShapeType="1"/>
          </p:cNvSpPr>
          <p:nvPr/>
        </p:nvSpPr>
        <p:spPr bwMode="auto">
          <a:xfrm flipH="1">
            <a:off x="3743325" y="2420938"/>
            <a:ext cx="1588" cy="6477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none" w="lg" len="lg"/>
          </a:ln>
        </p:spPr>
        <p:txBody>
          <a:bodyPr lIns="18000" tIns="10800" rIns="18000" bIns="10800" anchor="ctr">
            <a:spAutoFit/>
          </a:bodyPr>
          <a:lstStyle/>
          <a:p>
            <a:endParaRPr lang="ru-RU"/>
          </a:p>
        </p:txBody>
      </p:sp>
      <p:sp>
        <p:nvSpPr>
          <p:cNvPr id="30733" name="Text Box 41"/>
          <p:cNvSpPr txBox="1">
            <a:spLocks noChangeArrowheads="1"/>
          </p:cNvSpPr>
          <p:nvPr/>
        </p:nvSpPr>
        <p:spPr bwMode="auto">
          <a:xfrm>
            <a:off x="1116013" y="2420938"/>
            <a:ext cx="2376487" cy="631825"/>
          </a:xfrm>
          <a:prstGeom prst="rect">
            <a:avLst/>
          </a:prstGeom>
          <a:noFill/>
          <a:ln w="28575" algn="ctr">
            <a:noFill/>
            <a:miter lim="800000"/>
            <a:headEnd/>
            <a:tailEnd type="none" w="lg" len="lg"/>
          </a:ln>
        </p:spPr>
        <p:txBody>
          <a:bodyPr lIns="18000" tIns="10800" rIns="18000" bIns="108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>
                <a:solidFill>
                  <a:srgbClr val="CC3300"/>
                </a:solidFill>
                <a:latin typeface="Arial" charset="0"/>
              </a:rPr>
              <a:t>Фосфодиэфирная связь</a:t>
            </a:r>
          </a:p>
        </p:txBody>
      </p:sp>
      <p:grpSp>
        <p:nvGrpSpPr>
          <p:cNvPr id="6" name="Group 65"/>
          <p:cNvGrpSpPr>
            <a:grpSpLocks/>
          </p:cNvGrpSpPr>
          <p:nvPr/>
        </p:nvGrpSpPr>
        <p:grpSpPr bwMode="auto">
          <a:xfrm>
            <a:off x="4500563" y="4248150"/>
            <a:ext cx="3563937" cy="2420938"/>
            <a:chOff x="3311" y="2772"/>
            <a:chExt cx="2245" cy="1525"/>
          </a:xfrm>
        </p:grpSpPr>
        <p:grpSp>
          <p:nvGrpSpPr>
            <p:cNvPr id="30743" name="Group 46"/>
            <p:cNvGrpSpPr>
              <a:grpSpLocks/>
            </p:cNvGrpSpPr>
            <p:nvPr/>
          </p:nvGrpSpPr>
          <p:grpSpPr bwMode="auto">
            <a:xfrm>
              <a:off x="3311" y="2772"/>
              <a:ext cx="2245" cy="1136"/>
              <a:chOff x="3311" y="2929"/>
              <a:chExt cx="2245" cy="1136"/>
            </a:xfrm>
          </p:grpSpPr>
          <p:sp>
            <p:nvSpPr>
              <p:cNvPr id="30748" name="AutoShape 9"/>
              <p:cNvSpPr>
                <a:spLocks noChangeArrowheads="1"/>
              </p:cNvSpPr>
              <p:nvPr/>
            </p:nvSpPr>
            <p:spPr bwMode="auto">
              <a:xfrm>
                <a:off x="3810" y="3498"/>
                <a:ext cx="726" cy="567"/>
              </a:xfrm>
              <a:prstGeom prst="pentagon">
                <a:avLst/>
              </a:prstGeom>
              <a:gradFill rotWithShape="1">
                <a:gsLst>
                  <a:gs pos="0">
                    <a:srgbClr val="FFCCFF">
                      <a:alpha val="57001"/>
                    </a:srgbClr>
                  </a:gs>
                  <a:gs pos="100000">
                    <a:srgbClr val="B692B6"/>
                  </a:gs>
                </a:gsLst>
                <a:path path="shape">
                  <a:fillToRect l="50000" t="50000" r="50000" b="50000"/>
                </a:path>
              </a:gradFill>
              <a:ln w="12700" algn="ctr">
                <a:solidFill>
                  <a:schemeClr val="tx1"/>
                </a:solidFill>
                <a:miter lim="800000"/>
                <a:headEnd/>
                <a:tailEnd type="none" w="lg" len="lg"/>
              </a:ln>
            </p:spPr>
            <p:txBody>
              <a:bodyPr wrap="none" lIns="18000" tIns="10800" rIns="18000" bIns="10800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30749" name="AutoShape 10"/>
              <p:cNvSpPr>
                <a:spLocks noChangeArrowheads="1"/>
              </p:cNvSpPr>
              <p:nvPr/>
            </p:nvSpPr>
            <p:spPr bwMode="auto">
              <a:xfrm rot="1893210">
                <a:off x="4989" y="2999"/>
                <a:ext cx="567" cy="499"/>
              </a:xfrm>
              <a:prstGeom prst="hexagon">
                <a:avLst>
                  <a:gd name="adj" fmla="val 28407"/>
                  <a:gd name="vf" fmla="val 115470"/>
                </a:avLst>
              </a:prstGeom>
              <a:gradFill rotWithShape="1">
                <a:gsLst>
                  <a:gs pos="0">
                    <a:srgbClr val="0099CC">
                      <a:alpha val="39000"/>
                    </a:srgbClr>
                  </a:gs>
                  <a:gs pos="100000">
                    <a:srgbClr val="00749A"/>
                  </a:gs>
                </a:gsLst>
                <a:path path="shape">
                  <a:fillToRect l="50000" t="50000" r="50000" b="50000"/>
                </a:path>
              </a:gradFill>
              <a:ln w="12700" algn="ctr">
                <a:solidFill>
                  <a:schemeClr val="tx1"/>
                </a:solidFill>
                <a:miter lim="800000"/>
                <a:headEnd/>
                <a:tailEnd type="none" w="lg" len="lg"/>
              </a:ln>
            </p:spPr>
            <p:txBody>
              <a:bodyPr lIns="18000" tIns="10800" rIns="18000" bIns="10800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30750" name="Line 11"/>
              <p:cNvSpPr>
                <a:spLocks noChangeShapeType="1"/>
              </p:cNvSpPr>
              <p:nvPr/>
            </p:nvSpPr>
            <p:spPr bwMode="auto">
              <a:xfrm flipH="1">
                <a:off x="4535" y="3430"/>
                <a:ext cx="136" cy="29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none" w="lg" len="lg"/>
              </a:ln>
            </p:spPr>
            <p:txBody>
              <a:bodyPr lIns="18000" tIns="10800" rIns="18000" bIns="10800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30751" name="Line 12"/>
              <p:cNvSpPr>
                <a:spLocks noChangeShapeType="1"/>
              </p:cNvSpPr>
              <p:nvPr/>
            </p:nvSpPr>
            <p:spPr bwMode="auto">
              <a:xfrm flipH="1">
                <a:off x="3810" y="3498"/>
                <a:ext cx="0" cy="20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none" w="lg" len="lg"/>
              </a:ln>
            </p:spPr>
            <p:txBody>
              <a:bodyPr lIns="18000" tIns="10800" rIns="18000" bIns="10800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30752" name="Line 13"/>
              <p:cNvSpPr>
                <a:spLocks noChangeShapeType="1"/>
              </p:cNvSpPr>
              <p:nvPr/>
            </p:nvSpPr>
            <p:spPr bwMode="auto">
              <a:xfrm flipH="1">
                <a:off x="3560" y="3498"/>
                <a:ext cx="25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none" w="lg" len="lg"/>
              </a:ln>
            </p:spPr>
            <p:txBody>
              <a:bodyPr lIns="18000" tIns="10800" rIns="18000" bIns="10800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30753" name="Oval 14"/>
              <p:cNvSpPr>
                <a:spLocks noChangeArrowheads="1"/>
              </p:cNvSpPr>
              <p:nvPr/>
            </p:nvSpPr>
            <p:spPr bwMode="auto">
              <a:xfrm>
                <a:off x="3311" y="3362"/>
                <a:ext cx="249" cy="227"/>
              </a:xfrm>
              <a:prstGeom prst="ellipse">
                <a:avLst/>
              </a:prstGeom>
              <a:gradFill rotWithShape="1">
                <a:gsLst>
                  <a:gs pos="0">
                    <a:srgbClr val="3366FF">
                      <a:alpha val="57001"/>
                    </a:srgbClr>
                  </a:gs>
                  <a:gs pos="100000">
                    <a:srgbClr val="2449B6"/>
                  </a:gs>
                </a:gsLst>
                <a:path path="shape">
                  <a:fillToRect l="50000" t="50000" r="50000" b="50000"/>
                </a:path>
              </a:gradFill>
              <a:ln w="12700" algn="ctr">
                <a:solidFill>
                  <a:schemeClr val="tx1"/>
                </a:solidFill>
                <a:round/>
                <a:headEnd/>
                <a:tailEnd type="none" w="lg" len="lg"/>
              </a:ln>
            </p:spPr>
            <p:txBody>
              <a:bodyPr lIns="18000" tIns="10800" rIns="18000" bIns="10800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30754" name="AutoShape 42"/>
              <p:cNvSpPr>
                <a:spLocks noChangeArrowheads="1"/>
              </p:cNvSpPr>
              <p:nvPr/>
            </p:nvSpPr>
            <p:spPr bwMode="auto">
              <a:xfrm rot="-4903663">
                <a:off x="4496" y="2914"/>
                <a:ext cx="524" cy="554"/>
              </a:xfrm>
              <a:prstGeom prst="pentagon">
                <a:avLst/>
              </a:prstGeom>
              <a:gradFill rotWithShape="1">
                <a:gsLst>
                  <a:gs pos="0">
                    <a:srgbClr val="0099CC">
                      <a:alpha val="39000"/>
                    </a:srgbClr>
                  </a:gs>
                  <a:gs pos="100000">
                    <a:srgbClr val="00749A"/>
                  </a:gs>
                </a:gsLst>
                <a:path path="shape">
                  <a:fillToRect l="50000" t="50000" r="50000" b="50000"/>
                </a:path>
              </a:gradFill>
              <a:ln w="12700" algn="ctr">
                <a:solidFill>
                  <a:schemeClr val="tx1"/>
                </a:solidFill>
                <a:miter lim="800000"/>
                <a:headEnd/>
                <a:tailEnd type="none" w="lg" len="lg"/>
              </a:ln>
            </p:spPr>
            <p:txBody>
              <a:bodyPr lIns="18000" tIns="10800" rIns="18000" bIns="10800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30755" name="Rectangle 44"/>
              <p:cNvSpPr>
                <a:spLocks noChangeArrowheads="1"/>
              </p:cNvSpPr>
              <p:nvPr/>
            </p:nvSpPr>
            <p:spPr bwMode="auto">
              <a:xfrm>
                <a:off x="5167" y="3067"/>
                <a:ext cx="230" cy="360"/>
              </a:xfrm>
              <a:prstGeom prst="rect">
                <a:avLst/>
              </a:prstGeom>
              <a:noFill/>
              <a:ln w="28575" algn="ctr">
                <a:noFill/>
                <a:miter lim="800000"/>
                <a:headEnd/>
                <a:tailEnd type="none" w="lg" len="lg"/>
              </a:ln>
            </p:spPr>
            <p:txBody>
              <a:bodyPr wrap="none" lIns="18000" tIns="10800" rIns="18000" bIns="10800">
                <a:spAutoFit/>
              </a:bodyPr>
              <a:lstStyle/>
              <a:p>
                <a:r>
                  <a:rPr lang="en-US" sz="3600" b="1">
                    <a:latin typeface="Arial" charset="0"/>
                  </a:rPr>
                  <a:t>A</a:t>
                </a:r>
                <a:endParaRPr lang="ru-RU" sz="3600" b="1">
                  <a:latin typeface="Arial" charset="0"/>
                </a:endParaRPr>
              </a:p>
            </p:txBody>
          </p:sp>
        </p:grpSp>
        <p:sp>
          <p:nvSpPr>
            <p:cNvPr id="30744" name="Text Box 48"/>
            <p:cNvSpPr txBox="1">
              <a:spLocks noChangeArrowheads="1"/>
            </p:cNvSpPr>
            <p:nvPr/>
          </p:nvSpPr>
          <p:spPr bwMode="auto">
            <a:xfrm>
              <a:off x="3538" y="3767"/>
              <a:ext cx="363" cy="32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lIns="18000" tIns="10800" rIns="18000" bIns="10800" anchor="ctr" anchorCtr="1">
              <a:spAutoFit/>
            </a:bodyPr>
            <a:lstStyle/>
            <a:p>
              <a:r>
                <a:rPr lang="ru-RU" sz="3200" b="1">
                  <a:latin typeface="Tahoma" pitchFamily="34" charset="0"/>
                </a:rPr>
                <a:t>3</a:t>
              </a:r>
              <a:r>
                <a:rPr lang="en-US" sz="3200" b="1">
                  <a:latin typeface="Tahoma" pitchFamily="34" charset="0"/>
                </a:rPr>
                <a:t>’</a:t>
              </a:r>
              <a:endParaRPr lang="ru-RU" sz="3200" b="1">
                <a:latin typeface="Tahoma" pitchFamily="34" charset="0"/>
              </a:endParaRPr>
            </a:p>
          </p:txBody>
        </p:sp>
        <p:sp>
          <p:nvSpPr>
            <p:cNvPr id="30745" name="Line 62"/>
            <p:cNvSpPr>
              <a:spLocks noChangeShapeType="1"/>
            </p:cNvSpPr>
            <p:nvPr/>
          </p:nvSpPr>
          <p:spPr bwMode="auto">
            <a:xfrm flipH="1">
              <a:off x="3947" y="3906"/>
              <a:ext cx="0" cy="15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none" w="lg" len="lg"/>
            </a:ln>
          </p:spPr>
          <p:txBody>
            <a:bodyPr lIns="18000" tIns="10800" rIns="18000" bIns="10800" anchor="ctr">
              <a:spAutoFit/>
            </a:bodyPr>
            <a:lstStyle/>
            <a:p>
              <a:endParaRPr lang="ru-RU"/>
            </a:p>
          </p:txBody>
        </p:sp>
        <p:sp>
          <p:nvSpPr>
            <p:cNvPr id="30746" name="Rectangle 63"/>
            <p:cNvSpPr>
              <a:spLocks noChangeArrowheads="1"/>
            </p:cNvSpPr>
            <p:nvPr/>
          </p:nvSpPr>
          <p:spPr bwMode="auto">
            <a:xfrm>
              <a:off x="3765" y="4053"/>
              <a:ext cx="310" cy="244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 type="none" w="lg" len="lg"/>
            </a:ln>
          </p:spPr>
          <p:txBody>
            <a:bodyPr wrap="none" lIns="18000" tIns="10800" rIns="18000" bIns="10800">
              <a:spAutoFit/>
            </a:bodyPr>
            <a:lstStyle/>
            <a:p>
              <a:r>
                <a:rPr lang="ru-RU" sz="2400" b="1">
                  <a:latin typeface="Arial" charset="0"/>
                </a:rPr>
                <a:t>ОН</a:t>
              </a:r>
            </a:p>
          </p:txBody>
        </p:sp>
        <p:sp>
          <p:nvSpPr>
            <p:cNvPr id="30747" name="Text Box 64"/>
            <p:cNvSpPr txBox="1">
              <a:spLocks noChangeArrowheads="1"/>
            </p:cNvSpPr>
            <p:nvPr/>
          </p:nvSpPr>
          <p:spPr bwMode="auto">
            <a:xfrm>
              <a:off x="3515" y="2999"/>
              <a:ext cx="453" cy="3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8000" tIns="10800" rIns="18000" bIns="10800" anchor="ctr" anchorCtr="1">
              <a:spAutoFit/>
            </a:bodyPr>
            <a:lstStyle/>
            <a:p>
              <a:r>
                <a:rPr lang="ru-RU" sz="3200" b="1">
                  <a:latin typeface="Tahoma" pitchFamily="34" charset="0"/>
                </a:rPr>
                <a:t>5</a:t>
              </a:r>
              <a:r>
                <a:rPr lang="en-US" sz="3200" b="1">
                  <a:latin typeface="Tahoma" pitchFamily="34" charset="0"/>
                </a:rPr>
                <a:t>’</a:t>
              </a:r>
              <a:endParaRPr lang="ru-RU" sz="3200" b="1">
                <a:latin typeface="Tahoma" pitchFamily="34" charset="0"/>
              </a:endParaRPr>
            </a:p>
          </p:txBody>
        </p:sp>
      </p:grpSp>
      <p:sp useBgFill="1">
        <p:nvSpPr>
          <p:cNvPr id="190531" name="Rectangle 67"/>
          <p:cNvSpPr>
            <a:spLocks noChangeArrowheads="1"/>
          </p:cNvSpPr>
          <p:nvPr/>
        </p:nvSpPr>
        <p:spPr bwMode="auto">
          <a:xfrm>
            <a:off x="3960813" y="4184650"/>
            <a:ext cx="971550" cy="612775"/>
          </a:xfrm>
          <a:prstGeom prst="rect">
            <a:avLst/>
          </a:prstGeom>
          <a:ln w="12700" algn="ctr">
            <a:noFill/>
            <a:miter lim="800000"/>
            <a:headEnd/>
            <a:tailEnd type="none" w="lg" len="lg"/>
          </a:ln>
        </p:spPr>
        <p:txBody>
          <a:bodyPr lIns="18000" tIns="10800" rIns="18000" bIns="10800" anchor="ctr">
            <a:spAutoFit/>
          </a:bodyPr>
          <a:lstStyle/>
          <a:p>
            <a:endParaRPr lang="ru-RU"/>
          </a:p>
        </p:txBody>
      </p:sp>
      <p:sp>
        <p:nvSpPr>
          <p:cNvPr id="190532" name="Line 68"/>
          <p:cNvSpPr>
            <a:spLocks noChangeShapeType="1"/>
          </p:cNvSpPr>
          <p:nvPr/>
        </p:nvSpPr>
        <p:spPr bwMode="auto">
          <a:xfrm>
            <a:off x="4608513" y="4149725"/>
            <a:ext cx="0" cy="792163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none" w="lg" len="lg"/>
          </a:ln>
        </p:spPr>
        <p:txBody>
          <a:bodyPr lIns="18000" tIns="10800" rIns="18000" bIns="10800" anchor="ctr">
            <a:spAutoFit/>
          </a:bodyPr>
          <a:lstStyle/>
          <a:p>
            <a:endParaRPr lang="ru-RU"/>
          </a:p>
        </p:txBody>
      </p:sp>
      <p:sp useBgFill="1">
        <p:nvSpPr>
          <p:cNvPr id="190533" name="Rectangle 69"/>
          <p:cNvSpPr>
            <a:spLocks noChangeArrowheads="1"/>
          </p:cNvSpPr>
          <p:nvPr/>
        </p:nvSpPr>
        <p:spPr bwMode="auto">
          <a:xfrm>
            <a:off x="4968875" y="4437063"/>
            <a:ext cx="682625" cy="612775"/>
          </a:xfrm>
          <a:prstGeom prst="rect">
            <a:avLst/>
          </a:prstGeom>
          <a:ln w="12700" algn="ctr">
            <a:noFill/>
            <a:miter lim="800000"/>
            <a:headEnd/>
            <a:tailEnd type="none" w="lg" len="lg"/>
          </a:ln>
        </p:spPr>
        <p:txBody>
          <a:bodyPr lIns="18000" tIns="10800" rIns="18000" bIns="10800" anchor="ctr">
            <a:spAutoFit/>
          </a:bodyPr>
          <a:lstStyle/>
          <a:p>
            <a:endParaRPr lang="ru-RU"/>
          </a:p>
        </p:txBody>
      </p:sp>
      <p:sp>
        <p:nvSpPr>
          <p:cNvPr id="190534" name="Text Box 70"/>
          <p:cNvSpPr txBox="1">
            <a:spLocks noChangeArrowheads="1"/>
          </p:cNvSpPr>
          <p:nvPr/>
        </p:nvSpPr>
        <p:spPr bwMode="auto">
          <a:xfrm>
            <a:off x="900113" y="225425"/>
            <a:ext cx="32400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latin typeface="Verdana" pitchFamily="34" charset="0"/>
              </a:rPr>
              <a:t>5</a:t>
            </a:r>
            <a:r>
              <a:rPr lang="en-US" sz="2800" b="1">
                <a:latin typeface="Verdana" pitchFamily="34" charset="0"/>
              </a:rPr>
              <a:t>' </a:t>
            </a:r>
            <a:r>
              <a:rPr lang="ru-RU" sz="2800" b="1">
                <a:latin typeface="Verdana" pitchFamily="34" charset="0"/>
              </a:rPr>
              <a:t>конец цепи</a:t>
            </a:r>
          </a:p>
        </p:txBody>
      </p:sp>
      <p:sp>
        <p:nvSpPr>
          <p:cNvPr id="190535" name="Text Box 71"/>
          <p:cNvSpPr txBox="1">
            <a:spLocks noChangeArrowheads="1"/>
          </p:cNvSpPr>
          <p:nvPr/>
        </p:nvSpPr>
        <p:spPr bwMode="auto">
          <a:xfrm>
            <a:off x="1116013" y="6057900"/>
            <a:ext cx="36004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latin typeface="Verdana" pitchFamily="34" charset="0"/>
              </a:rPr>
              <a:t>3</a:t>
            </a:r>
            <a:r>
              <a:rPr lang="en-US" sz="2800" b="1">
                <a:latin typeface="Verdana" pitchFamily="34" charset="0"/>
              </a:rPr>
              <a:t>' </a:t>
            </a:r>
            <a:r>
              <a:rPr lang="ru-RU" sz="2800" b="1">
                <a:latin typeface="Verdana" pitchFamily="34" charset="0"/>
              </a:rPr>
              <a:t>конец цепи</a:t>
            </a:r>
          </a:p>
        </p:txBody>
      </p:sp>
      <p:sp>
        <p:nvSpPr>
          <p:cNvPr id="190537" name="Text Box 73"/>
          <p:cNvSpPr txBox="1">
            <a:spLocks noChangeArrowheads="1"/>
          </p:cNvSpPr>
          <p:nvPr/>
        </p:nvSpPr>
        <p:spPr bwMode="auto">
          <a:xfrm>
            <a:off x="1979613" y="4292600"/>
            <a:ext cx="2376487" cy="631825"/>
          </a:xfrm>
          <a:prstGeom prst="rect">
            <a:avLst/>
          </a:prstGeom>
          <a:noFill/>
          <a:ln w="28575" algn="ctr">
            <a:noFill/>
            <a:miter lim="800000"/>
            <a:headEnd/>
            <a:tailEnd type="none" w="lg" len="lg"/>
          </a:ln>
        </p:spPr>
        <p:txBody>
          <a:bodyPr lIns="18000" tIns="10800" rIns="18000" bIns="108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>
                <a:solidFill>
                  <a:srgbClr val="CC3300"/>
                </a:solidFill>
                <a:latin typeface="Arial" charset="0"/>
              </a:rPr>
              <a:t>Фосфодиэфирная связь</a:t>
            </a:r>
          </a:p>
        </p:txBody>
      </p:sp>
      <p:sp>
        <p:nvSpPr>
          <p:cNvPr id="190538" name="AutoShape 74"/>
          <p:cNvSpPr>
            <a:spLocks noChangeArrowheads="1"/>
          </p:cNvSpPr>
          <p:nvPr/>
        </p:nvSpPr>
        <p:spPr bwMode="auto">
          <a:xfrm>
            <a:off x="431800" y="441325"/>
            <a:ext cx="503238" cy="5976938"/>
          </a:xfrm>
          <a:prstGeom prst="downArrow">
            <a:avLst>
              <a:gd name="adj1" fmla="val 30602"/>
              <a:gd name="adj2" fmla="val 129327"/>
            </a:avLst>
          </a:prstGeom>
          <a:solidFill>
            <a:srgbClr val="FF3300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0539" name="Text Box 75"/>
          <p:cNvSpPr txBox="1">
            <a:spLocks noChangeArrowheads="1"/>
          </p:cNvSpPr>
          <p:nvPr/>
        </p:nvSpPr>
        <p:spPr bwMode="auto">
          <a:xfrm rot="10800000" flipH="1">
            <a:off x="142875" y="1665288"/>
            <a:ext cx="400050" cy="3168650"/>
          </a:xfrm>
          <a:prstGeom prst="rect">
            <a:avLst/>
          </a:prstGeom>
          <a:noFill/>
          <a:ln w="12700" algn="ctr">
            <a:noFill/>
            <a:miter lim="800000"/>
            <a:headEnd/>
            <a:tailEnd type="none" w="lg" len="lg"/>
          </a:ln>
        </p:spPr>
        <p:txBody>
          <a:bodyPr vert="eaVert" lIns="18000" tIns="10800" rIns="18000" bIns="10800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CC3300"/>
                </a:solidFill>
                <a:latin typeface="Arial" charset="0"/>
              </a:rPr>
              <a:t>Направление роста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0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90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0" presetClass="entr" presetSubtype="0" decel="10000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0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0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0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90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0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05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90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05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05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0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2000"/>
                                        <p:tgtEl>
                                          <p:spTgt spid="190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90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0531" grpId="0" animBg="1"/>
      <p:bldP spid="190532" grpId="0" animBg="1"/>
      <p:bldP spid="190533" grpId="0" animBg="1"/>
      <p:bldP spid="190534" grpId="0"/>
      <p:bldP spid="190535" grpId="0"/>
      <p:bldP spid="190537" grpId="0"/>
      <p:bldP spid="190538" grpId="0" animBg="1"/>
      <p:bldP spid="19053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719138" y="1016000"/>
            <a:ext cx="7772400" cy="2366963"/>
          </a:xfrm>
        </p:spPr>
        <p:txBody>
          <a:bodyPr/>
          <a:lstStyle/>
          <a:p>
            <a:pPr eaLnBrk="1" hangingPunct="1"/>
            <a:r>
              <a:rPr lang="ru-RU" smtClean="0"/>
              <a:t>Растущий конец – всегда 3</a:t>
            </a:r>
            <a:r>
              <a:rPr lang="en-US" smtClean="0">
                <a:cs typeface="Arial" charset="0"/>
              </a:rPr>
              <a:t>´</a:t>
            </a:r>
          </a:p>
        </p:txBody>
      </p:sp>
      <p:sp>
        <p:nvSpPr>
          <p:cNvPr id="31747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для всех нуклеиновых кислот – ДНК и РНК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u-RU" sz="6600" smtClean="0"/>
              <a:t>Строение ДНК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196975"/>
            <a:ext cx="3754438" cy="3455988"/>
          </a:xfrm>
        </p:spPr>
        <p:txBody>
          <a:bodyPr/>
          <a:lstStyle/>
          <a:p>
            <a:pPr eaLnBrk="1" hangingPunct="1">
              <a:lnSpc>
                <a:spcPct val="130000"/>
              </a:lnSpc>
            </a:pPr>
            <a:r>
              <a:rPr lang="ru-RU" sz="4800" smtClean="0"/>
              <a:t>1950 </a:t>
            </a:r>
            <a:br>
              <a:rPr lang="ru-RU" sz="4800" smtClean="0"/>
            </a:br>
            <a:r>
              <a:rPr lang="ru-RU" sz="4000" b="0" smtClean="0">
                <a:solidFill>
                  <a:schemeClr val="tx1"/>
                </a:solidFill>
              </a:rPr>
              <a:t>Правила Чаргаффа</a:t>
            </a:r>
            <a:br>
              <a:rPr lang="ru-RU" sz="4000" b="0" smtClean="0">
                <a:solidFill>
                  <a:schemeClr val="tx1"/>
                </a:solidFill>
              </a:rPr>
            </a:br>
            <a:endParaRPr lang="ru-RU" sz="4000" b="0" smtClean="0">
              <a:solidFill>
                <a:schemeClr val="tx1"/>
              </a:solidFill>
            </a:endParaRPr>
          </a:p>
        </p:txBody>
      </p:sp>
      <p:pic>
        <p:nvPicPr>
          <p:cNvPr id="33795" name="Picture 4" descr="chargaf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7900" y="404813"/>
            <a:ext cx="3487738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6" name="Text Box 5"/>
          <p:cNvSpPr txBox="1">
            <a:spLocks noChangeArrowheads="1"/>
          </p:cNvSpPr>
          <p:nvPr/>
        </p:nvSpPr>
        <p:spPr bwMode="auto">
          <a:xfrm>
            <a:off x="4716463" y="5876925"/>
            <a:ext cx="36004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>
                <a:latin typeface="Verdana" pitchFamily="34" charset="0"/>
              </a:rPr>
              <a:t>Эрвин Чаргафф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68" name="AutoShape 20"/>
          <p:cNvSpPr>
            <a:spLocks noChangeArrowheads="1"/>
          </p:cNvSpPr>
          <p:nvPr/>
        </p:nvSpPr>
        <p:spPr bwMode="auto">
          <a:xfrm>
            <a:off x="3924300" y="4868863"/>
            <a:ext cx="1728788" cy="504825"/>
          </a:xfrm>
          <a:prstGeom prst="rightArrow">
            <a:avLst>
              <a:gd name="adj1" fmla="val 50000"/>
              <a:gd name="adj2" fmla="val 85613"/>
            </a:avLst>
          </a:prstGeom>
          <a:gradFill rotWithShape="1">
            <a:gsLst>
              <a:gs pos="0">
                <a:schemeClr val="bg2">
                  <a:alpha val="67999"/>
                </a:schemeClr>
              </a:gs>
              <a:gs pos="100000">
                <a:schemeClr val="bg2">
                  <a:gamma/>
                  <a:shade val="36863"/>
                  <a:invGamma/>
                </a:schemeClr>
              </a:gs>
            </a:gsLst>
            <a:lin ang="2700000" scaled="1"/>
          </a:gradFill>
          <a:ln w="57150" cmpd="thinThick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7088" y="188913"/>
            <a:ext cx="7488237" cy="1727200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ru-RU" b="1" smtClean="0">
                <a:solidFill>
                  <a:schemeClr val="accent1"/>
                </a:solidFill>
              </a:rPr>
              <a:t>  </a:t>
            </a:r>
            <a:r>
              <a:rPr lang="ru-RU" sz="4400" smtClean="0">
                <a:latin typeface="Tahoma" pitchFamily="34" charset="0"/>
                <a:cs typeface="Tahoma" pitchFamily="34" charset="0"/>
              </a:rPr>
              <a:t>Белки выполняют </a:t>
            </a:r>
            <a:r>
              <a:rPr lang="ru-RU" sz="4400" b="1" smtClean="0">
                <a:latin typeface="Tahoma" pitchFamily="34" charset="0"/>
                <a:cs typeface="Tahoma" pitchFamily="34" charset="0"/>
              </a:rPr>
              <a:t>все функции</a:t>
            </a:r>
            <a:r>
              <a:rPr lang="ru-RU" sz="4400" smtClean="0">
                <a:latin typeface="Tahoma" pitchFamily="34" charset="0"/>
                <a:cs typeface="Tahoma" pitchFamily="34" charset="0"/>
              </a:rPr>
              <a:t>, кроме одной –</a:t>
            </a:r>
          </a:p>
        </p:txBody>
      </p:sp>
      <p:sp>
        <p:nvSpPr>
          <p:cNvPr id="53254" name="Rectangle 6"/>
          <p:cNvSpPr>
            <a:spLocks noChangeArrowheads="1"/>
          </p:cNvSpPr>
          <p:nvPr/>
        </p:nvSpPr>
        <p:spPr bwMode="auto">
          <a:xfrm>
            <a:off x="468313" y="1989138"/>
            <a:ext cx="8137525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lnSpc>
                <a:spcPct val="115000"/>
              </a:lnSpc>
              <a:spcBef>
                <a:spcPct val="20000"/>
              </a:spcBef>
              <a:buClr>
                <a:srgbClr val="CC3300"/>
              </a:buClr>
              <a:buSzPct val="130000"/>
              <a:buFont typeface="Wingdings" pitchFamily="2" charset="2"/>
              <a:buNone/>
            </a:pPr>
            <a:r>
              <a:rPr lang="ru-RU" sz="3600" b="1">
                <a:solidFill>
                  <a:schemeClr val="accent1"/>
                </a:solidFill>
                <a:latin typeface="Arial" charset="0"/>
              </a:rPr>
              <a:t>  </a:t>
            </a:r>
            <a:r>
              <a:rPr lang="ru-RU" sz="5400" b="1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ИНФОРМАЦИОННОЙ</a:t>
            </a:r>
          </a:p>
        </p:txBody>
      </p:sp>
      <p:sp>
        <p:nvSpPr>
          <p:cNvPr id="53256" name="Rectangle 8"/>
          <p:cNvSpPr>
            <a:spLocks noChangeArrowheads="1"/>
          </p:cNvSpPr>
          <p:nvPr/>
        </p:nvSpPr>
        <p:spPr bwMode="auto">
          <a:xfrm>
            <a:off x="0" y="3213100"/>
            <a:ext cx="91440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lnSpc>
                <a:spcPct val="115000"/>
              </a:lnSpc>
              <a:spcBef>
                <a:spcPct val="20000"/>
              </a:spcBef>
              <a:buClr>
                <a:srgbClr val="CC3300"/>
              </a:buClr>
              <a:buSzPct val="130000"/>
              <a:buFont typeface="Wingdings" pitchFamily="2" charset="2"/>
              <a:buNone/>
            </a:pPr>
            <a:r>
              <a:rPr lang="ru-RU" sz="4000" b="1">
                <a:solidFill>
                  <a:schemeClr val="accent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3600">
                <a:latin typeface="Tahoma" pitchFamily="34" charset="0"/>
                <a:cs typeface="Tahoma" pitchFamily="34" charset="0"/>
              </a:rPr>
              <a:t>не способны к </a:t>
            </a:r>
            <a:r>
              <a:rPr lang="ru-RU" sz="3600" b="1">
                <a:latin typeface="Tahoma" pitchFamily="34" charset="0"/>
                <a:cs typeface="Tahoma" pitchFamily="34" charset="0"/>
              </a:rPr>
              <a:t>самовоспроизведению</a:t>
            </a:r>
          </a:p>
        </p:txBody>
      </p:sp>
      <p:pic>
        <p:nvPicPr>
          <p:cNvPr id="53261" name="Picture 13" descr="Аденилаткиназа 1 мышцы человека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3637"/>
              </a:clrFrom>
              <a:clrTo>
                <a:srgbClr val="003637">
                  <a:alpha val="0"/>
                </a:srgbClr>
              </a:clrTo>
            </a:clrChange>
            <a:lum contrast="12000"/>
          </a:blip>
          <a:srcRect/>
          <a:stretch>
            <a:fillRect/>
          </a:stretch>
        </p:blipFill>
        <p:spPr bwMode="auto">
          <a:xfrm>
            <a:off x="1403350" y="4233863"/>
            <a:ext cx="2232025" cy="178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64" name="Picture 16" descr="Аденилаткиназа 1 мышцы человека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3637"/>
              </a:clrFrom>
              <a:clrTo>
                <a:srgbClr val="003637">
                  <a:alpha val="0"/>
                </a:srgbClr>
              </a:clrTo>
            </a:clrChange>
            <a:lum contrast="12000"/>
          </a:blip>
          <a:srcRect/>
          <a:stretch>
            <a:fillRect/>
          </a:stretch>
        </p:blipFill>
        <p:spPr bwMode="auto">
          <a:xfrm>
            <a:off x="5794375" y="4233863"/>
            <a:ext cx="2232025" cy="178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66" name="Line 18"/>
          <p:cNvSpPr>
            <a:spLocks noChangeShapeType="1"/>
          </p:cNvSpPr>
          <p:nvPr/>
        </p:nvSpPr>
        <p:spPr bwMode="auto">
          <a:xfrm>
            <a:off x="3779838" y="4508500"/>
            <a:ext cx="1439862" cy="1152525"/>
          </a:xfrm>
          <a:prstGeom prst="line">
            <a:avLst/>
          </a:prstGeom>
          <a:noFill/>
          <a:ln w="12700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3267" name="Line 19"/>
          <p:cNvSpPr>
            <a:spLocks noChangeShapeType="1"/>
          </p:cNvSpPr>
          <p:nvPr/>
        </p:nvSpPr>
        <p:spPr bwMode="auto">
          <a:xfrm flipH="1">
            <a:off x="3995738" y="4652963"/>
            <a:ext cx="1081087" cy="1008062"/>
          </a:xfrm>
          <a:prstGeom prst="line">
            <a:avLst/>
          </a:prstGeom>
          <a:noFill/>
          <a:ln w="12700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3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3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3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3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3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5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1000"/>
                                        <p:tgtEl>
                                          <p:spTgt spid="53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5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1000"/>
                                        <p:tgtEl>
                                          <p:spTgt spid="53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68" grpId="0" animBg="1"/>
      <p:bldP spid="53254" grpId="0"/>
      <p:bldP spid="53256" grpId="0"/>
      <p:bldP spid="53266" grpId="0" animBg="1"/>
      <p:bldP spid="5326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6198A4"/>
            </a:gs>
            <a:gs pos="50000">
              <a:srgbClr val="93E6F7"/>
            </a:gs>
            <a:gs pos="100000">
              <a:srgbClr val="6198A4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6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1026" name="Image" r:id="rId3" imgW="3657298" imgH="2620620" progId="Photoshop.Image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4" descr="Чаргафф правила"/>
          <p:cNvPicPr>
            <a:picLocks noChangeAspect="1" noChangeArrowheads="1"/>
          </p:cNvPicPr>
          <p:nvPr/>
        </p:nvPicPr>
        <p:blipFill>
          <a:blip r:embed="rId2" cstate="print"/>
          <a:srcRect b="7326"/>
          <a:stretch>
            <a:fillRect/>
          </a:stretch>
        </p:blipFill>
        <p:spPr bwMode="auto">
          <a:xfrm>
            <a:off x="1331913" y="1052513"/>
            <a:ext cx="6264275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9" name="Rectangle 5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pPr eaLnBrk="1" hangingPunct="1"/>
            <a:r>
              <a:rPr lang="ru-RU" smtClean="0"/>
              <a:t>Правила Чаргаффа</a:t>
            </a:r>
          </a:p>
        </p:txBody>
      </p:sp>
      <p:sp>
        <p:nvSpPr>
          <p:cNvPr id="34820" name="Text Box 6"/>
          <p:cNvSpPr txBox="1">
            <a:spLocks noChangeArrowheads="1"/>
          </p:cNvSpPr>
          <p:nvPr/>
        </p:nvSpPr>
        <p:spPr bwMode="auto">
          <a:xfrm>
            <a:off x="1582738" y="5773738"/>
            <a:ext cx="7561262" cy="571500"/>
          </a:xfrm>
          <a:prstGeom prst="rect">
            <a:avLst/>
          </a:prstGeom>
          <a:noFill/>
          <a:ln w="9525" algn="ctr">
            <a:noFill/>
            <a:miter lim="800000"/>
            <a:headEnd/>
            <a:tailEnd type="none" w="lg" len="lg"/>
          </a:ln>
        </p:spPr>
        <p:txBody>
          <a:bodyPr lIns="18000" tIns="10800" rIns="18000" bIns="1080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>
                <a:latin typeface="Arial" charset="0"/>
              </a:rPr>
              <a:t>[ </a:t>
            </a:r>
            <a:r>
              <a:rPr lang="ru-RU" sz="3600" b="1">
                <a:latin typeface="Arial" charset="0"/>
              </a:rPr>
              <a:t>А</a:t>
            </a:r>
            <a:r>
              <a:rPr lang="en-US" sz="3600">
                <a:latin typeface="Arial" charset="0"/>
              </a:rPr>
              <a:t> ]</a:t>
            </a:r>
            <a:r>
              <a:rPr lang="ru-RU" sz="3600">
                <a:latin typeface="Arial" charset="0"/>
              </a:rPr>
              <a:t> </a:t>
            </a:r>
            <a:r>
              <a:rPr lang="en-US" sz="3600">
                <a:latin typeface="Arial" charset="0"/>
              </a:rPr>
              <a:t> </a:t>
            </a:r>
            <a:r>
              <a:rPr lang="ru-RU" sz="3600">
                <a:latin typeface="Arial" charset="0"/>
              </a:rPr>
              <a:t>+</a:t>
            </a:r>
            <a:r>
              <a:rPr lang="en-US" sz="3600">
                <a:latin typeface="Arial" charset="0"/>
              </a:rPr>
              <a:t> </a:t>
            </a:r>
            <a:r>
              <a:rPr lang="ru-RU" sz="3600">
                <a:latin typeface="Arial" charset="0"/>
              </a:rPr>
              <a:t> </a:t>
            </a:r>
            <a:r>
              <a:rPr lang="en-US" sz="3600">
                <a:latin typeface="Arial" charset="0"/>
              </a:rPr>
              <a:t>[ </a:t>
            </a:r>
            <a:r>
              <a:rPr lang="ru-RU" sz="3600" b="1">
                <a:latin typeface="Arial" charset="0"/>
              </a:rPr>
              <a:t>Г</a:t>
            </a:r>
            <a:r>
              <a:rPr lang="en-US" sz="3600">
                <a:latin typeface="Arial" charset="0"/>
              </a:rPr>
              <a:t> ]</a:t>
            </a:r>
            <a:r>
              <a:rPr lang="ru-RU" sz="3600">
                <a:latin typeface="Arial" charset="0"/>
              </a:rPr>
              <a:t> </a:t>
            </a:r>
            <a:r>
              <a:rPr lang="en-US" sz="3600">
                <a:latin typeface="Arial" charset="0"/>
              </a:rPr>
              <a:t> </a:t>
            </a:r>
            <a:r>
              <a:rPr lang="ru-RU" sz="3600">
                <a:latin typeface="Arial" charset="0"/>
              </a:rPr>
              <a:t>= </a:t>
            </a:r>
            <a:r>
              <a:rPr lang="en-US" sz="3600">
                <a:latin typeface="Arial" charset="0"/>
              </a:rPr>
              <a:t> [ </a:t>
            </a:r>
            <a:r>
              <a:rPr lang="ru-RU" sz="3600" b="1">
                <a:latin typeface="Arial" charset="0"/>
              </a:rPr>
              <a:t>Т</a:t>
            </a:r>
            <a:r>
              <a:rPr lang="en-US" sz="3600">
                <a:latin typeface="Arial" charset="0"/>
              </a:rPr>
              <a:t> ]</a:t>
            </a:r>
            <a:r>
              <a:rPr lang="ru-RU" sz="3600">
                <a:latin typeface="Arial" charset="0"/>
              </a:rPr>
              <a:t> </a:t>
            </a:r>
            <a:r>
              <a:rPr lang="en-US" sz="3600">
                <a:latin typeface="Arial" charset="0"/>
              </a:rPr>
              <a:t> </a:t>
            </a:r>
            <a:r>
              <a:rPr lang="ru-RU" sz="3600">
                <a:latin typeface="Arial" charset="0"/>
              </a:rPr>
              <a:t>+</a:t>
            </a:r>
            <a:r>
              <a:rPr lang="en-US" sz="3600">
                <a:latin typeface="Arial" charset="0"/>
              </a:rPr>
              <a:t> </a:t>
            </a:r>
            <a:r>
              <a:rPr lang="ru-RU" sz="3600">
                <a:latin typeface="Arial" charset="0"/>
              </a:rPr>
              <a:t> </a:t>
            </a:r>
            <a:r>
              <a:rPr lang="en-US" sz="3600">
                <a:latin typeface="Arial" charset="0"/>
              </a:rPr>
              <a:t>[ </a:t>
            </a:r>
            <a:r>
              <a:rPr lang="ru-RU" sz="3600" b="1">
                <a:latin typeface="Arial" charset="0"/>
              </a:rPr>
              <a:t>Ц</a:t>
            </a:r>
            <a:r>
              <a:rPr lang="en-US" sz="3600">
                <a:latin typeface="Arial" charset="0"/>
              </a:rPr>
              <a:t> ] </a:t>
            </a:r>
            <a:r>
              <a:rPr lang="ru-RU" sz="3600">
                <a:latin typeface="Arial" charset="0"/>
              </a:rPr>
              <a:t> = </a:t>
            </a:r>
            <a:r>
              <a:rPr lang="en-US" sz="3600">
                <a:latin typeface="Arial" charset="0"/>
              </a:rPr>
              <a:t> </a:t>
            </a:r>
            <a:r>
              <a:rPr lang="ru-RU" sz="3600" b="1">
                <a:latin typeface="Arial" charset="0"/>
              </a:rPr>
              <a:t>50%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84213" y="441325"/>
            <a:ext cx="7772400" cy="2979738"/>
          </a:xfrm>
        </p:spPr>
        <p:txBody>
          <a:bodyPr/>
          <a:lstStyle/>
          <a:p>
            <a:pPr eaLnBrk="1" hangingPunct="1"/>
            <a:r>
              <a:rPr lang="ru-RU" sz="5400" smtClean="0"/>
              <a:t>Объяснение</a:t>
            </a:r>
            <a:r>
              <a:rPr lang="en-US" sz="5400" smtClean="0"/>
              <a:t> </a:t>
            </a:r>
            <a:r>
              <a:rPr lang="ru-RU" sz="5400" smtClean="0"/>
              <a:t>правилам Чаргаффа дали Уотсон и Крик</a:t>
            </a:r>
          </a:p>
        </p:txBody>
      </p:sp>
      <p:sp>
        <p:nvSpPr>
          <p:cNvPr id="196613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900113" y="3681413"/>
            <a:ext cx="7196137" cy="2603500"/>
          </a:xfrm>
        </p:spPr>
        <p:txBody>
          <a:bodyPr/>
          <a:lstStyle/>
          <a:p>
            <a:pPr eaLnBrk="1" hangingPunct="1"/>
            <a:r>
              <a:rPr lang="ru-RU" smtClean="0"/>
              <a:t>ДНК – это 2 цепочки, соединенные по принципу </a:t>
            </a:r>
            <a:r>
              <a:rPr lang="ru-RU" sz="4800" b="1" smtClean="0"/>
              <a:t>комплементарности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66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66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966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661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2"/>
          <p:cNvSpPr txBox="1">
            <a:spLocks noChangeArrowheads="1"/>
          </p:cNvSpPr>
          <p:nvPr/>
        </p:nvSpPr>
        <p:spPr bwMode="auto">
          <a:xfrm>
            <a:off x="304800" y="685800"/>
            <a:ext cx="2971800" cy="4125913"/>
          </a:xfrm>
          <a:prstGeom prst="rect">
            <a:avLst/>
          </a:prstGeom>
          <a:noFill/>
          <a:ln w="9525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>
                <a:solidFill>
                  <a:srgbClr val="CC3300"/>
                </a:solidFill>
                <a:latin typeface="Arial Rounded MT Bold" pitchFamily="34" charset="0"/>
              </a:rPr>
              <a:t>Принцип комплементар-ности:</a:t>
            </a:r>
          </a:p>
          <a:p>
            <a:pPr>
              <a:spcBef>
                <a:spcPct val="50000"/>
              </a:spcBef>
            </a:pPr>
            <a:r>
              <a:rPr lang="ru-RU" sz="2800" b="1">
                <a:latin typeface="Arial Rounded MT Bold" pitchFamily="34" charset="0"/>
              </a:rPr>
              <a:t>   </a:t>
            </a:r>
            <a:r>
              <a:rPr lang="ru-RU" sz="4000" b="1">
                <a:latin typeface="Arial Rounded MT Bold" pitchFamily="34" charset="0"/>
              </a:rPr>
              <a:t>А        Т</a:t>
            </a:r>
          </a:p>
          <a:p>
            <a:pPr>
              <a:spcBef>
                <a:spcPct val="50000"/>
              </a:spcBef>
            </a:pPr>
            <a:r>
              <a:rPr lang="ru-RU" sz="4000" b="1">
                <a:latin typeface="Arial Rounded MT Bold" pitchFamily="34" charset="0"/>
              </a:rPr>
              <a:t>  Г         Ц</a:t>
            </a:r>
          </a:p>
          <a:p>
            <a:pPr>
              <a:spcBef>
                <a:spcPct val="50000"/>
              </a:spcBef>
            </a:pPr>
            <a:endParaRPr lang="ru-RU" sz="4000" b="1">
              <a:latin typeface="Arial Rounded MT Bold" pitchFamily="34" charset="0"/>
            </a:endParaRPr>
          </a:p>
        </p:txBody>
      </p:sp>
      <p:sp>
        <p:nvSpPr>
          <p:cNvPr id="36867" name="Text Box 3"/>
          <p:cNvSpPr txBox="1">
            <a:spLocks noChangeArrowheads="1"/>
          </p:cNvSpPr>
          <p:nvPr/>
        </p:nvSpPr>
        <p:spPr bwMode="auto">
          <a:xfrm>
            <a:off x="1219200" y="2514600"/>
            <a:ext cx="762000" cy="34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30000"/>
              </a:lnSpc>
              <a:buFontTx/>
              <a:buChar char="-"/>
            </a:pPr>
            <a:r>
              <a:rPr lang="ru-RU" sz="2800">
                <a:latin typeface="Arial Rounded MT Bold" pitchFamily="34" charset="0"/>
              </a:rPr>
              <a:t> - - - - -</a:t>
            </a:r>
          </a:p>
        </p:txBody>
      </p:sp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1219200" y="3352800"/>
            <a:ext cx="762000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30000"/>
              </a:lnSpc>
              <a:buFontTx/>
              <a:buChar char="-"/>
            </a:pPr>
            <a:r>
              <a:rPr lang="ru-RU" sz="2800">
                <a:latin typeface="Arial Rounded MT Bold" pitchFamily="34" charset="0"/>
              </a:rPr>
              <a:t> - - - - -</a:t>
            </a:r>
          </a:p>
          <a:p>
            <a:pPr>
              <a:lnSpc>
                <a:spcPct val="30000"/>
              </a:lnSpc>
              <a:buFontTx/>
              <a:buChar char="-"/>
            </a:pPr>
            <a:r>
              <a:rPr lang="ru-RU" sz="2800">
                <a:latin typeface="Arial Rounded MT Bold" pitchFamily="34" charset="0"/>
              </a:rPr>
              <a:t> - -</a:t>
            </a:r>
          </a:p>
        </p:txBody>
      </p:sp>
      <p:sp>
        <p:nvSpPr>
          <p:cNvPr id="36869" name="Text Box 6"/>
          <p:cNvSpPr txBox="1">
            <a:spLocks noChangeArrowheads="1"/>
          </p:cNvSpPr>
          <p:nvPr/>
        </p:nvSpPr>
        <p:spPr bwMode="auto">
          <a:xfrm>
            <a:off x="468313" y="5084763"/>
            <a:ext cx="2520950" cy="1187450"/>
          </a:xfrm>
          <a:prstGeom prst="rect">
            <a:avLst/>
          </a:prstGeom>
          <a:noFill/>
          <a:ln w="9525" algn="ctr">
            <a:noFill/>
            <a:miter lim="800000"/>
            <a:headEnd/>
            <a:tailEnd type="none" w="med" len="lg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latin typeface="Verdana" pitchFamily="34" charset="0"/>
              </a:rPr>
              <a:t>Слабые водородные связи!</a:t>
            </a:r>
          </a:p>
        </p:txBody>
      </p:sp>
      <p:pic>
        <p:nvPicPr>
          <p:cNvPr id="36870" name="Picture 7" descr="mad03458_10_04"/>
          <p:cNvPicPr>
            <a:picLocks noChangeAspect="1" noChangeArrowheads="1"/>
          </p:cNvPicPr>
          <p:nvPr/>
        </p:nvPicPr>
        <p:blipFill>
          <a:blip r:embed="rId2" cstate="print"/>
          <a:srcRect t="3455"/>
          <a:stretch>
            <a:fillRect/>
          </a:stretch>
        </p:blipFill>
        <p:spPr bwMode="auto">
          <a:xfrm>
            <a:off x="3375025" y="115888"/>
            <a:ext cx="5589588" cy="659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250825" y="2997200"/>
            <a:ext cx="2808288" cy="1539875"/>
            <a:chOff x="158" y="1888"/>
            <a:chExt cx="1769" cy="970"/>
          </a:xfrm>
        </p:grpSpPr>
        <p:sp>
          <p:nvSpPr>
            <p:cNvPr id="36872" name="Text Box 8"/>
            <p:cNvSpPr txBox="1">
              <a:spLocks noChangeArrowheads="1"/>
            </p:cNvSpPr>
            <p:nvPr/>
          </p:nvSpPr>
          <p:spPr bwMode="auto">
            <a:xfrm>
              <a:off x="612" y="2614"/>
              <a:ext cx="1043" cy="24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 type="none" w="med" len="lg"/>
            </a:ln>
          </p:spPr>
          <p:txBody>
            <a:bodyPr lIns="18000" tIns="10800" rIns="18000" bIns="1080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400" b="1">
                  <a:solidFill>
                    <a:schemeClr val="accent2"/>
                  </a:solidFill>
                  <a:latin typeface="Arial" charset="0"/>
                </a:rPr>
                <a:t>Прочнее</a:t>
              </a:r>
            </a:p>
          </p:txBody>
        </p:sp>
        <p:sp>
          <p:nvSpPr>
            <p:cNvPr id="36873" name="Oval 9"/>
            <p:cNvSpPr>
              <a:spLocks noChangeArrowheads="1"/>
            </p:cNvSpPr>
            <p:nvPr/>
          </p:nvSpPr>
          <p:spPr bwMode="auto">
            <a:xfrm>
              <a:off x="158" y="1888"/>
              <a:ext cx="1769" cy="681"/>
            </a:xfrm>
            <a:prstGeom prst="ellipse">
              <a:avLst/>
            </a:prstGeom>
            <a:noFill/>
            <a:ln w="76200" algn="ctr">
              <a:solidFill>
                <a:schemeClr val="accent2"/>
              </a:solidFill>
              <a:round/>
              <a:headEnd/>
              <a:tailEnd type="none" w="med" len="lg"/>
            </a:ln>
          </p:spPr>
          <p:txBody>
            <a:bodyPr wrap="none" lIns="18000" tIns="10800" rIns="18000" bIns="10800" anchor="ctr">
              <a:spAutoFit/>
            </a:bodyPr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90" name="Group 2"/>
          <p:cNvGrpSpPr>
            <a:grpSpLocks/>
          </p:cNvGrpSpPr>
          <p:nvPr/>
        </p:nvGrpSpPr>
        <p:grpSpPr bwMode="auto">
          <a:xfrm>
            <a:off x="1150938" y="2312988"/>
            <a:ext cx="2627312" cy="2474912"/>
            <a:chOff x="1633" y="1593"/>
            <a:chExt cx="1655" cy="1559"/>
          </a:xfrm>
        </p:grpSpPr>
        <p:sp>
          <p:nvSpPr>
            <p:cNvPr id="37958" name="Text Box 3"/>
            <p:cNvSpPr txBox="1">
              <a:spLocks noChangeArrowheads="1"/>
            </p:cNvSpPr>
            <p:nvPr/>
          </p:nvSpPr>
          <p:spPr bwMode="auto">
            <a:xfrm>
              <a:off x="1882" y="2704"/>
              <a:ext cx="363" cy="32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lIns="18000" tIns="10800" rIns="18000" bIns="10800" anchor="ctr" anchorCtr="1">
              <a:spAutoFit/>
            </a:bodyPr>
            <a:lstStyle/>
            <a:p>
              <a:r>
                <a:rPr lang="ru-RU" sz="3200" b="1">
                  <a:latin typeface="Tahoma" pitchFamily="34" charset="0"/>
                </a:rPr>
                <a:t>3</a:t>
              </a:r>
              <a:r>
                <a:rPr lang="en-US" sz="3200" b="1">
                  <a:latin typeface="Tahoma" pitchFamily="34" charset="0"/>
                </a:rPr>
                <a:t>’</a:t>
              </a:r>
              <a:endParaRPr lang="ru-RU" sz="3200" b="1">
                <a:latin typeface="Tahoma" pitchFamily="34" charset="0"/>
              </a:endParaRPr>
            </a:p>
          </p:txBody>
        </p:sp>
        <p:sp>
          <p:nvSpPr>
            <p:cNvPr id="37959" name="Text Box 4"/>
            <p:cNvSpPr txBox="1">
              <a:spLocks noChangeArrowheads="1"/>
            </p:cNvSpPr>
            <p:nvPr/>
          </p:nvSpPr>
          <p:spPr bwMode="auto">
            <a:xfrm>
              <a:off x="1995" y="1865"/>
              <a:ext cx="453" cy="3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8000" tIns="10800" rIns="18000" bIns="10800" anchor="ctr" anchorCtr="1">
              <a:spAutoFit/>
            </a:bodyPr>
            <a:lstStyle/>
            <a:p>
              <a:endParaRPr lang="ru-RU" sz="3200" b="1">
                <a:latin typeface="Tahoma" pitchFamily="34" charset="0"/>
              </a:endParaRPr>
            </a:p>
          </p:txBody>
        </p:sp>
        <p:grpSp>
          <p:nvGrpSpPr>
            <p:cNvPr id="37960" name="Group 5"/>
            <p:cNvGrpSpPr>
              <a:grpSpLocks/>
            </p:cNvGrpSpPr>
            <p:nvPr/>
          </p:nvGrpSpPr>
          <p:grpSpPr bwMode="auto">
            <a:xfrm>
              <a:off x="1633" y="1593"/>
              <a:ext cx="1655" cy="1559"/>
              <a:chOff x="1633" y="1593"/>
              <a:chExt cx="1655" cy="1559"/>
            </a:xfrm>
          </p:grpSpPr>
          <p:grpSp>
            <p:nvGrpSpPr>
              <p:cNvPr id="37961" name="Group 6"/>
              <p:cNvGrpSpPr>
                <a:grpSpLocks/>
              </p:cNvGrpSpPr>
              <p:nvPr/>
            </p:nvGrpSpPr>
            <p:grpSpPr bwMode="auto">
              <a:xfrm>
                <a:off x="1633" y="1593"/>
                <a:ext cx="1655" cy="1338"/>
                <a:chOff x="1588" y="1616"/>
                <a:chExt cx="1655" cy="1338"/>
              </a:xfrm>
            </p:grpSpPr>
            <p:sp>
              <p:nvSpPr>
                <p:cNvPr id="37963" name="Line 7"/>
                <p:cNvSpPr>
                  <a:spLocks noChangeShapeType="1"/>
                </p:cNvSpPr>
                <p:nvPr/>
              </p:nvSpPr>
              <p:spPr bwMode="auto">
                <a:xfrm flipH="1">
                  <a:off x="2812" y="2160"/>
                  <a:ext cx="136" cy="295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 type="none" w="lg" len="lg"/>
                </a:ln>
              </p:spPr>
              <p:txBody>
                <a:bodyPr lIns="18000" tIns="10800" rIns="18000" bIns="10800" anchor="ctr">
                  <a:spAutoFit/>
                </a:bodyPr>
                <a:lstStyle/>
                <a:p>
                  <a:endParaRPr lang="ru-RU"/>
                </a:p>
              </p:txBody>
            </p:sp>
            <p:grpSp>
              <p:nvGrpSpPr>
                <p:cNvPr id="37964" name="Group 8"/>
                <p:cNvGrpSpPr>
                  <a:grpSpLocks/>
                </p:cNvGrpSpPr>
                <p:nvPr/>
              </p:nvGrpSpPr>
              <p:grpSpPr bwMode="auto">
                <a:xfrm>
                  <a:off x="1588" y="1616"/>
                  <a:ext cx="1655" cy="1338"/>
                  <a:chOff x="1588" y="1616"/>
                  <a:chExt cx="1655" cy="1338"/>
                </a:xfrm>
              </p:grpSpPr>
              <p:sp>
                <p:nvSpPr>
                  <p:cNvPr id="37965" name="AutoShape 9"/>
                  <p:cNvSpPr>
                    <a:spLocks noChangeArrowheads="1"/>
                  </p:cNvSpPr>
                  <p:nvPr/>
                </p:nvSpPr>
                <p:spPr bwMode="auto">
                  <a:xfrm>
                    <a:off x="2087" y="2228"/>
                    <a:ext cx="726" cy="567"/>
                  </a:xfrm>
                  <a:prstGeom prst="pentagon">
                    <a:avLst/>
                  </a:prstGeom>
                  <a:gradFill rotWithShape="1">
                    <a:gsLst>
                      <a:gs pos="0">
                        <a:srgbClr val="FFCCFF">
                          <a:alpha val="57001"/>
                        </a:srgbClr>
                      </a:gs>
                      <a:gs pos="100000">
                        <a:srgbClr val="B692B6"/>
                      </a:gs>
                    </a:gsLst>
                    <a:path path="shape">
                      <a:fillToRect l="50000" t="50000" r="50000" b="50000"/>
                    </a:path>
                  </a:gradFill>
                  <a:ln w="12700" algn="ctr">
                    <a:solidFill>
                      <a:schemeClr val="tx1"/>
                    </a:solidFill>
                    <a:miter lim="800000"/>
                    <a:headEnd/>
                    <a:tailEnd type="none" w="lg" len="lg"/>
                  </a:ln>
                </p:spPr>
                <p:txBody>
                  <a:bodyPr wrap="none" lIns="18000" tIns="10800" rIns="18000" bIns="10800" anchor="ctr">
                    <a:spAutoFit/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37966" name="AutoShape 10"/>
                  <p:cNvSpPr>
                    <a:spLocks noChangeArrowheads="1"/>
                  </p:cNvSpPr>
                  <p:nvPr/>
                </p:nvSpPr>
                <p:spPr bwMode="auto">
                  <a:xfrm rot="-1855807">
                    <a:off x="2676" y="1616"/>
                    <a:ext cx="567" cy="499"/>
                  </a:xfrm>
                  <a:prstGeom prst="hexagon">
                    <a:avLst>
                      <a:gd name="adj" fmla="val 28407"/>
                      <a:gd name="vf" fmla="val 115470"/>
                    </a:avLst>
                  </a:prstGeom>
                  <a:gradFill rotWithShape="1">
                    <a:gsLst>
                      <a:gs pos="0">
                        <a:srgbClr val="FF0000">
                          <a:alpha val="46001"/>
                        </a:srgbClr>
                      </a:gs>
                      <a:gs pos="100000">
                        <a:srgbClr val="C70000"/>
                      </a:gs>
                    </a:gsLst>
                    <a:path path="shape">
                      <a:fillToRect l="50000" t="50000" r="50000" b="50000"/>
                    </a:path>
                  </a:gradFill>
                  <a:ln w="12700" algn="ctr">
                    <a:solidFill>
                      <a:schemeClr val="tx1"/>
                    </a:solidFill>
                    <a:miter lim="800000"/>
                    <a:headEnd/>
                    <a:tailEnd type="none" w="lg" len="lg"/>
                  </a:ln>
                </p:spPr>
                <p:txBody>
                  <a:bodyPr lIns="18000" tIns="10800" rIns="18000" bIns="10800" anchor="ctr">
                    <a:spAutoFit/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37967" name="Line 11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087" y="2228"/>
                    <a:ext cx="0" cy="204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 type="none" w="lg" len="lg"/>
                  </a:ln>
                </p:spPr>
                <p:txBody>
                  <a:bodyPr lIns="18000" tIns="10800" rIns="18000" bIns="10800" anchor="ctr">
                    <a:spAutoFit/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37968" name="Line 12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837" y="2228"/>
                    <a:ext cx="250" cy="0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 type="none" w="lg" len="lg"/>
                  </a:ln>
                </p:spPr>
                <p:txBody>
                  <a:bodyPr lIns="18000" tIns="10800" rIns="18000" bIns="10800" anchor="ctr">
                    <a:spAutoFit/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37969" name="Oval 13"/>
                  <p:cNvSpPr>
                    <a:spLocks noChangeArrowheads="1"/>
                  </p:cNvSpPr>
                  <p:nvPr/>
                </p:nvSpPr>
                <p:spPr bwMode="auto">
                  <a:xfrm>
                    <a:off x="1588" y="2092"/>
                    <a:ext cx="249" cy="227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3366FF">
                          <a:alpha val="57001"/>
                        </a:srgbClr>
                      </a:gs>
                      <a:gs pos="100000">
                        <a:srgbClr val="2449B6"/>
                      </a:gs>
                    </a:gsLst>
                    <a:path path="shape">
                      <a:fillToRect l="50000" t="50000" r="50000" b="50000"/>
                    </a:path>
                  </a:gradFill>
                  <a:ln w="12700" algn="ctr">
                    <a:solidFill>
                      <a:schemeClr val="tx1"/>
                    </a:solidFill>
                    <a:round/>
                    <a:headEnd/>
                    <a:tailEnd type="none" w="lg" len="lg"/>
                  </a:ln>
                </p:spPr>
                <p:txBody>
                  <a:bodyPr lIns="18000" tIns="10800" rIns="18000" bIns="10800" anchor="ctr">
                    <a:spAutoFit/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37970" name="Line 1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223" y="2795"/>
                    <a:ext cx="0" cy="159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 type="none" w="lg" len="lg"/>
                  </a:ln>
                </p:spPr>
                <p:txBody>
                  <a:bodyPr lIns="18000" tIns="10800" rIns="18000" bIns="10800" anchor="ctr">
                    <a:spAutoFit/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37971" name="Rectangle 15"/>
                  <p:cNvSpPr>
                    <a:spLocks noChangeArrowheads="1"/>
                  </p:cNvSpPr>
                  <p:nvPr/>
                </p:nvSpPr>
                <p:spPr bwMode="auto">
                  <a:xfrm>
                    <a:off x="2880" y="1706"/>
                    <a:ext cx="198" cy="360"/>
                  </a:xfrm>
                  <a:prstGeom prst="rect">
                    <a:avLst/>
                  </a:prstGeom>
                  <a:noFill/>
                  <a:ln w="28575" algn="ctr">
                    <a:noFill/>
                    <a:miter lim="800000"/>
                    <a:headEnd/>
                    <a:tailEnd type="none" w="lg" len="lg"/>
                  </a:ln>
                </p:spPr>
                <p:txBody>
                  <a:bodyPr wrap="none" lIns="18000" tIns="10800" rIns="18000" bIns="10800">
                    <a:spAutoFit/>
                  </a:bodyPr>
                  <a:lstStyle/>
                  <a:p>
                    <a:r>
                      <a:rPr lang="ru-RU" sz="3600" b="1">
                        <a:latin typeface="Arial" charset="0"/>
                      </a:rPr>
                      <a:t>Т</a:t>
                    </a:r>
                  </a:p>
                </p:txBody>
              </p:sp>
            </p:grpSp>
          </p:grpSp>
          <p:sp>
            <p:nvSpPr>
              <p:cNvPr id="37962" name="Rectangle 16"/>
              <p:cNvSpPr>
                <a:spLocks noChangeArrowheads="1"/>
              </p:cNvSpPr>
              <p:nvPr/>
            </p:nvSpPr>
            <p:spPr bwMode="auto">
              <a:xfrm>
                <a:off x="2086" y="2908"/>
                <a:ext cx="310" cy="244"/>
              </a:xfrm>
              <a:prstGeom prst="rect">
                <a:avLst/>
              </a:prstGeom>
              <a:noFill/>
              <a:ln w="28575" algn="ctr">
                <a:noFill/>
                <a:miter lim="800000"/>
                <a:headEnd/>
                <a:tailEnd type="none" w="lg" len="lg"/>
              </a:ln>
            </p:spPr>
            <p:txBody>
              <a:bodyPr wrap="none" lIns="18000" tIns="10800" rIns="18000" bIns="10800">
                <a:spAutoFit/>
              </a:bodyPr>
              <a:lstStyle/>
              <a:p>
                <a:r>
                  <a:rPr lang="ru-RU" sz="2400" b="1">
                    <a:latin typeface="Arial" charset="0"/>
                  </a:rPr>
                  <a:t>ОН</a:t>
                </a:r>
              </a:p>
            </p:txBody>
          </p:sp>
        </p:grpSp>
      </p:grpSp>
      <p:sp>
        <p:nvSpPr>
          <p:cNvPr id="37891" name="AutoShape 17"/>
          <p:cNvSpPr>
            <a:spLocks noChangeArrowheads="1"/>
          </p:cNvSpPr>
          <p:nvPr/>
        </p:nvSpPr>
        <p:spPr bwMode="auto">
          <a:xfrm>
            <a:off x="1079500" y="1500188"/>
            <a:ext cx="1152525" cy="900112"/>
          </a:xfrm>
          <a:prstGeom prst="pentagon">
            <a:avLst/>
          </a:prstGeom>
          <a:gradFill rotWithShape="1">
            <a:gsLst>
              <a:gs pos="0">
                <a:srgbClr val="FFCCFF">
                  <a:alpha val="57001"/>
                </a:srgbClr>
              </a:gs>
              <a:gs pos="100000">
                <a:srgbClr val="B692B6"/>
              </a:gs>
            </a:gsLst>
            <a:path path="shape">
              <a:fillToRect l="50000" t="50000" r="50000" b="50000"/>
            </a:path>
          </a:gradFill>
          <a:ln w="12700" algn="ctr">
            <a:solidFill>
              <a:schemeClr val="tx1"/>
            </a:solidFill>
            <a:miter lim="800000"/>
            <a:headEnd/>
            <a:tailEnd type="none" w="lg" len="lg"/>
          </a:ln>
        </p:spPr>
        <p:txBody>
          <a:bodyPr wrap="none" lIns="18000" tIns="10800" rIns="18000" bIns="10800" anchor="ctr">
            <a:spAutoFit/>
          </a:bodyPr>
          <a:lstStyle/>
          <a:p>
            <a:endParaRPr lang="ru-RU"/>
          </a:p>
        </p:txBody>
      </p:sp>
      <p:sp>
        <p:nvSpPr>
          <p:cNvPr id="37892" name="AutoShape 18"/>
          <p:cNvSpPr>
            <a:spLocks noChangeArrowheads="1"/>
          </p:cNvSpPr>
          <p:nvPr/>
        </p:nvSpPr>
        <p:spPr bwMode="auto">
          <a:xfrm rot="-1728961">
            <a:off x="1974850" y="476250"/>
            <a:ext cx="971550" cy="858838"/>
          </a:xfrm>
          <a:prstGeom prst="hexagon">
            <a:avLst>
              <a:gd name="adj" fmla="val 28281"/>
              <a:gd name="vf" fmla="val 115470"/>
            </a:avLst>
          </a:prstGeom>
          <a:gradFill rotWithShape="1">
            <a:gsLst>
              <a:gs pos="0">
                <a:srgbClr val="FFFF99">
                  <a:alpha val="71999"/>
                </a:srgbClr>
              </a:gs>
              <a:gs pos="100000">
                <a:srgbClr val="C7C777"/>
              </a:gs>
            </a:gsLst>
            <a:path path="shape">
              <a:fillToRect l="50000" t="50000" r="50000" b="50000"/>
            </a:path>
          </a:gradFill>
          <a:ln w="12700" algn="ctr">
            <a:solidFill>
              <a:schemeClr val="tx1"/>
            </a:solidFill>
            <a:miter lim="800000"/>
            <a:headEnd/>
            <a:tailEnd type="none" w="lg" len="lg"/>
          </a:ln>
        </p:spPr>
        <p:txBody>
          <a:bodyPr lIns="18000" tIns="10800" rIns="18000" bIns="10800" anchor="ctr">
            <a:spAutoFit/>
          </a:bodyPr>
          <a:lstStyle/>
          <a:p>
            <a:pPr algn="ctr"/>
            <a:endParaRPr lang="ru-RU" sz="3600" b="1">
              <a:latin typeface="Arial" charset="0"/>
            </a:endParaRPr>
          </a:p>
        </p:txBody>
      </p:sp>
      <p:sp>
        <p:nvSpPr>
          <p:cNvPr id="37893" name="Line 19"/>
          <p:cNvSpPr>
            <a:spLocks noChangeShapeType="1"/>
          </p:cNvSpPr>
          <p:nvPr/>
        </p:nvSpPr>
        <p:spPr bwMode="auto">
          <a:xfrm flipH="1">
            <a:off x="2230438" y="1392238"/>
            <a:ext cx="215900" cy="4683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none" w="lg" len="lg"/>
          </a:ln>
        </p:spPr>
        <p:txBody>
          <a:bodyPr lIns="18000" tIns="10800" rIns="18000" bIns="10800" anchor="ctr">
            <a:spAutoFit/>
          </a:bodyPr>
          <a:lstStyle/>
          <a:p>
            <a:endParaRPr lang="ru-RU"/>
          </a:p>
        </p:txBody>
      </p:sp>
      <p:sp>
        <p:nvSpPr>
          <p:cNvPr id="37894" name="Line 20"/>
          <p:cNvSpPr>
            <a:spLocks noChangeShapeType="1"/>
          </p:cNvSpPr>
          <p:nvPr/>
        </p:nvSpPr>
        <p:spPr bwMode="auto">
          <a:xfrm flipH="1">
            <a:off x="1079500" y="1500188"/>
            <a:ext cx="0" cy="3238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none" w="lg" len="lg"/>
          </a:ln>
        </p:spPr>
        <p:txBody>
          <a:bodyPr lIns="18000" tIns="10800" rIns="18000" bIns="10800" anchor="ctr">
            <a:spAutoFit/>
          </a:bodyPr>
          <a:lstStyle/>
          <a:p>
            <a:endParaRPr lang="ru-RU"/>
          </a:p>
        </p:txBody>
      </p:sp>
      <p:sp>
        <p:nvSpPr>
          <p:cNvPr id="37895" name="Line 21"/>
          <p:cNvSpPr>
            <a:spLocks noChangeShapeType="1"/>
          </p:cNvSpPr>
          <p:nvPr/>
        </p:nvSpPr>
        <p:spPr bwMode="auto">
          <a:xfrm flipH="1">
            <a:off x="682625" y="1500188"/>
            <a:ext cx="3968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none" w="lg" len="lg"/>
          </a:ln>
        </p:spPr>
        <p:txBody>
          <a:bodyPr lIns="18000" tIns="10800" rIns="18000" bIns="10800" anchor="ctr">
            <a:spAutoFit/>
          </a:bodyPr>
          <a:lstStyle/>
          <a:p>
            <a:endParaRPr lang="ru-RU"/>
          </a:p>
        </p:txBody>
      </p:sp>
      <p:sp>
        <p:nvSpPr>
          <p:cNvPr id="37896" name="Oval 22"/>
          <p:cNvSpPr>
            <a:spLocks noChangeArrowheads="1"/>
          </p:cNvSpPr>
          <p:nvPr/>
        </p:nvSpPr>
        <p:spPr bwMode="auto">
          <a:xfrm>
            <a:off x="287338" y="1284288"/>
            <a:ext cx="395287" cy="360362"/>
          </a:xfrm>
          <a:prstGeom prst="ellipse">
            <a:avLst/>
          </a:prstGeom>
          <a:gradFill rotWithShape="1">
            <a:gsLst>
              <a:gs pos="0">
                <a:srgbClr val="3366FF">
                  <a:alpha val="57001"/>
                </a:srgbClr>
              </a:gs>
              <a:gs pos="100000">
                <a:srgbClr val="2449B6"/>
              </a:gs>
            </a:gsLst>
            <a:path path="shape">
              <a:fillToRect l="50000" t="50000" r="50000" b="50000"/>
            </a:path>
          </a:gradFill>
          <a:ln w="12700" algn="ctr">
            <a:solidFill>
              <a:schemeClr val="tx1"/>
            </a:solidFill>
            <a:round/>
            <a:headEnd/>
            <a:tailEnd type="none" w="lg" len="lg"/>
          </a:ln>
        </p:spPr>
        <p:txBody>
          <a:bodyPr lIns="18000" tIns="10800" rIns="18000" bIns="10800" anchor="ctr">
            <a:spAutoFit/>
          </a:bodyPr>
          <a:lstStyle/>
          <a:p>
            <a:endParaRPr lang="ru-RU"/>
          </a:p>
        </p:txBody>
      </p:sp>
      <p:sp>
        <p:nvSpPr>
          <p:cNvPr id="37897" name="Line 23"/>
          <p:cNvSpPr>
            <a:spLocks noChangeShapeType="1"/>
          </p:cNvSpPr>
          <p:nvPr/>
        </p:nvSpPr>
        <p:spPr bwMode="auto">
          <a:xfrm flipH="1">
            <a:off x="1295400" y="2400300"/>
            <a:ext cx="0" cy="25241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none" w="lg" len="lg"/>
          </a:ln>
        </p:spPr>
        <p:txBody>
          <a:bodyPr lIns="18000" tIns="10800" rIns="18000" bIns="10800" anchor="ctr">
            <a:spAutoFit/>
          </a:bodyPr>
          <a:lstStyle/>
          <a:p>
            <a:endParaRPr lang="ru-RU"/>
          </a:p>
        </p:txBody>
      </p:sp>
      <p:sp>
        <p:nvSpPr>
          <p:cNvPr id="37898" name="Text Box 24"/>
          <p:cNvSpPr txBox="1">
            <a:spLocks noChangeArrowheads="1"/>
          </p:cNvSpPr>
          <p:nvPr/>
        </p:nvSpPr>
        <p:spPr bwMode="auto">
          <a:xfrm>
            <a:off x="719138" y="852488"/>
            <a:ext cx="719137" cy="50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8000" tIns="10800" rIns="18000" bIns="10800" anchor="ctr" anchorCtr="1">
            <a:spAutoFit/>
          </a:bodyPr>
          <a:lstStyle/>
          <a:p>
            <a:r>
              <a:rPr lang="ru-RU" sz="3200" b="1">
                <a:latin typeface="Tahoma" pitchFamily="34" charset="0"/>
              </a:rPr>
              <a:t>5</a:t>
            </a:r>
            <a:r>
              <a:rPr lang="en-US" sz="3200" b="1">
                <a:latin typeface="Tahoma" pitchFamily="34" charset="0"/>
              </a:rPr>
              <a:t>’</a:t>
            </a:r>
            <a:endParaRPr lang="ru-RU" sz="3200" b="1">
              <a:latin typeface="Tahoma" pitchFamily="34" charset="0"/>
            </a:endParaRPr>
          </a:p>
        </p:txBody>
      </p:sp>
      <p:sp>
        <p:nvSpPr>
          <p:cNvPr id="37899" name="Rectangle 25"/>
          <p:cNvSpPr>
            <a:spLocks noChangeArrowheads="1"/>
          </p:cNvSpPr>
          <p:nvPr/>
        </p:nvSpPr>
        <p:spPr bwMode="auto">
          <a:xfrm>
            <a:off x="2266950" y="636588"/>
            <a:ext cx="368300" cy="571500"/>
          </a:xfrm>
          <a:prstGeom prst="rect">
            <a:avLst/>
          </a:prstGeom>
          <a:noFill/>
          <a:ln w="28575" algn="ctr">
            <a:noFill/>
            <a:miter lim="800000"/>
            <a:headEnd/>
            <a:tailEnd type="none" w="lg" len="lg"/>
          </a:ln>
        </p:spPr>
        <p:txBody>
          <a:bodyPr wrap="none" lIns="18000" tIns="10800" rIns="18000" bIns="10800">
            <a:spAutoFit/>
          </a:bodyPr>
          <a:lstStyle/>
          <a:p>
            <a:r>
              <a:rPr lang="ru-RU" sz="3600" b="1">
                <a:latin typeface="Arial" charset="0"/>
              </a:rPr>
              <a:t>Ц</a:t>
            </a:r>
          </a:p>
        </p:txBody>
      </p:sp>
      <p:sp>
        <p:nvSpPr>
          <p:cNvPr id="37900" name="Line 26"/>
          <p:cNvSpPr>
            <a:spLocks noChangeShapeType="1"/>
          </p:cNvSpPr>
          <p:nvPr/>
        </p:nvSpPr>
        <p:spPr bwMode="auto">
          <a:xfrm flipH="1">
            <a:off x="1293813" y="2420938"/>
            <a:ext cx="1587" cy="6477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none" w="lg" len="lg"/>
          </a:ln>
        </p:spPr>
        <p:txBody>
          <a:bodyPr lIns="18000" tIns="10800" rIns="18000" bIns="10800" anchor="ctr">
            <a:spAutoFit/>
          </a:bodyPr>
          <a:lstStyle/>
          <a:p>
            <a:endParaRPr lang="ru-RU"/>
          </a:p>
        </p:txBody>
      </p:sp>
      <p:grpSp>
        <p:nvGrpSpPr>
          <p:cNvPr id="37901" name="Group 28"/>
          <p:cNvGrpSpPr>
            <a:grpSpLocks/>
          </p:cNvGrpSpPr>
          <p:nvPr/>
        </p:nvGrpSpPr>
        <p:grpSpPr bwMode="auto">
          <a:xfrm>
            <a:off x="2051050" y="4248150"/>
            <a:ext cx="3563938" cy="2420938"/>
            <a:chOff x="3311" y="2772"/>
            <a:chExt cx="2245" cy="1525"/>
          </a:xfrm>
        </p:grpSpPr>
        <p:grpSp>
          <p:nvGrpSpPr>
            <p:cNvPr id="37945" name="Group 29"/>
            <p:cNvGrpSpPr>
              <a:grpSpLocks/>
            </p:cNvGrpSpPr>
            <p:nvPr/>
          </p:nvGrpSpPr>
          <p:grpSpPr bwMode="auto">
            <a:xfrm>
              <a:off x="3311" y="2772"/>
              <a:ext cx="2245" cy="1136"/>
              <a:chOff x="3311" y="2929"/>
              <a:chExt cx="2245" cy="1136"/>
            </a:xfrm>
          </p:grpSpPr>
          <p:sp>
            <p:nvSpPr>
              <p:cNvPr id="37950" name="AutoShape 30"/>
              <p:cNvSpPr>
                <a:spLocks noChangeArrowheads="1"/>
              </p:cNvSpPr>
              <p:nvPr/>
            </p:nvSpPr>
            <p:spPr bwMode="auto">
              <a:xfrm>
                <a:off x="3810" y="3498"/>
                <a:ext cx="726" cy="567"/>
              </a:xfrm>
              <a:prstGeom prst="pentagon">
                <a:avLst/>
              </a:prstGeom>
              <a:gradFill rotWithShape="1">
                <a:gsLst>
                  <a:gs pos="0">
                    <a:srgbClr val="FFCCFF">
                      <a:alpha val="57001"/>
                    </a:srgbClr>
                  </a:gs>
                  <a:gs pos="100000">
                    <a:srgbClr val="B692B6"/>
                  </a:gs>
                </a:gsLst>
                <a:path path="shape">
                  <a:fillToRect l="50000" t="50000" r="50000" b="50000"/>
                </a:path>
              </a:gradFill>
              <a:ln w="12700" algn="ctr">
                <a:solidFill>
                  <a:schemeClr val="tx1"/>
                </a:solidFill>
                <a:miter lim="800000"/>
                <a:headEnd/>
                <a:tailEnd type="none" w="lg" len="lg"/>
              </a:ln>
            </p:spPr>
            <p:txBody>
              <a:bodyPr wrap="none" lIns="18000" tIns="10800" rIns="18000" bIns="10800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37951" name="AutoShape 31"/>
              <p:cNvSpPr>
                <a:spLocks noChangeArrowheads="1"/>
              </p:cNvSpPr>
              <p:nvPr/>
            </p:nvSpPr>
            <p:spPr bwMode="auto">
              <a:xfrm rot="1893210">
                <a:off x="4989" y="2999"/>
                <a:ext cx="567" cy="499"/>
              </a:xfrm>
              <a:prstGeom prst="hexagon">
                <a:avLst>
                  <a:gd name="adj" fmla="val 28407"/>
                  <a:gd name="vf" fmla="val 115470"/>
                </a:avLst>
              </a:prstGeom>
              <a:gradFill rotWithShape="1">
                <a:gsLst>
                  <a:gs pos="0">
                    <a:srgbClr val="0099CC">
                      <a:alpha val="39000"/>
                    </a:srgbClr>
                  </a:gs>
                  <a:gs pos="100000">
                    <a:srgbClr val="00749A"/>
                  </a:gs>
                </a:gsLst>
                <a:path path="shape">
                  <a:fillToRect l="50000" t="50000" r="50000" b="50000"/>
                </a:path>
              </a:gradFill>
              <a:ln w="12700" algn="ctr">
                <a:solidFill>
                  <a:schemeClr val="tx1"/>
                </a:solidFill>
                <a:miter lim="800000"/>
                <a:headEnd/>
                <a:tailEnd type="none" w="lg" len="lg"/>
              </a:ln>
            </p:spPr>
            <p:txBody>
              <a:bodyPr lIns="18000" tIns="10800" rIns="18000" bIns="10800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37952" name="Line 32"/>
              <p:cNvSpPr>
                <a:spLocks noChangeShapeType="1"/>
              </p:cNvSpPr>
              <p:nvPr/>
            </p:nvSpPr>
            <p:spPr bwMode="auto">
              <a:xfrm flipH="1">
                <a:off x="4535" y="3430"/>
                <a:ext cx="136" cy="29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none" w="lg" len="lg"/>
              </a:ln>
            </p:spPr>
            <p:txBody>
              <a:bodyPr lIns="18000" tIns="10800" rIns="18000" bIns="10800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37953" name="Line 33"/>
              <p:cNvSpPr>
                <a:spLocks noChangeShapeType="1"/>
              </p:cNvSpPr>
              <p:nvPr/>
            </p:nvSpPr>
            <p:spPr bwMode="auto">
              <a:xfrm flipH="1">
                <a:off x="3810" y="3498"/>
                <a:ext cx="0" cy="20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none" w="lg" len="lg"/>
              </a:ln>
            </p:spPr>
            <p:txBody>
              <a:bodyPr lIns="18000" tIns="10800" rIns="18000" bIns="10800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37954" name="Line 34"/>
              <p:cNvSpPr>
                <a:spLocks noChangeShapeType="1"/>
              </p:cNvSpPr>
              <p:nvPr/>
            </p:nvSpPr>
            <p:spPr bwMode="auto">
              <a:xfrm flipH="1">
                <a:off x="3560" y="3498"/>
                <a:ext cx="25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none" w="lg" len="lg"/>
              </a:ln>
            </p:spPr>
            <p:txBody>
              <a:bodyPr lIns="18000" tIns="10800" rIns="18000" bIns="10800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37955" name="Oval 35"/>
              <p:cNvSpPr>
                <a:spLocks noChangeArrowheads="1"/>
              </p:cNvSpPr>
              <p:nvPr/>
            </p:nvSpPr>
            <p:spPr bwMode="auto">
              <a:xfrm>
                <a:off x="3311" y="3362"/>
                <a:ext cx="249" cy="227"/>
              </a:xfrm>
              <a:prstGeom prst="ellipse">
                <a:avLst/>
              </a:prstGeom>
              <a:gradFill rotWithShape="1">
                <a:gsLst>
                  <a:gs pos="0">
                    <a:srgbClr val="3366FF">
                      <a:alpha val="57001"/>
                    </a:srgbClr>
                  </a:gs>
                  <a:gs pos="100000">
                    <a:srgbClr val="2449B6"/>
                  </a:gs>
                </a:gsLst>
                <a:path path="shape">
                  <a:fillToRect l="50000" t="50000" r="50000" b="50000"/>
                </a:path>
              </a:gradFill>
              <a:ln w="12700" algn="ctr">
                <a:solidFill>
                  <a:schemeClr val="tx1"/>
                </a:solidFill>
                <a:round/>
                <a:headEnd/>
                <a:tailEnd type="none" w="lg" len="lg"/>
              </a:ln>
            </p:spPr>
            <p:txBody>
              <a:bodyPr lIns="18000" tIns="10800" rIns="18000" bIns="10800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37956" name="AutoShape 36"/>
              <p:cNvSpPr>
                <a:spLocks noChangeArrowheads="1"/>
              </p:cNvSpPr>
              <p:nvPr/>
            </p:nvSpPr>
            <p:spPr bwMode="auto">
              <a:xfrm rot="-4903663">
                <a:off x="4496" y="2914"/>
                <a:ext cx="524" cy="554"/>
              </a:xfrm>
              <a:prstGeom prst="pentagon">
                <a:avLst/>
              </a:prstGeom>
              <a:gradFill rotWithShape="1">
                <a:gsLst>
                  <a:gs pos="0">
                    <a:srgbClr val="0099CC">
                      <a:alpha val="39000"/>
                    </a:srgbClr>
                  </a:gs>
                  <a:gs pos="100000">
                    <a:srgbClr val="00749A"/>
                  </a:gs>
                </a:gsLst>
                <a:path path="shape">
                  <a:fillToRect l="50000" t="50000" r="50000" b="50000"/>
                </a:path>
              </a:gradFill>
              <a:ln w="12700" algn="ctr">
                <a:solidFill>
                  <a:schemeClr val="tx1"/>
                </a:solidFill>
                <a:miter lim="800000"/>
                <a:headEnd/>
                <a:tailEnd type="none" w="lg" len="lg"/>
              </a:ln>
            </p:spPr>
            <p:txBody>
              <a:bodyPr lIns="18000" tIns="10800" rIns="18000" bIns="10800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37957" name="Rectangle 37"/>
              <p:cNvSpPr>
                <a:spLocks noChangeArrowheads="1"/>
              </p:cNvSpPr>
              <p:nvPr/>
            </p:nvSpPr>
            <p:spPr bwMode="auto">
              <a:xfrm>
                <a:off x="5167" y="3067"/>
                <a:ext cx="230" cy="360"/>
              </a:xfrm>
              <a:prstGeom prst="rect">
                <a:avLst/>
              </a:prstGeom>
              <a:noFill/>
              <a:ln w="28575" algn="ctr">
                <a:noFill/>
                <a:miter lim="800000"/>
                <a:headEnd/>
                <a:tailEnd type="none" w="lg" len="lg"/>
              </a:ln>
            </p:spPr>
            <p:txBody>
              <a:bodyPr wrap="none" lIns="18000" tIns="10800" rIns="18000" bIns="10800">
                <a:spAutoFit/>
              </a:bodyPr>
              <a:lstStyle/>
              <a:p>
                <a:r>
                  <a:rPr lang="en-US" sz="3600" b="1">
                    <a:latin typeface="Arial" charset="0"/>
                  </a:rPr>
                  <a:t>A</a:t>
                </a:r>
                <a:endParaRPr lang="ru-RU" sz="3600" b="1">
                  <a:latin typeface="Arial" charset="0"/>
                </a:endParaRPr>
              </a:p>
            </p:txBody>
          </p:sp>
        </p:grpSp>
        <p:sp>
          <p:nvSpPr>
            <p:cNvPr id="37946" name="Text Box 38"/>
            <p:cNvSpPr txBox="1">
              <a:spLocks noChangeArrowheads="1"/>
            </p:cNvSpPr>
            <p:nvPr/>
          </p:nvSpPr>
          <p:spPr bwMode="auto">
            <a:xfrm>
              <a:off x="3538" y="3767"/>
              <a:ext cx="363" cy="32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lIns="18000" tIns="10800" rIns="18000" bIns="10800" anchor="ctr" anchorCtr="1">
              <a:spAutoFit/>
            </a:bodyPr>
            <a:lstStyle/>
            <a:p>
              <a:r>
                <a:rPr lang="ru-RU" sz="3200" b="1">
                  <a:latin typeface="Tahoma" pitchFamily="34" charset="0"/>
                </a:rPr>
                <a:t>3</a:t>
              </a:r>
              <a:r>
                <a:rPr lang="en-US" sz="3200" b="1">
                  <a:latin typeface="Tahoma" pitchFamily="34" charset="0"/>
                </a:rPr>
                <a:t>’</a:t>
              </a:r>
              <a:endParaRPr lang="ru-RU" sz="3200" b="1">
                <a:latin typeface="Tahoma" pitchFamily="34" charset="0"/>
              </a:endParaRPr>
            </a:p>
          </p:txBody>
        </p:sp>
        <p:sp>
          <p:nvSpPr>
            <p:cNvPr id="37947" name="Line 39"/>
            <p:cNvSpPr>
              <a:spLocks noChangeShapeType="1"/>
            </p:cNvSpPr>
            <p:nvPr/>
          </p:nvSpPr>
          <p:spPr bwMode="auto">
            <a:xfrm flipH="1">
              <a:off x="3947" y="3906"/>
              <a:ext cx="0" cy="15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none" w="lg" len="lg"/>
            </a:ln>
          </p:spPr>
          <p:txBody>
            <a:bodyPr lIns="18000" tIns="10800" rIns="18000" bIns="10800" anchor="ctr">
              <a:spAutoFit/>
            </a:bodyPr>
            <a:lstStyle/>
            <a:p>
              <a:endParaRPr lang="ru-RU"/>
            </a:p>
          </p:txBody>
        </p:sp>
        <p:sp>
          <p:nvSpPr>
            <p:cNvPr id="37948" name="Rectangle 40"/>
            <p:cNvSpPr>
              <a:spLocks noChangeArrowheads="1"/>
            </p:cNvSpPr>
            <p:nvPr/>
          </p:nvSpPr>
          <p:spPr bwMode="auto">
            <a:xfrm>
              <a:off x="3765" y="4053"/>
              <a:ext cx="310" cy="244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 type="none" w="lg" len="lg"/>
            </a:ln>
          </p:spPr>
          <p:txBody>
            <a:bodyPr wrap="none" lIns="18000" tIns="10800" rIns="18000" bIns="10800">
              <a:spAutoFit/>
            </a:bodyPr>
            <a:lstStyle/>
            <a:p>
              <a:r>
                <a:rPr lang="ru-RU" sz="2400" b="1">
                  <a:latin typeface="Arial" charset="0"/>
                </a:rPr>
                <a:t>ОН</a:t>
              </a:r>
            </a:p>
          </p:txBody>
        </p:sp>
        <p:sp>
          <p:nvSpPr>
            <p:cNvPr id="37949" name="Text Box 41"/>
            <p:cNvSpPr txBox="1">
              <a:spLocks noChangeArrowheads="1"/>
            </p:cNvSpPr>
            <p:nvPr/>
          </p:nvSpPr>
          <p:spPr bwMode="auto">
            <a:xfrm>
              <a:off x="3515" y="2999"/>
              <a:ext cx="453" cy="3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8000" tIns="10800" rIns="18000" bIns="10800" anchor="ctr" anchorCtr="1">
              <a:spAutoFit/>
            </a:bodyPr>
            <a:lstStyle/>
            <a:p>
              <a:r>
                <a:rPr lang="ru-RU" sz="3200" b="1">
                  <a:latin typeface="Tahoma" pitchFamily="34" charset="0"/>
                </a:rPr>
                <a:t>5</a:t>
              </a:r>
              <a:r>
                <a:rPr lang="en-US" sz="3200" b="1">
                  <a:latin typeface="Tahoma" pitchFamily="34" charset="0"/>
                </a:rPr>
                <a:t>’</a:t>
              </a:r>
              <a:endParaRPr lang="ru-RU" sz="3200" b="1">
                <a:latin typeface="Tahoma" pitchFamily="34" charset="0"/>
              </a:endParaRPr>
            </a:p>
          </p:txBody>
        </p:sp>
      </p:grpSp>
      <p:sp useBgFill="1">
        <p:nvSpPr>
          <p:cNvPr id="37902" name="Rectangle 42"/>
          <p:cNvSpPr>
            <a:spLocks noChangeArrowheads="1"/>
          </p:cNvSpPr>
          <p:nvPr/>
        </p:nvSpPr>
        <p:spPr bwMode="auto">
          <a:xfrm>
            <a:off x="1511300" y="4184650"/>
            <a:ext cx="971550" cy="612775"/>
          </a:xfrm>
          <a:prstGeom prst="rect">
            <a:avLst/>
          </a:prstGeom>
          <a:ln w="12700" algn="ctr">
            <a:noFill/>
            <a:miter lim="800000"/>
            <a:headEnd/>
            <a:tailEnd type="none" w="lg" len="lg"/>
          </a:ln>
        </p:spPr>
        <p:txBody>
          <a:bodyPr lIns="18000" tIns="10800" rIns="18000" bIns="10800" anchor="ctr">
            <a:spAutoFit/>
          </a:bodyPr>
          <a:lstStyle/>
          <a:p>
            <a:endParaRPr lang="ru-RU"/>
          </a:p>
        </p:txBody>
      </p:sp>
      <p:sp>
        <p:nvSpPr>
          <p:cNvPr id="37903" name="Line 43"/>
          <p:cNvSpPr>
            <a:spLocks noChangeShapeType="1"/>
          </p:cNvSpPr>
          <p:nvPr/>
        </p:nvSpPr>
        <p:spPr bwMode="auto">
          <a:xfrm>
            <a:off x="2159000" y="4149725"/>
            <a:ext cx="0" cy="792163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none" w="lg" len="lg"/>
          </a:ln>
        </p:spPr>
        <p:txBody>
          <a:bodyPr lIns="18000" tIns="10800" rIns="18000" bIns="10800" anchor="ctr">
            <a:spAutoFit/>
          </a:bodyPr>
          <a:lstStyle/>
          <a:p>
            <a:endParaRPr lang="ru-RU"/>
          </a:p>
        </p:txBody>
      </p:sp>
      <p:sp useBgFill="1">
        <p:nvSpPr>
          <p:cNvPr id="37904" name="Rectangle 44"/>
          <p:cNvSpPr>
            <a:spLocks noChangeArrowheads="1"/>
          </p:cNvSpPr>
          <p:nvPr/>
        </p:nvSpPr>
        <p:spPr bwMode="auto">
          <a:xfrm>
            <a:off x="2519363" y="4437063"/>
            <a:ext cx="682625" cy="612775"/>
          </a:xfrm>
          <a:prstGeom prst="rect">
            <a:avLst/>
          </a:prstGeom>
          <a:ln w="12700" algn="ctr">
            <a:noFill/>
            <a:miter lim="800000"/>
            <a:headEnd/>
            <a:tailEnd type="none" w="lg" len="lg"/>
          </a:ln>
        </p:spPr>
        <p:txBody>
          <a:bodyPr lIns="18000" tIns="10800" rIns="18000" bIns="10800" anchor="ctr">
            <a:spAutoFit/>
          </a:bodyPr>
          <a:lstStyle/>
          <a:p>
            <a:endParaRPr lang="ru-RU"/>
          </a:p>
        </p:txBody>
      </p:sp>
      <p:sp>
        <p:nvSpPr>
          <p:cNvPr id="199740" name="Text Box 60"/>
          <p:cNvSpPr txBox="1">
            <a:spLocks noChangeArrowheads="1"/>
          </p:cNvSpPr>
          <p:nvPr/>
        </p:nvSpPr>
        <p:spPr bwMode="auto">
          <a:xfrm>
            <a:off x="6911975" y="188913"/>
            <a:ext cx="576263" cy="5095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18000" tIns="10800" rIns="18000" bIns="10800" anchor="ctr" anchorCtr="1">
            <a:spAutoFit/>
          </a:bodyPr>
          <a:lstStyle/>
          <a:p>
            <a:r>
              <a:rPr lang="ru-RU" sz="3200" b="1">
                <a:latin typeface="Tahoma" pitchFamily="34" charset="0"/>
              </a:rPr>
              <a:t>3</a:t>
            </a:r>
            <a:r>
              <a:rPr lang="en-US" sz="3200" b="1">
                <a:latin typeface="Tahoma" pitchFamily="34" charset="0"/>
              </a:rPr>
              <a:t>’</a:t>
            </a:r>
            <a:endParaRPr lang="ru-RU" sz="3200" b="1">
              <a:latin typeface="Tahoma" pitchFamily="34" charset="0"/>
            </a:endParaRPr>
          </a:p>
        </p:txBody>
      </p:sp>
      <p:sp>
        <p:nvSpPr>
          <p:cNvPr id="199743" name="Text Box 63"/>
          <p:cNvSpPr txBox="1">
            <a:spLocks noChangeArrowheads="1"/>
          </p:cNvSpPr>
          <p:nvPr/>
        </p:nvSpPr>
        <p:spPr bwMode="auto">
          <a:xfrm>
            <a:off x="8388350" y="6196013"/>
            <a:ext cx="719138" cy="50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8000" tIns="10800" rIns="18000" bIns="10800" anchor="ctr" anchorCtr="1">
            <a:spAutoFit/>
          </a:bodyPr>
          <a:lstStyle/>
          <a:p>
            <a:r>
              <a:rPr lang="ru-RU" sz="3200" b="1">
                <a:latin typeface="Tahoma" pitchFamily="34" charset="0"/>
              </a:rPr>
              <a:t>5</a:t>
            </a:r>
            <a:r>
              <a:rPr lang="en-US" sz="3200" b="1">
                <a:latin typeface="Tahoma" pitchFamily="34" charset="0"/>
              </a:rPr>
              <a:t>’</a:t>
            </a:r>
            <a:endParaRPr lang="ru-RU" sz="3200" b="1">
              <a:latin typeface="Tahoma" pitchFamily="34" charset="0"/>
            </a:endParaRPr>
          </a:p>
        </p:txBody>
      </p:sp>
      <p:grpSp>
        <p:nvGrpSpPr>
          <p:cNvPr id="8" name="Group 127"/>
          <p:cNvGrpSpPr>
            <a:grpSpLocks/>
          </p:cNvGrpSpPr>
          <p:nvPr/>
        </p:nvGrpSpPr>
        <p:grpSpPr bwMode="auto">
          <a:xfrm>
            <a:off x="5651500" y="1557338"/>
            <a:ext cx="2627313" cy="2722562"/>
            <a:chOff x="3787" y="981"/>
            <a:chExt cx="1655" cy="1715"/>
          </a:xfrm>
        </p:grpSpPr>
        <p:sp>
          <p:nvSpPr>
            <p:cNvPr id="37937" name="Line 73"/>
            <p:cNvSpPr>
              <a:spLocks noChangeShapeType="1"/>
            </p:cNvSpPr>
            <p:nvPr/>
          </p:nvSpPr>
          <p:spPr bwMode="auto">
            <a:xfrm rot="10800000" flipH="1">
              <a:off x="4083" y="1857"/>
              <a:ext cx="136" cy="29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none" w="lg" len="lg"/>
            </a:ln>
          </p:spPr>
          <p:txBody>
            <a:bodyPr lIns="18000" tIns="10800" rIns="18000" bIns="10800" anchor="ctr">
              <a:spAutoFit/>
            </a:bodyPr>
            <a:lstStyle/>
            <a:p>
              <a:endParaRPr lang="ru-RU"/>
            </a:p>
          </p:txBody>
        </p:sp>
        <p:sp>
          <p:nvSpPr>
            <p:cNvPr id="37938" name="AutoShape 75"/>
            <p:cNvSpPr>
              <a:spLocks noChangeArrowheads="1"/>
            </p:cNvSpPr>
            <p:nvPr/>
          </p:nvSpPr>
          <p:spPr bwMode="auto">
            <a:xfrm rot="10800000">
              <a:off x="4218" y="1517"/>
              <a:ext cx="726" cy="567"/>
            </a:xfrm>
            <a:prstGeom prst="pentagon">
              <a:avLst/>
            </a:prstGeom>
            <a:gradFill rotWithShape="1">
              <a:gsLst>
                <a:gs pos="0">
                  <a:srgbClr val="FFCCFF">
                    <a:alpha val="57001"/>
                  </a:srgbClr>
                </a:gs>
                <a:gs pos="100000">
                  <a:srgbClr val="B692B6"/>
                </a:gs>
              </a:gsLst>
              <a:path path="shape">
                <a:fillToRect l="50000" t="50000" r="50000" b="50000"/>
              </a:path>
            </a:gradFill>
            <a:ln w="12700" algn="ctr">
              <a:solidFill>
                <a:schemeClr val="tx1"/>
              </a:solidFill>
              <a:miter lim="800000"/>
              <a:headEnd/>
              <a:tailEnd type="none" w="lg" len="lg"/>
            </a:ln>
          </p:spPr>
          <p:txBody>
            <a:bodyPr wrap="none" lIns="18000" tIns="10800" rIns="18000" bIns="10800" anchor="ctr">
              <a:spAutoFit/>
            </a:bodyPr>
            <a:lstStyle/>
            <a:p>
              <a:endParaRPr lang="ru-RU"/>
            </a:p>
          </p:txBody>
        </p:sp>
        <p:sp>
          <p:nvSpPr>
            <p:cNvPr id="37939" name="AutoShape 76"/>
            <p:cNvSpPr>
              <a:spLocks noChangeArrowheads="1"/>
            </p:cNvSpPr>
            <p:nvPr/>
          </p:nvSpPr>
          <p:spPr bwMode="auto">
            <a:xfrm rot="8944193">
              <a:off x="3787" y="2197"/>
              <a:ext cx="567" cy="499"/>
            </a:xfrm>
            <a:prstGeom prst="hexagon">
              <a:avLst>
                <a:gd name="adj" fmla="val 28407"/>
                <a:gd name="vf" fmla="val 115470"/>
              </a:avLst>
            </a:prstGeom>
            <a:gradFill rotWithShape="1">
              <a:gsLst>
                <a:gs pos="0">
                  <a:srgbClr val="FF0000">
                    <a:alpha val="46001"/>
                  </a:srgbClr>
                </a:gs>
                <a:gs pos="100000">
                  <a:srgbClr val="C70000"/>
                </a:gs>
              </a:gsLst>
              <a:path path="shape">
                <a:fillToRect l="50000" t="50000" r="50000" b="50000"/>
              </a:path>
            </a:gradFill>
            <a:ln w="12700" algn="ctr">
              <a:solidFill>
                <a:schemeClr val="tx1"/>
              </a:solidFill>
              <a:miter lim="800000"/>
              <a:headEnd/>
              <a:tailEnd type="none" w="lg" len="lg"/>
            </a:ln>
          </p:spPr>
          <p:txBody>
            <a:bodyPr lIns="18000" tIns="10800" rIns="18000" bIns="10800" anchor="ctr">
              <a:spAutoFit/>
            </a:bodyPr>
            <a:lstStyle/>
            <a:p>
              <a:endParaRPr lang="ru-RU"/>
            </a:p>
          </p:txBody>
        </p:sp>
        <p:sp>
          <p:nvSpPr>
            <p:cNvPr id="37940" name="Line 77"/>
            <p:cNvSpPr>
              <a:spLocks noChangeShapeType="1"/>
            </p:cNvSpPr>
            <p:nvPr/>
          </p:nvSpPr>
          <p:spPr bwMode="auto">
            <a:xfrm rot="10800000" flipH="1">
              <a:off x="4944" y="1888"/>
              <a:ext cx="0" cy="20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none" w="lg" len="lg"/>
            </a:ln>
          </p:spPr>
          <p:txBody>
            <a:bodyPr lIns="18000" tIns="10800" rIns="18000" bIns="10800" anchor="ctr">
              <a:spAutoFit/>
            </a:bodyPr>
            <a:lstStyle/>
            <a:p>
              <a:endParaRPr lang="ru-RU"/>
            </a:p>
          </p:txBody>
        </p:sp>
        <p:sp>
          <p:nvSpPr>
            <p:cNvPr id="37941" name="Line 78"/>
            <p:cNvSpPr>
              <a:spLocks noChangeShapeType="1"/>
            </p:cNvSpPr>
            <p:nvPr/>
          </p:nvSpPr>
          <p:spPr bwMode="auto">
            <a:xfrm rot="10800000" flipH="1">
              <a:off x="4944" y="2085"/>
              <a:ext cx="25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none" w="lg" len="lg"/>
            </a:ln>
          </p:spPr>
          <p:txBody>
            <a:bodyPr lIns="18000" tIns="10800" rIns="18000" bIns="10800" anchor="ctr">
              <a:spAutoFit/>
            </a:bodyPr>
            <a:lstStyle/>
            <a:p>
              <a:endParaRPr lang="ru-RU"/>
            </a:p>
          </p:txBody>
        </p:sp>
        <p:sp>
          <p:nvSpPr>
            <p:cNvPr id="37942" name="Oval 79"/>
            <p:cNvSpPr>
              <a:spLocks noChangeArrowheads="1"/>
            </p:cNvSpPr>
            <p:nvPr/>
          </p:nvSpPr>
          <p:spPr bwMode="auto">
            <a:xfrm rot="10800000">
              <a:off x="5193" y="1993"/>
              <a:ext cx="249" cy="227"/>
            </a:xfrm>
            <a:prstGeom prst="ellipse">
              <a:avLst/>
            </a:prstGeom>
            <a:gradFill rotWithShape="1">
              <a:gsLst>
                <a:gs pos="0">
                  <a:srgbClr val="3366FF">
                    <a:alpha val="57001"/>
                  </a:srgbClr>
                </a:gs>
                <a:gs pos="100000">
                  <a:srgbClr val="2449B6"/>
                </a:gs>
              </a:gsLst>
              <a:path path="shape">
                <a:fillToRect l="50000" t="50000" r="50000" b="50000"/>
              </a:path>
            </a:gradFill>
            <a:ln w="12700" algn="ctr">
              <a:solidFill>
                <a:schemeClr val="tx1"/>
              </a:solidFill>
              <a:round/>
              <a:headEnd/>
              <a:tailEnd type="none" w="lg" len="lg"/>
            </a:ln>
          </p:spPr>
          <p:txBody>
            <a:bodyPr lIns="18000" tIns="10800" rIns="18000" bIns="10800" anchor="ctr">
              <a:spAutoFit/>
            </a:bodyPr>
            <a:lstStyle/>
            <a:p>
              <a:endParaRPr lang="ru-RU"/>
            </a:p>
          </p:txBody>
        </p:sp>
        <p:sp>
          <p:nvSpPr>
            <p:cNvPr id="37943" name="Rectangle 81"/>
            <p:cNvSpPr>
              <a:spLocks noChangeArrowheads="1"/>
            </p:cNvSpPr>
            <p:nvPr/>
          </p:nvSpPr>
          <p:spPr bwMode="auto">
            <a:xfrm>
              <a:off x="3975" y="2276"/>
              <a:ext cx="198" cy="360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 type="none" w="lg" len="lg"/>
            </a:ln>
          </p:spPr>
          <p:txBody>
            <a:bodyPr wrap="none" lIns="18000" tIns="10800" rIns="18000" bIns="10800">
              <a:spAutoFit/>
            </a:bodyPr>
            <a:lstStyle/>
            <a:p>
              <a:r>
                <a:rPr lang="ru-RU" sz="3600" b="1">
                  <a:latin typeface="Arial" charset="0"/>
                </a:rPr>
                <a:t>Т</a:t>
              </a:r>
            </a:p>
          </p:txBody>
        </p:sp>
        <p:sp>
          <p:nvSpPr>
            <p:cNvPr id="37944" name="Line 65"/>
            <p:cNvSpPr>
              <a:spLocks noChangeShapeType="1"/>
            </p:cNvSpPr>
            <p:nvPr/>
          </p:nvSpPr>
          <p:spPr bwMode="auto">
            <a:xfrm rot="10800000">
              <a:off x="4808" y="981"/>
              <a:ext cx="0" cy="545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 type="none" w="lg" len="lg"/>
            </a:ln>
          </p:spPr>
          <p:txBody>
            <a:bodyPr lIns="18000" tIns="10800" rIns="18000" bIns="10800"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9" name="Group 126"/>
          <p:cNvGrpSpPr>
            <a:grpSpLocks/>
          </p:cNvGrpSpPr>
          <p:nvPr/>
        </p:nvGrpSpPr>
        <p:grpSpPr bwMode="auto">
          <a:xfrm>
            <a:off x="3814763" y="17463"/>
            <a:ext cx="3563937" cy="2262187"/>
            <a:chOff x="2630" y="11"/>
            <a:chExt cx="2245" cy="1425"/>
          </a:xfrm>
        </p:grpSpPr>
        <p:sp>
          <p:nvSpPr>
            <p:cNvPr id="37927" name="Rectangle 59"/>
            <p:cNvSpPr>
              <a:spLocks noChangeArrowheads="1"/>
            </p:cNvSpPr>
            <p:nvPr/>
          </p:nvSpPr>
          <p:spPr bwMode="auto">
            <a:xfrm>
              <a:off x="2789" y="935"/>
              <a:ext cx="230" cy="360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 type="none" w="lg" len="lg"/>
            </a:ln>
          </p:spPr>
          <p:txBody>
            <a:bodyPr lIns="18000" tIns="10800" rIns="18000" bIns="10800">
              <a:spAutoFit/>
            </a:bodyPr>
            <a:lstStyle/>
            <a:p>
              <a:r>
                <a:rPr lang="en-US" sz="3600" b="1">
                  <a:latin typeface="Arial" charset="0"/>
                </a:rPr>
                <a:t>A</a:t>
              </a:r>
              <a:endParaRPr lang="ru-RU" sz="3600" b="1">
                <a:latin typeface="Arial" charset="0"/>
              </a:endParaRPr>
            </a:p>
          </p:txBody>
        </p:sp>
        <p:sp>
          <p:nvSpPr>
            <p:cNvPr id="37928" name="AutoShape 52"/>
            <p:cNvSpPr>
              <a:spLocks noChangeArrowheads="1"/>
            </p:cNvSpPr>
            <p:nvPr/>
          </p:nvSpPr>
          <p:spPr bwMode="auto">
            <a:xfrm rot="10800000">
              <a:off x="3651" y="299"/>
              <a:ext cx="726" cy="567"/>
            </a:xfrm>
            <a:prstGeom prst="pentagon">
              <a:avLst/>
            </a:prstGeom>
            <a:gradFill rotWithShape="1">
              <a:gsLst>
                <a:gs pos="0">
                  <a:srgbClr val="FFCCFF">
                    <a:alpha val="57001"/>
                  </a:srgbClr>
                </a:gs>
                <a:gs pos="100000">
                  <a:srgbClr val="B692B6"/>
                </a:gs>
              </a:gsLst>
              <a:path path="shape">
                <a:fillToRect l="50000" t="50000" r="50000" b="50000"/>
              </a:path>
            </a:gradFill>
            <a:ln w="12700" algn="ctr">
              <a:solidFill>
                <a:schemeClr val="tx1"/>
              </a:solidFill>
              <a:miter lim="800000"/>
              <a:headEnd/>
              <a:tailEnd type="none" w="lg" len="lg"/>
            </a:ln>
          </p:spPr>
          <p:txBody>
            <a:bodyPr lIns="18000" tIns="10800" rIns="18000" bIns="10800" anchor="ctr">
              <a:spAutoFit/>
            </a:bodyPr>
            <a:lstStyle/>
            <a:p>
              <a:endParaRPr lang="ru-RU"/>
            </a:p>
          </p:txBody>
        </p:sp>
        <p:sp>
          <p:nvSpPr>
            <p:cNvPr id="37929" name="AutoShape 53"/>
            <p:cNvSpPr>
              <a:spLocks noChangeArrowheads="1"/>
            </p:cNvSpPr>
            <p:nvPr/>
          </p:nvSpPr>
          <p:spPr bwMode="auto">
            <a:xfrm rot="-8906790">
              <a:off x="2630" y="866"/>
              <a:ext cx="567" cy="499"/>
            </a:xfrm>
            <a:prstGeom prst="hexagon">
              <a:avLst>
                <a:gd name="adj" fmla="val 28407"/>
                <a:gd name="vf" fmla="val 115470"/>
              </a:avLst>
            </a:prstGeom>
            <a:gradFill rotWithShape="1">
              <a:gsLst>
                <a:gs pos="0">
                  <a:srgbClr val="0099CC">
                    <a:alpha val="39000"/>
                  </a:srgbClr>
                </a:gs>
                <a:gs pos="100000">
                  <a:srgbClr val="00749A"/>
                </a:gs>
              </a:gsLst>
              <a:path path="shape">
                <a:fillToRect l="50000" t="50000" r="50000" b="50000"/>
              </a:path>
            </a:gradFill>
            <a:ln w="12700" algn="ctr">
              <a:solidFill>
                <a:schemeClr val="tx1"/>
              </a:solidFill>
              <a:miter lim="800000"/>
              <a:headEnd/>
              <a:tailEnd type="none" w="lg" len="lg"/>
            </a:ln>
          </p:spPr>
          <p:txBody>
            <a:bodyPr lIns="18000" tIns="10800" rIns="18000" bIns="10800" anchor="ctr">
              <a:spAutoFit/>
            </a:bodyPr>
            <a:lstStyle/>
            <a:p>
              <a:endParaRPr lang="ru-RU"/>
            </a:p>
          </p:txBody>
        </p:sp>
        <p:sp>
          <p:nvSpPr>
            <p:cNvPr id="37930" name="Line 54"/>
            <p:cNvSpPr>
              <a:spLocks noChangeShapeType="1"/>
            </p:cNvSpPr>
            <p:nvPr/>
          </p:nvSpPr>
          <p:spPr bwMode="auto">
            <a:xfrm rot="10800000" flipH="1">
              <a:off x="3516" y="639"/>
              <a:ext cx="136" cy="29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none" w="lg" len="lg"/>
            </a:ln>
          </p:spPr>
          <p:txBody>
            <a:bodyPr lIns="18000" tIns="10800" rIns="18000" bIns="10800" anchor="ctr">
              <a:spAutoFit/>
            </a:bodyPr>
            <a:lstStyle/>
            <a:p>
              <a:endParaRPr lang="ru-RU"/>
            </a:p>
          </p:txBody>
        </p:sp>
        <p:sp>
          <p:nvSpPr>
            <p:cNvPr id="37931" name="Line 55"/>
            <p:cNvSpPr>
              <a:spLocks noChangeShapeType="1"/>
            </p:cNvSpPr>
            <p:nvPr/>
          </p:nvSpPr>
          <p:spPr bwMode="auto">
            <a:xfrm rot="10800000" flipH="1">
              <a:off x="4377" y="663"/>
              <a:ext cx="0" cy="20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none" w="lg" len="lg"/>
            </a:ln>
          </p:spPr>
          <p:txBody>
            <a:bodyPr lIns="18000" tIns="10800" rIns="18000" bIns="10800" anchor="ctr">
              <a:spAutoFit/>
            </a:bodyPr>
            <a:lstStyle/>
            <a:p>
              <a:endParaRPr lang="ru-RU"/>
            </a:p>
          </p:txBody>
        </p:sp>
        <p:sp>
          <p:nvSpPr>
            <p:cNvPr id="37932" name="Line 56"/>
            <p:cNvSpPr>
              <a:spLocks noChangeShapeType="1"/>
            </p:cNvSpPr>
            <p:nvPr/>
          </p:nvSpPr>
          <p:spPr bwMode="auto">
            <a:xfrm rot="10800000" flipH="1">
              <a:off x="4377" y="867"/>
              <a:ext cx="25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none" w="lg" len="lg"/>
            </a:ln>
          </p:spPr>
          <p:txBody>
            <a:bodyPr lIns="18000" tIns="10800" rIns="18000" bIns="10800" anchor="ctr">
              <a:spAutoFit/>
            </a:bodyPr>
            <a:lstStyle/>
            <a:p>
              <a:endParaRPr lang="ru-RU"/>
            </a:p>
          </p:txBody>
        </p:sp>
        <p:sp>
          <p:nvSpPr>
            <p:cNvPr id="37933" name="Oval 57"/>
            <p:cNvSpPr>
              <a:spLocks noChangeArrowheads="1"/>
            </p:cNvSpPr>
            <p:nvPr/>
          </p:nvSpPr>
          <p:spPr bwMode="auto">
            <a:xfrm rot="10800000">
              <a:off x="4626" y="774"/>
              <a:ext cx="249" cy="227"/>
            </a:xfrm>
            <a:prstGeom prst="ellipse">
              <a:avLst/>
            </a:prstGeom>
            <a:gradFill rotWithShape="1">
              <a:gsLst>
                <a:gs pos="0">
                  <a:srgbClr val="3366FF">
                    <a:alpha val="57001"/>
                  </a:srgbClr>
                </a:gs>
                <a:gs pos="100000">
                  <a:srgbClr val="2449B6"/>
                </a:gs>
              </a:gsLst>
              <a:path path="shape">
                <a:fillToRect l="50000" t="50000" r="50000" b="50000"/>
              </a:path>
            </a:gradFill>
            <a:ln w="12700" algn="ctr">
              <a:solidFill>
                <a:schemeClr val="tx1"/>
              </a:solidFill>
              <a:round/>
              <a:headEnd/>
              <a:tailEnd type="none" w="lg" len="lg"/>
            </a:ln>
          </p:spPr>
          <p:txBody>
            <a:bodyPr lIns="18000" tIns="10800" rIns="18000" bIns="10800" anchor="ctr">
              <a:spAutoFit/>
            </a:bodyPr>
            <a:lstStyle/>
            <a:p>
              <a:endParaRPr lang="ru-RU"/>
            </a:p>
          </p:txBody>
        </p:sp>
        <p:sp>
          <p:nvSpPr>
            <p:cNvPr id="37934" name="AutoShape 58"/>
            <p:cNvSpPr>
              <a:spLocks noChangeArrowheads="1"/>
            </p:cNvSpPr>
            <p:nvPr/>
          </p:nvSpPr>
          <p:spPr bwMode="auto">
            <a:xfrm rot="5896337">
              <a:off x="3167" y="897"/>
              <a:ext cx="524" cy="554"/>
            </a:xfrm>
            <a:prstGeom prst="pentagon">
              <a:avLst/>
            </a:prstGeom>
            <a:gradFill rotWithShape="1">
              <a:gsLst>
                <a:gs pos="0">
                  <a:srgbClr val="0099CC">
                    <a:alpha val="39000"/>
                  </a:srgbClr>
                </a:gs>
                <a:gs pos="100000">
                  <a:srgbClr val="00749A"/>
                </a:gs>
              </a:gsLst>
              <a:path path="shape">
                <a:fillToRect l="50000" t="50000" r="50000" b="50000"/>
              </a:path>
            </a:gradFill>
            <a:ln w="12700" algn="ctr">
              <a:solidFill>
                <a:schemeClr val="tx1"/>
              </a:solidFill>
              <a:miter lim="800000"/>
              <a:headEnd/>
              <a:tailEnd type="none" w="lg" len="lg"/>
            </a:ln>
          </p:spPr>
          <p:txBody>
            <a:bodyPr lIns="18000" tIns="10800" rIns="18000" bIns="10800" anchor="ctr">
              <a:spAutoFit/>
            </a:bodyPr>
            <a:lstStyle/>
            <a:p>
              <a:endParaRPr lang="ru-RU"/>
            </a:p>
          </p:txBody>
        </p:sp>
        <p:sp>
          <p:nvSpPr>
            <p:cNvPr id="37935" name="Line 61"/>
            <p:cNvSpPr>
              <a:spLocks noChangeShapeType="1"/>
            </p:cNvSpPr>
            <p:nvPr/>
          </p:nvSpPr>
          <p:spPr bwMode="auto">
            <a:xfrm rot="10800000" flipH="1">
              <a:off x="4240" y="142"/>
              <a:ext cx="0" cy="15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none" w="lg" len="lg"/>
            </a:ln>
          </p:spPr>
          <p:txBody>
            <a:bodyPr lIns="18000" tIns="10800" rIns="18000" bIns="10800" anchor="ctr">
              <a:spAutoFit/>
            </a:bodyPr>
            <a:lstStyle/>
            <a:p>
              <a:endParaRPr lang="ru-RU"/>
            </a:p>
          </p:txBody>
        </p:sp>
        <p:sp>
          <p:nvSpPr>
            <p:cNvPr id="37936" name="Rectangle 82"/>
            <p:cNvSpPr>
              <a:spLocks noChangeArrowheads="1"/>
            </p:cNvSpPr>
            <p:nvPr/>
          </p:nvSpPr>
          <p:spPr bwMode="auto">
            <a:xfrm rot="10800000">
              <a:off x="4127" y="11"/>
              <a:ext cx="310" cy="244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 type="none" w="lg" len="lg"/>
            </a:ln>
          </p:spPr>
          <p:txBody>
            <a:bodyPr lIns="18000" tIns="10800" rIns="18000" bIns="10800">
              <a:spAutoFit/>
            </a:bodyPr>
            <a:lstStyle/>
            <a:p>
              <a:r>
                <a:rPr lang="ru-RU" sz="2400" b="1">
                  <a:latin typeface="Arial" charset="0"/>
                </a:rPr>
                <a:t>НО</a:t>
              </a:r>
            </a:p>
          </p:txBody>
        </p:sp>
      </p:grpSp>
      <p:grpSp>
        <p:nvGrpSpPr>
          <p:cNvPr id="10" name="Group 130"/>
          <p:cNvGrpSpPr>
            <a:grpSpLocks/>
          </p:cNvGrpSpPr>
          <p:nvPr/>
        </p:nvGrpSpPr>
        <p:grpSpPr bwMode="auto">
          <a:xfrm>
            <a:off x="5614988" y="3536950"/>
            <a:ext cx="3168650" cy="2916238"/>
            <a:chOff x="3764" y="2228"/>
            <a:chExt cx="1996" cy="1837"/>
          </a:xfrm>
        </p:grpSpPr>
        <p:sp>
          <p:nvSpPr>
            <p:cNvPr id="37917" name="AutoShape 106"/>
            <p:cNvSpPr>
              <a:spLocks noChangeArrowheads="1"/>
            </p:cNvSpPr>
            <p:nvPr/>
          </p:nvSpPr>
          <p:spPr bwMode="auto">
            <a:xfrm rot="-8906790">
              <a:off x="3764" y="3495"/>
              <a:ext cx="567" cy="499"/>
            </a:xfrm>
            <a:prstGeom prst="hexagon">
              <a:avLst>
                <a:gd name="adj" fmla="val 28407"/>
                <a:gd name="vf" fmla="val 115470"/>
              </a:avLst>
            </a:prstGeom>
            <a:gradFill rotWithShape="1">
              <a:gsLst>
                <a:gs pos="0">
                  <a:srgbClr val="339966">
                    <a:alpha val="35001"/>
                  </a:srgbClr>
                </a:gs>
                <a:gs pos="100000">
                  <a:srgbClr val="297B52"/>
                </a:gs>
              </a:gsLst>
              <a:path path="shape">
                <a:fillToRect l="50000" t="50000" r="50000" b="50000"/>
              </a:path>
            </a:gradFill>
            <a:ln w="12700" algn="ctr">
              <a:solidFill>
                <a:schemeClr val="tx1"/>
              </a:solidFill>
              <a:miter lim="800000"/>
              <a:headEnd/>
              <a:tailEnd type="none" w="lg" len="lg"/>
            </a:ln>
          </p:spPr>
          <p:txBody>
            <a:bodyPr lIns="18000" tIns="10800" rIns="18000" bIns="10800" anchor="ctr">
              <a:spAutoFit/>
            </a:bodyPr>
            <a:lstStyle/>
            <a:p>
              <a:endParaRPr lang="ru-RU"/>
            </a:p>
          </p:txBody>
        </p:sp>
        <p:sp>
          <p:nvSpPr>
            <p:cNvPr id="37918" name="Text Box 83"/>
            <p:cNvSpPr txBox="1">
              <a:spLocks noChangeArrowheads="1"/>
            </p:cNvSpPr>
            <p:nvPr/>
          </p:nvSpPr>
          <p:spPr bwMode="auto">
            <a:xfrm rot="10800000">
              <a:off x="5148" y="3381"/>
              <a:ext cx="453" cy="3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10800000" lIns="18000" tIns="10800" rIns="18000" bIns="10800" anchor="ctr" anchorCtr="1">
              <a:spAutoFit/>
            </a:bodyPr>
            <a:lstStyle/>
            <a:p>
              <a:endParaRPr lang="ru-RU" sz="3200" b="1">
                <a:latin typeface="Tahoma" pitchFamily="34" charset="0"/>
              </a:endParaRPr>
            </a:p>
          </p:txBody>
        </p:sp>
        <p:sp>
          <p:nvSpPr>
            <p:cNvPr id="37919" name="AutoShape 105"/>
            <p:cNvSpPr>
              <a:spLocks noChangeArrowheads="1"/>
            </p:cNvSpPr>
            <p:nvPr/>
          </p:nvSpPr>
          <p:spPr bwMode="auto">
            <a:xfrm rot="10800000">
              <a:off x="4785" y="2928"/>
              <a:ext cx="726" cy="567"/>
            </a:xfrm>
            <a:prstGeom prst="pentagon">
              <a:avLst/>
            </a:prstGeom>
            <a:gradFill rotWithShape="1">
              <a:gsLst>
                <a:gs pos="0">
                  <a:srgbClr val="FFCCFF">
                    <a:alpha val="57001"/>
                  </a:srgbClr>
                </a:gs>
                <a:gs pos="100000">
                  <a:srgbClr val="B692B6"/>
                </a:gs>
              </a:gsLst>
              <a:path path="shape">
                <a:fillToRect l="50000" t="50000" r="50000" b="50000"/>
              </a:path>
            </a:gradFill>
            <a:ln w="12700" algn="ctr">
              <a:solidFill>
                <a:schemeClr val="tx1"/>
              </a:solidFill>
              <a:miter lim="800000"/>
              <a:headEnd/>
              <a:tailEnd type="none" w="lg" len="lg"/>
            </a:ln>
          </p:spPr>
          <p:txBody>
            <a:bodyPr wrap="none" lIns="18000" tIns="10800" rIns="18000" bIns="10800" anchor="ctr">
              <a:spAutoFit/>
            </a:bodyPr>
            <a:lstStyle/>
            <a:p>
              <a:endParaRPr lang="ru-RU"/>
            </a:p>
          </p:txBody>
        </p:sp>
        <p:sp>
          <p:nvSpPr>
            <p:cNvPr id="37920" name="Line 107"/>
            <p:cNvSpPr>
              <a:spLocks noChangeShapeType="1"/>
            </p:cNvSpPr>
            <p:nvPr/>
          </p:nvSpPr>
          <p:spPr bwMode="auto">
            <a:xfrm rot="10800000" flipH="1">
              <a:off x="4650" y="3268"/>
              <a:ext cx="136" cy="29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none" w="lg" len="lg"/>
            </a:ln>
          </p:spPr>
          <p:txBody>
            <a:bodyPr lIns="18000" tIns="10800" rIns="18000" bIns="10800" anchor="ctr">
              <a:spAutoFit/>
            </a:bodyPr>
            <a:lstStyle/>
            <a:p>
              <a:endParaRPr lang="ru-RU"/>
            </a:p>
          </p:txBody>
        </p:sp>
        <p:sp>
          <p:nvSpPr>
            <p:cNvPr id="37921" name="AutoShape 111"/>
            <p:cNvSpPr>
              <a:spLocks noChangeArrowheads="1"/>
            </p:cNvSpPr>
            <p:nvPr/>
          </p:nvSpPr>
          <p:spPr bwMode="auto">
            <a:xfrm rot="5896337">
              <a:off x="4301" y="3526"/>
              <a:ext cx="524" cy="554"/>
            </a:xfrm>
            <a:prstGeom prst="pentagon">
              <a:avLst/>
            </a:prstGeom>
            <a:gradFill rotWithShape="1">
              <a:gsLst>
                <a:gs pos="0">
                  <a:srgbClr val="339966">
                    <a:alpha val="35001"/>
                  </a:srgbClr>
                </a:gs>
                <a:gs pos="100000">
                  <a:srgbClr val="297B52"/>
                </a:gs>
              </a:gsLst>
              <a:path path="shape">
                <a:fillToRect l="50000" t="50000" r="50000" b="50000"/>
              </a:path>
            </a:gradFill>
            <a:ln w="12700" algn="ctr">
              <a:solidFill>
                <a:schemeClr val="tx1"/>
              </a:solidFill>
              <a:miter lim="800000"/>
              <a:headEnd/>
              <a:tailEnd type="none" w="lg" len="lg"/>
            </a:ln>
          </p:spPr>
          <p:txBody>
            <a:bodyPr lIns="18000" tIns="10800" rIns="18000" bIns="10800" anchor="ctr">
              <a:spAutoFit/>
            </a:bodyPr>
            <a:lstStyle/>
            <a:p>
              <a:endParaRPr lang="ru-RU"/>
            </a:p>
          </p:txBody>
        </p:sp>
        <p:sp>
          <p:nvSpPr>
            <p:cNvPr id="37922" name="Line 117"/>
            <p:cNvSpPr>
              <a:spLocks noChangeShapeType="1"/>
            </p:cNvSpPr>
            <p:nvPr/>
          </p:nvSpPr>
          <p:spPr bwMode="auto">
            <a:xfrm>
              <a:off x="5352" y="2228"/>
              <a:ext cx="0" cy="680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 type="none" w="lg" len="lg"/>
            </a:ln>
          </p:spPr>
          <p:txBody>
            <a:bodyPr lIns="18000" tIns="10800" rIns="18000" bIns="10800" anchor="ctr">
              <a:spAutoFit/>
            </a:bodyPr>
            <a:lstStyle/>
            <a:p>
              <a:endParaRPr lang="ru-RU"/>
            </a:p>
          </p:txBody>
        </p:sp>
        <p:sp>
          <p:nvSpPr>
            <p:cNvPr id="37923" name="Rectangle 103"/>
            <p:cNvSpPr>
              <a:spLocks noChangeArrowheads="1"/>
            </p:cNvSpPr>
            <p:nvPr/>
          </p:nvSpPr>
          <p:spPr bwMode="auto">
            <a:xfrm>
              <a:off x="4486" y="3633"/>
              <a:ext cx="185" cy="360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 type="none" w="lg" len="lg"/>
            </a:ln>
          </p:spPr>
          <p:txBody>
            <a:bodyPr lIns="18000" tIns="10800" rIns="18000" bIns="10800" anchor="ctr">
              <a:spAutoFit/>
            </a:bodyPr>
            <a:lstStyle/>
            <a:p>
              <a:r>
                <a:rPr lang="ru-RU" sz="3600" b="1">
                  <a:latin typeface="Arial" charset="0"/>
                </a:rPr>
                <a:t>Г</a:t>
              </a:r>
            </a:p>
          </p:txBody>
        </p:sp>
        <p:sp>
          <p:nvSpPr>
            <p:cNvPr id="37924" name="Line 120"/>
            <p:cNvSpPr>
              <a:spLocks noChangeShapeType="1"/>
            </p:cNvSpPr>
            <p:nvPr/>
          </p:nvSpPr>
          <p:spPr bwMode="auto">
            <a:xfrm rot="10800000" flipH="1">
              <a:off x="5443" y="3294"/>
              <a:ext cx="45" cy="36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none" w="lg" len="lg"/>
            </a:ln>
          </p:spPr>
          <p:txBody>
            <a:bodyPr lIns="18000" tIns="10800" rIns="18000" bIns="10800" anchor="ctr">
              <a:spAutoFit/>
            </a:bodyPr>
            <a:lstStyle/>
            <a:p>
              <a:endParaRPr lang="ru-RU"/>
            </a:p>
          </p:txBody>
        </p:sp>
        <p:sp>
          <p:nvSpPr>
            <p:cNvPr id="37925" name="Line 121"/>
            <p:cNvSpPr>
              <a:spLocks noChangeShapeType="1"/>
            </p:cNvSpPr>
            <p:nvPr/>
          </p:nvSpPr>
          <p:spPr bwMode="auto">
            <a:xfrm rot="10800000" flipH="1" flipV="1">
              <a:off x="5443" y="3657"/>
              <a:ext cx="68" cy="2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none" w="lg" len="lg"/>
            </a:ln>
          </p:spPr>
          <p:txBody>
            <a:bodyPr lIns="18000" tIns="10800" rIns="18000" bIns="10800" anchor="ctr">
              <a:spAutoFit/>
            </a:bodyPr>
            <a:lstStyle/>
            <a:p>
              <a:endParaRPr lang="ru-RU"/>
            </a:p>
          </p:txBody>
        </p:sp>
        <p:sp>
          <p:nvSpPr>
            <p:cNvPr id="37926" name="Oval 122"/>
            <p:cNvSpPr>
              <a:spLocks noChangeArrowheads="1"/>
            </p:cNvSpPr>
            <p:nvPr/>
          </p:nvSpPr>
          <p:spPr bwMode="auto">
            <a:xfrm rot="10800000">
              <a:off x="5511" y="3589"/>
              <a:ext cx="249" cy="227"/>
            </a:xfrm>
            <a:prstGeom prst="ellipse">
              <a:avLst/>
            </a:prstGeom>
            <a:gradFill rotWithShape="1">
              <a:gsLst>
                <a:gs pos="0">
                  <a:srgbClr val="3366FF">
                    <a:alpha val="57001"/>
                  </a:srgbClr>
                </a:gs>
                <a:gs pos="100000">
                  <a:srgbClr val="2449B6"/>
                </a:gs>
              </a:gsLst>
              <a:path path="shape">
                <a:fillToRect l="50000" t="50000" r="50000" b="50000"/>
              </a:path>
            </a:gradFill>
            <a:ln w="12700" algn="ctr">
              <a:solidFill>
                <a:schemeClr val="tx1"/>
              </a:solidFill>
              <a:round/>
              <a:headEnd/>
              <a:tailEnd type="none" w="lg" len="lg"/>
            </a:ln>
          </p:spPr>
          <p:txBody>
            <a:bodyPr lIns="18000" tIns="10800" rIns="18000" bIns="10800"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199804" name="Line 124"/>
          <p:cNvSpPr>
            <a:spLocks noChangeShapeType="1"/>
          </p:cNvSpPr>
          <p:nvPr/>
        </p:nvSpPr>
        <p:spPr bwMode="auto">
          <a:xfrm flipH="1">
            <a:off x="3311525" y="1989138"/>
            <a:ext cx="504825" cy="287337"/>
          </a:xfrm>
          <a:prstGeom prst="line">
            <a:avLst/>
          </a:prstGeom>
          <a:noFill/>
          <a:ln w="57150">
            <a:solidFill>
              <a:srgbClr val="B00000"/>
            </a:solidFill>
            <a:prstDash val="sysDot"/>
            <a:round/>
            <a:headEnd/>
            <a:tailEnd type="none" w="lg" len="lg"/>
          </a:ln>
        </p:spPr>
        <p:txBody>
          <a:bodyPr lIns="18000" tIns="10800" rIns="18000" bIns="10800">
            <a:spAutoFit/>
          </a:bodyPr>
          <a:lstStyle/>
          <a:p>
            <a:endParaRPr lang="ru-RU"/>
          </a:p>
        </p:txBody>
      </p:sp>
      <p:sp>
        <p:nvSpPr>
          <p:cNvPr id="199805" name="Line 125"/>
          <p:cNvSpPr>
            <a:spLocks noChangeShapeType="1"/>
          </p:cNvSpPr>
          <p:nvPr/>
        </p:nvSpPr>
        <p:spPr bwMode="auto">
          <a:xfrm flipH="1">
            <a:off x="3671888" y="2205038"/>
            <a:ext cx="504825" cy="287337"/>
          </a:xfrm>
          <a:prstGeom prst="line">
            <a:avLst/>
          </a:prstGeom>
          <a:noFill/>
          <a:ln w="57150">
            <a:solidFill>
              <a:srgbClr val="B00000"/>
            </a:solidFill>
            <a:prstDash val="sysDot"/>
            <a:round/>
            <a:headEnd/>
            <a:tailEnd type="none" w="lg" len="lg"/>
          </a:ln>
        </p:spPr>
        <p:txBody>
          <a:bodyPr lIns="18000" tIns="10800" rIns="18000" bIns="10800">
            <a:spAutoFit/>
          </a:bodyPr>
          <a:lstStyle/>
          <a:p>
            <a:endParaRPr lang="ru-RU"/>
          </a:p>
        </p:txBody>
      </p:sp>
      <p:sp>
        <p:nvSpPr>
          <p:cNvPr id="199808" name="Line 128"/>
          <p:cNvSpPr>
            <a:spLocks noChangeShapeType="1"/>
          </p:cNvSpPr>
          <p:nvPr/>
        </p:nvSpPr>
        <p:spPr bwMode="auto">
          <a:xfrm flipH="1">
            <a:off x="5148263" y="4076700"/>
            <a:ext cx="504825" cy="287338"/>
          </a:xfrm>
          <a:prstGeom prst="line">
            <a:avLst/>
          </a:prstGeom>
          <a:noFill/>
          <a:ln w="57150">
            <a:solidFill>
              <a:srgbClr val="B00000"/>
            </a:solidFill>
            <a:prstDash val="sysDot"/>
            <a:round/>
            <a:headEnd/>
            <a:tailEnd type="none" w="lg" len="lg"/>
          </a:ln>
        </p:spPr>
        <p:txBody>
          <a:bodyPr lIns="18000" tIns="10800" rIns="18000" bIns="10800">
            <a:spAutoFit/>
          </a:bodyPr>
          <a:lstStyle/>
          <a:p>
            <a:endParaRPr lang="ru-RU"/>
          </a:p>
        </p:txBody>
      </p:sp>
      <p:sp>
        <p:nvSpPr>
          <p:cNvPr id="199809" name="Line 129"/>
          <p:cNvSpPr>
            <a:spLocks noChangeShapeType="1"/>
          </p:cNvSpPr>
          <p:nvPr/>
        </p:nvSpPr>
        <p:spPr bwMode="auto">
          <a:xfrm flipH="1">
            <a:off x="5543550" y="4329113"/>
            <a:ext cx="504825" cy="287337"/>
          </a:xfrm>
          <a:prstGeom prst="line">
            <a:avLst/>
          </a:prstGeom>
          <a:noFill/>
          <a:ln w="57150">
            <a:solidFill>
              <a:srgbClr val="B00000"/>
            </a:solidFill>
            <a:prstDash val="sysDot"/>
            <a:round/>
            <a:headEnd/>
            <a:tailEnd type="none" w="lg" len="lg"/>
          </a:ln>
        </p:spPr>
        <p:txBody>
          <a:bodyPr lIns="18000" tIns="10800" rIns="18000" bIns="10800">
            <a:spAutoFit/>
          </a:bodyPr>
          <a:lstStyle/>
          <a:p>
            <a:endParaRPr lang="ru-RU"/>
          </a:p>
        </p:txBody>
      </p:sp>
      <p:sp>
        <p:nvSpPr>
          <p:cNvPr id="199811" name="Line 131"/>
          <p:cNvSpPr>
            <a:spLocks noChangeShapeType="1"/>
          </p:cNvSpPr>
          <p:nvPr/>
        </p:nvSpPr>
        <p:spPr bwMode="auto">
          <a:xfrm flipH="1">
            <a:off x="5075238" y="5805488"/>
            <a:ext cx="504825" cy="287337"/>
          </a:xfrm>
          <a:prstGeom prst="line">
            <a:avLst/>
          </a:prstGeom>
          <a:noFill/>
          <a:ln w="57150">
            <a:solidFill>
              <a:srgbClr val="B00000"/>
            </a:solidFill>
            <a:prstDash val="sysDot"/>
            <a:round/>
            <a:headEnd/>
            <a:tailEnd type="none" w="lg" len="lg"/>
          </a:ln>
        </p:spPr>
        <p:txBody>
          <a:bodyPr lIns="18000" tIns="10800" rIns="18000" bIns="10800">
            <a:spAutoFit/>
          </a:bodyPr>
          <a:lstStyle/>
          <a:p>
            <a:endParaRPr lang="ru-RU"/>
          </a:p>
        </p:txBody>
      </p:sp>
      <p:sp>
        <p:nvSpPr>
          <p:cNvPr id="199812" name="Line 132"/>
          <p:cNvSpPr>
            <a:spLocks noChangeShapeType="1"/>
          </p:cNvSpPr>
          <p:nvPr/>
        </p:nvSpPr>
        <p:spPr bwMode="auto">
          <a:xfrm flipH="1">
            <a:off x="5111750" y="6165850"/>
            <a:ext cx="504825" cy="287338"/>
          </a:xfrm>
          <a:prstGeom prst="line">
            <a:avLst/>
          </a:prstGeom>
          <a:noFill/>
          <a:ln w="57150">
            <a:solidFill>
              <a:srgbClr val="B00000"/>
            </a:solidFill>
            <a:prstDash val="sysDot"/>
            <a:round/>
            <a:headEnd/>
            <a:tailEnd type="none" w="lg" len="lg"/>
          </a:ln>
        </p:spPr>
        <p:txBody>
          <a:bodyPr lIns="18000" tIns="10800" rIns="18000" bIns="10800">
            <a:spAutoFit/>
          </a:bodyPr>
          <a:lstStyle/>
          <a:p>
            <a:endParaRPr lang="ru-RU"/>
          </a:p>
        </p:txBody>
      </p:sp>
      <p:sp>
        <p:nvSpPr>
          <p:cNvPr id="199813" name="Line 133"/>
          <p:cNvSpPr>
            <a:spLocks noChangeShapeType="1"/>
          </p:cNvSpPr>
          <p:nvPr/>
        </p:nvSpPr>
        <p:spPr bwMode="auto">
          <a:xfrm flipH="1">
            <a:off x="5472113" y="6381750"/>
            <a:ext cx="504825" cy="287338"/>
          </a:xfrm>
          <a:prstGeom prst="line">
            <a:avLst/>
          </a:prstGeom>
          <a:noFill/>
          <a:ln w="57150">
            <a:solidFill>
              <a:srgbClr val="B00000"/>
            </a:solidFill>
            <a:prstDash val="sysDot"/>
            <a:round/>
            <a:headEnd/>
            <a:tailEnd type="none" w="lg" len="lg"/>
          </a:ln>
        </p:spPr>
        <p:txBody>
          <a:bodyPr lIns="18000" tIns="10800" rIns="18000" bIns="10800"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199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1000"/>
                                        <p:tgtEl>
                                          <p:spTgt spid="199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1000"/>
                                        <p:tgtEl>
                                          <p:spTgt spid="199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1000"/>
                                        <p:tgtEl>
                                          <p:spTgt spid="199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1000"/>
                                        <p:tgtEl>
                                          <p:spTgt spid="199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1000"/>
                                        <p:tgtEl>
                                          <p:spTgt spid="199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1000"/>
                                        <p:tgtEl>
                                          <p:spTgt spid="199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97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97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99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97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97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9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9740" grpId="0" animBg="1"/>
      <p:bldP spid="199743" grpId="0"/>
      <p:bldP spid="199804" grpId="0" animBg="1"/>
      <p:bldP spid="199805" grpId="0" animBg="1"/>
      <p:bldP spid="199808" grpId="0" animBg="1"/>
      <p:bldP spid="199809" grpId="0" animBg="1"/>
      <p:bldP spid="199811" grpId="0" animBg="1"/>
      <p:bldP spid="199812" grpId="0" animBg="1"/>
      <p:bldP spid="19981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914" name="Group 16"/>
          <p:cNvGrpSpPr>
            <a:grpSpLocks/>
          </p:cNvGrpSpPr>
          <p:nvPr/>
        </p:nvGrpSpPr>
        <p:grpSpPr bwMode="auto">
          <a:xfrm>
            <a:off x="3141663" y="368300"/>
            <a:ext cx="4346575" cy="5940425"/>
            <a:chOff x="1979" y="232"/>
            <a:chExt cx="2738" cy="3742"/>
          </a:xfrm>
        </p:grpSpPr>
        <p:pic>
          <p:nvPicPr>
            <p:cNvPr id="38918" name="Picture 4" descr="Комплементарность 2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886" y="708"/>
              <a:ext cx="1831" cy="32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8919" name="Line 6"/>
            <p:cNvSpPr>
              <a:spLocks noChangeShapeType="1"/>
            </p:cNvSpPr>
            <p:nvPr/>
          </p:nvSpPr>
          <p:spPr bwMode="auto">
            <a:xfrm>
              <a:off x="3158" y="436"/>
              <a:ext cx="1247" cy="0"/>
            </a:xfrm>
            <a:prstGeom prst="line">
              <a:avLst/>
            </a:prstGeom>
            <a:noFill/>
            <a:ln w="31750">
              <a:solidFill>
                <a:srgbClr val="666699"/>
              </a:solidFill>
              <a:round/>
              <a:headEnd type="triangle" w="med" len="med"/>
              <a:tailEnd type="triangle" w="med" len="lg"/>
            </a:ln>
          </p:spPr>
          <p:txBody>
            <a:bodyPr lIns="18000" tIns="10800" rIns="18000" bIns="10800" anchor="ctr">
              <a:spAutoFit/>
            </a:bodyPr>
            <a:lstStyle/>
            <a:p>
              <a:endParaRPr lang="ru-RU"/>
            </a:p>
          </p:txBody>
        </p:sp>
        <p:sp useBgFill="1">
          <p:nvSpPr>
            <p:cNvPr id="38920" name="Text Box 5"/>
            <p:cNvSpPr txBox="1">
              <a:spLocks noChangeArrowheads="1"/>
            </p:cNvSpPr>
            <p:nvPr/>
          </p:nvSpPr>
          <p:spPr bwMode="auto">
            <a:xfrm>
              <a:off x="3475" y="232"/>
              <a:ext cx="658" cy="360"/>
            </a:xfrm>
            <a:prstGeom prst="rect">
              <a:avLst/>
            </a:prstGeom>
            <a:ln w="9525" algn="ctr">
              <a:noFill/>
              <a:miter lim="800000"/>
              <a:headEnd/>
              <a:tailEnd type="none" w="med" len="lg"/>
            </a:ln>
          </p:spPr>
          <p:txBody>
            <a:bodyPr lIns="18000" tIns="10800" rIns="18000" bIns="10800" anchor="ctr" anchorCtr="1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3600">
                  <a:latin typeface="Arial" charset="0"/>
                </a:rPr>
                <a:t>2 нм</a:t>
              </a:r>
            </a:p>
          </p:txBody>
        </p:sp>
        <p:sp>
          <p:nvSpPr>
            <p:cNvPr id="38921" name="Line 7"/>
            <p:cNvSpPr>
              <a:spLocks noChangeShapeType="1"/>
            </p:cNvSpPr>
            <p:nvPr/>
          </p:nvSpPr>
          <p:spPr bwMode="auto">
            <a:xfrm flipH="1" flipV="1">
              <a:off x="2591" y="1071"/>
              <a:ext cx="0" cy="1633"/>
            </a:xfrm>
            <a:prstGeom prst="line">
              <a:avLst/>
            </a:prstGeom>
            <a:noFill/>
            <a:ln w="31750">
              <a:solidFill>
                <a:srgbClr val="666699"/>
              </a:solidFill>
              <a:round/>
              <a:headEnd type="triangle" w="med" len="med"/>
              <a:tailEnd type="triangle" w="med" len="lg"/>
            </a:ln>
          </p:spPr>
          <p:txBody>
            <a:bodyPr lIns="18000" tIns="10800" rIns="18000" bIns="10800" anchor="ctr">
              <a:spAutoFit/>
            </a:bodyPr>
            <a:lstStyle/>
            <a:p>
              <a:endParaRPr lang="ru-RU"/>
            </a:p>
          </p:txBody>
        </p:sp>
        <p:sp useBgFill="1">
          <p:nvSpPr>
            <p:cNvPr id="38922" name="Text Box 12"/>
            <p:cNvSpPr txBox="1">
              <a:spLocks noChangeArrowheads="1"/>
            </p:cNvSpPr>
            <p:nvPr/>
          </p:nvSpPr>
          <p:spPr bwMode="auto">
            <a:xfrm>
              <a:off x="1979" y="1684"/>
              <a:ext cx="930" cy="360"/>
            </a:xfrm>
            <a:prstGeom prst="rect">
              <a:avLst/>
            </a:prstGeom>
            <a:ln w="9525" algn="ctr">
              <a:noFill/>
              <a:miter lim="800000"/>
              <a:headEnd/>
              <a:tailEnd type="none" w="med" len="lg"/>
            </a:ln>
          </p:spPr>
          <p:txBody>
            <a:bodyPr lIns="18000" tIns="10800" rIns="18000" bIns="10800" anchor="ctr" anchorCtr="1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3600">
                  <a:latin typeface="Arial" charset="0"/>
                </a:rPr>
                <a:t>3.4 нм</a:t>
              </a:r>
            </a:p>
          </p:txBody>
        </p:sp>
      </p:grpSp>
      <p:sp useBgFill="1">
        <p:nvSpPr>
          <p:cNvPr id="38915" name="Text Box 13"/>
          <p:cNvSpPr txBox="1">
            <a:spLocks noChangeArrowheads="1"/>
          </p:cNvSpPr>
          <p:nvPr/>
        </p:nvSpPr>
        <p:spPr bwMode="auto">
          <a:xfrm>
            <a:off x="611188" y="2349500"/>
            <a:ext cx="2305050" cy="1120775"/>
          </a:xfrm>
          <a:prstGeom prst="rect">
            <a:avLst/>
          </a:prstGeom>
          <a:ln w="9525" algn="ctr">
            <a:noFill/>
            <a:miter lim="800000"/>
            <a:headEnd/>
            <a:tailEnd type="none" w="med" len="lg"/>
          </a:ln>
        </p:spPr>
        <p:txBody>
          <a:bodyPr lIns="18000" tIns="10800" rIns="18000" bIns="10800" anchor="ctr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>
                <a:latin typeface="Arial" charset="0"/>
              </a:rPr>
              <a:t>1 виток – 10 н.п. </a:t>
            </a:r>
          </a:p>
        </p:txBody>
      </p:sp>
      <p:sp useBgFill="1">
        <p:nvSpPr>
          <p:cNvPr id="38916" name="Text Box 14"/>
          <p:cNvSpPr txBox="1">
            <a:spLocks noChangeArrowheads="1"/>
          </p:cNvSpPr>
          <p:nvPr/>
        </p:nvSpPr>
        <p:spPr bwMode="auto">
          <a:xfrm>
            <a:off x="935038" y="4508500"/>
            <a:ext cx="2879725" cy="1670050"/>
          </a:xfrm>
          <a:prstGeom prst="rect">
            <a:avLst/>
          </a:prstGeom>
          <a:ln w="9525" algn="ctr">
            <a:noFill/>
            <a:miter lim="800000"/>
            <a:headEnd/>
            <a:tailEnd type="none" w="med" len="lg"/>
          </a:ln>
        </p:spPr>
        <p:txBody>
          <a:bodyPr lIns="18000" tIns="10800" rIns="18000" bIns="10800" anchor="ctr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>
                <a:latin typeface="Arial" charset="0"/>
              </a:rPr>
              <a:t>На одну н.п. приходится 0.34 нм</a:t>
            </a:r>
          </a:p>
        </p:txBody>
      </p:sp>
      <p:sp>
        <p:nvSpPr>
          <p:cNvPr id="179215" name="AutoShape 15"/>
          <p:cNvSpPr>
            <a:spLocks noChangeArrowheads="1"/>
          </p:cNvSpPr>
          <p:nvPr/>
        </p:nvSpPr>
        <p:spPr bwMode="auto">
          <a:xfrm>
            <a:off x="1439863" y="3716338"/>
            <a:ext cx="504825" cy="612775"/>
          </a:xfrm>
          <a:prstGeom prst="downArrow">
            <a:avLst>
              <a:gd name="adj1" fmla="val 50000"/>
              <a:gd name="adj2" fmla="val 30346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1569"/>
                  <a:invGamma/>
                </a:schemeClr>
              </a:gs>
            </a:gsLst>
            <a:lin ang="2700000" scaled="1"/>
          </a:gradFill>
          <a:ln w="9525" algn="ctr">
            <a:noFill/>
            <a:miter lim="800000"/>
            <a:headEnd/>
            <a:tailEnd type="none" w="med" len="lg"/>
          </a:ln>
          <a:effectLst/>
        </p:spPr>
        <p:txBody>
          <a:bodyPr lIns="18000" tIns="10800" rIns="18000" bIns="10800" anchor="ctr">
            <a:spAutoFit/>
          </a:bodyPr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6198A4"/>
            </a:gs>
            <a:gs pos="50000">
              <a:srgbClr val="93E6F7"/>
            </a:gs>
            <a:gs pos="100000">
              <a:srgbClr val="6198A4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4" descr="13 ДНК стро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288"/>
            <a:ext cx="914400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323850" y="0"/>
            <a:ext cx="84963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4400">
                <a:solidFill>
                  <a:schemeClr val="tx2"/>
                </a:solidFill>
                <a:latin typeface="Arial" charset="0"/>
              </a:rPr>
              <a:t>Принципы строения ДНК</a:t>
            </a:r>
          </a:p>
        </p:txBody>
      </p:sp>
      <p:sp>
        <p:nvSpPr>
          <p:cNvPr id="67587" name="Text Box 3"/>
          <p:cNvSpPr txBox="1">
            <a:spLocks noChangeArrowheads="1"/>
          </p:cNvSpPr>
          <p:nvPr/>
        </p:nvSpPr>
        <p:spPr bwMode="auto">
          <a:xfrm>
            <a:off x="1800225" y="2097088"/>
            <a:ext cx="46831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latin typeface="Arial" charset="0"/>
              </a:rPr>
              <a:t>А</a:t>
            </a:r>
          </a:p>
        </p:txBody>
      </p:sp>
      <p:sp>
        <p:nvSpPr>
          <p:cNvPr id="67588" name="Text Box 4"/>
          <p:cNvSpPr txBox="1">
            <a:spLocks noChangeArrowheads="1"/>
          </p:cNvSpPr>
          <p:nvPr/>
        </p:nvSpPr>
        <p:spPr bwMode="auto">
          <a:xfrm>
            <a:off x="1800225" y="2565400"/>
            <a:ext cx="468313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latin typeface="Arial" charset="0"/>
              </a:rPr>
              <a:t>Г</a:t>
            </a:r>
          </a:p>
        </p:txBody>
      </p:sp>
      <p:sp>
        <p:nvSpPr>
          <p:cNvPr id="67589" name="Text Box 5"/>
          <p:cNvSpPr txBox="1">
            <a:spLocks noChangeArrowheads="1"/>
          </p:cNvSpPr>
          <p:nvPr/>
        </p:nvSpPr>
        <p:spPr bwMode="auto">
          <a:xfrm>
            <a:off x="1800225" y="3033713"/>
            <a:ext cx="468313" cy="519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latin typeface="Arial" charset="0"/>
              </a:rPr>
              <a:t>Г</a:t>
            </a:r>
          </a:p>
        </p:txBody>
      </p:sp>
      <p:sp>
        <p:nvSpPr>
          <p:cNvPr id="67590" name="Text Box 6"/>
          <p:cNvSpPr txBox="1">
            <a:spLocks noChangeArrowheads="1"/>
          </p:cNvSpPr>
          <p:nvPr/>
        </p:nvSpPr>
        <p:spPr bwMode="auto">
          <a:xfrm>
            <a:off x="1800225" y="3573463"/>
            <a:ext cx="468313" cy="519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latin typeface="Arial" charset="0"/>
              </a:rPr>
              <a:t>Т</a:t>
            </a:r>
          </a:p>
        </p:txBody>
      </p:sp>
      <p:sp>
        <p:nvSpPr>
          <p:cNvPr id="67591" name="Text Box 7"/>
          <p:cNvSpPr txBox="1">
            <a:spLocks noChangeArrowheads="1"/>
          </p:cNvSpPr>
          <p:nvPr/>
        </p:nvSpPr>
        <p:spPr bwMode="auto">
          <a:xfrm>
            <a:off x="1800225" y="4113213"/>
            <a:ext cx="468313" cy="519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latin typeface="Arial" charset="0"/>
              </a:rPr>
              <a:t>Ц</a:t>
            </a:r>
          </a:p>
        </p:txBody>
      </p:sp>
      <p:sp>
        <p:nvSpPr>
          <p:cNvPr id="67592" name="Text Box 8"/>
          <p:cNvSpPr txBox="1">
            <a:spLocks noChangeArrowheads="1"/>
          </p:cNvSpPr>
          <p:nvPr/>
        </p:nvSpPr>
        <p:spPr bwMode="auto">
          <a:xfrm>
            <a:off x="1800225" y="4652963"/>
            <a:ext cx="468313" cy="519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latin typeface="Arial" charset="0"/>
              </a:rPr>
              <a:t>А</a:t>
            </a:r>
          </a:p>
        </p:txBody>
      </p:sp>
      <p:sp>
        <p:nvSpPr>
          <p:cNvPr id="67593" name="Text Box 9"/>
          <p:cNvSpPr txBox="1">
            <a:spLocks noChangeArrowheads="1"/>
          </p:cNvSpPr>
          <p:nvPr/>
        </p:nvSpPr>
        <p:spPr bwMode="auto">
          <a:xfrm>
            <a:off x="1800225" y="5157788"/>
            <a:ext cx="468313" cy="519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latin typeface="Arial" charset="0"/>
              </a:rPr>
              <a:t>А</a:t>
            </a:r>
          </a:p>
        </p:txBody>
      </p:sp>
      <p:sp>
        <p:nvSpPr>
          <p:cNvPr id="67594" name="Text Box 10"/>
          <p:cNvSpPr txBox="1">
            <a:spLocks noChangeArrowheads="1"/>
          </p:cNvSpPr>
          <p:nvPr/>
        </p:nvSpPr>
        <p:spPr bwMode="auto">
          <a:xfrm>
            <a:off x="1800225" y="5661025"/>
            <a:ext cx="468313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latin typeface="Arial" charset="0"/>
              </a:rPr>
              <a:t>Ц</a:t>
            </a:r>
          </a:p>
        </p:txBody>
      </p:sp>
      <p:sp>
        <p:nvSpPr>
          <p:cNvPr id="67595" name="Text Box 11"/>
          <p:cNvSpPr txBox="1">
            <a:spLocks noChangeArrowheads="1"/>
          </p:cNvSpPr>
          <p:nvPr/>
        </p:nvSpPr>
        <p:spPr bwMode="auto">
          <a:xfrm>
            <a:off x="4500563" y="1268413"/>
            <a:ext cx="334803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>
                <a:latin typeface="Arial" charset="0"/>
              </a:rPr>
              <a:t>Нерегулярность</a:t>
            </a:r>
          </a:p>
        </p:txBody>
      </p:sp>
      <p:sp>
        <p:nvSpPr>
          <p:cNvPr id="67596" name="Text Box 12"/>
          <p:cNvSpPr txBox="1">
            <a:spLocks noChangeArrowheads="1"/>
          </p:cNvSpPr>
          <p:nvPr/>
        </p:nvSpPr>
        <p:spPr bwMode="auto">
          <a:xfrm>
            <a:off x="4500563" y="2133600"/>
            <a:ext cx="356393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>
                <a:latin typeface="Arial" charset="0"/>
              </a:rPr>
              <a:t>Двуцепочечность</a:t>
            </a:r>
          </a:p>
        </p:txBody>
      </p:sp>
      <p:sp>
        <p:nvSpPr>
          <p:cNvPr id="67597" name="Line 13"/>
          <p:cNvSpPr>
            <a:spLocks noChangeShapeType="1"/>
          </p:cNvSpPr>
          <p:nvPr/>
        </p:nvSpPr>
        <p:spPr bwMode="auto">
          <a:xfrm>
            <a:off x="3132138" y="2205038"/>
            <a:ext cx="0" cy="3816350"/>
          </a:xfrm>
          <a:prstGeom prst="line">
            <a:avLst/>
          </a:prstGeom>
          <a:noFill/>
          <a:ln w="76200">
            <a:solidFill>
              <a:srgbClr val="666633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7599" name="Text Box 15"/>
          <p:cNvSpPr txBox="1">
            <a:spLocks noChangeArrowheads="1"/>
          </p:cNvSpPr>
          <p:nvPr/>
        </p:nvSpPr>
        <p:spPr bwMode="auto">
          <a:xfrm>
            <a:off x="2555875" y="2549525"/>
            <a:ext cx="468313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latin typeface="Arial" charset="0"/>
              </a:rPr>
              <a:t>Ц</a:t>
            </a:r>
          </a:p>
        </p:txBody>
      </p:sp>
      <p:sp>
        <p:nvSpPr>
          <p:cNvPr id="67600" name="Text Box 16"/>
          <p:cNvSpPr txBox="1">
            <a:spLocks noChangeArrowheads="1"/>
          </p:cNvSpPr>
          <p:nvPr/>
        </p:nvSpPr>
        <p:spPr bwMode="auto">
          <a:xfrm>
            <a:off x="2555875" y="3054350"/>
            <a:ext cx="468313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latin typeface="Arial" charset="0"/>
              </a:rPr>
              <a:t>Ц</a:t>
            </a:r>
          </a:p>
        </p:txBody>
      </p:sp>
      <p:sp>
        <p:nvSpPr>
          <p:cNvPr id="67601" name="Text Box 17"/>
          <p:cNvSpPr txBox="1">
            <a:spLocks noChangeArrowheads="1"/>
          </p:cNvSpPr>
          <p:nvPr/>
        </p:nvSpPr>
        <p:spPr bwMode="auto">
          <a:xfrm>
            <a:off x="4537075" y="3067050"/>
            <a:ext cx="42481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>
                <a:latin typeface="Arial" charset="0"/>
              </a:rPr>
              <a:t>Комплементарность</a:t>
            </a:r>
          </a:p>
        </p:txBody>
      </p:sp>
      <p:sp>
        <p:nvSpPr>
          <p:cNvPr id="67602" name="Text Box 18"/>
          <p:cNvSpPr txBox="1">
            <a:spLocks noChangeArrowheads="1"/>
          </p:cNvSpPr>
          <p:nvPr/>
        </p:nvSpPr>
        <p:spPr bwMode="auto">
          <a:xfrm>
            <a:off x="2557463" y="3573463"/>
            <a:ext cx="46831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latin typeface="Arial" charset="0"/>
              </a:rPr>
              <a:t>А</a:t>
            </a:r>
          </a:p>
        </p:txBody>
      </p:sp>
      <p:sp>
        <p:nvSpPr>
          <p:cNvPr id="67603" name="Text Box 19"/>
          <p:cNvSpPr txBox="1">
            <a:spLocks noChangeArrowheads="1"/>
          </p:cNvSpPr>
          <p:nvPr/>
        </p:nvSpPr>
        <p:spPr bwMode="auto">
          <a:xfrm>
            <a:off x="2592388" y="4113213"/>
            <a:ext cx="468312" cy="519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latin typeface="Arial" charset="0"/>
              </a:rPr>
              <a:t>Г</a:t>
            </a:r>
          </a:p>
        </p:txBody>
      </p:sp>
      <p:sp>
        <p:nvSpPr>
          <p:cNvPr id="67604" name="Text Box 20"/>
          <p:cNvSpPr txBox="1">
            <a:spLocks noChangeArrowheads="1"/>
          </p:cNvSpPr>
          <p:nvPr/>
        </p:nvSpPr>
        <p:spPr bwMode="auto">
          <a:xfrm>
            <a:off x="2592388" y="4616450"/>
            <a:ext cx="46831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latin typeface="Arial" charset="0"/>
              </a:rPr>
              <a:t>Т</a:t>
            </a:r>
          </a:p>
        </p:txBody>
      </p:sp>
      <p:sp>
        <p:nvSpPr>
          <p:cNvPr id="67605" name="Text Box 21"/>
          <p:cNvSpPr txBox="1">
            <a:spLocks noChangeArrowheads="1"/>
          </p:cNvSpPr>
          <p:nvPr/>
        </p:nvSpPr>
        <p:spPr bwMode="auto">
          <a:xfrm>
            <a:off x="2592388" y="5157788"/>
            <a:ext cx="468312" cy="519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latin typeface="Arial" charset="0"/>
              </a:rPr>
              <a:t>Т</a:t>
            </a:r>
          </a:p>
        </p:txBody>
      </p:sp>
      <p:sp>
        <p:nvSpPr>
          <p:cNvPr id="67606" name="Text Box 22"/>
          <p:cNvSpPr txBox="1">
            <a:spLocks noChangeArrowheads="1"/>
          </p:cNvSpPr>
          <p:nvPr/>
        </p:nvSpPr>
        <p:spPr bwMode="auto">
          <a:xfrm>
            <a:off x="2592388" y="5646738"/>
            <a:ext cx="468312" cy="519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latin typeface="Arial" charset="0"/>
              </a:rPr>
              <a:t>Г</a:t>
            </a:r>
          </a:p>
        </p:txBody>
      </p:sp>
      <p:sp>
        <p:nvSpPr>
          <p:cNvPr id="67607" name="Text Box 23"/>
          <p:cNvSpPr txBox="1">
            <a:spLocks noChangeArrowheads="1"/>
          </p:cNvSpPr>
          <p:nvPr/>
        </p:nvSpPr>
        <p:spPr bwMode="auto">
          <a:xfrm>
            <a:off x="4537075" y="3932238"/>
            <a:ext cx="42481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>
                <a:latin typeface="Arial" charset="0"/>
              </a:rPr>
              <a:t>Антипараллельность</a:t>
            </a:r>
          </a:p>
        </p:txBody>
      </p:sp>
      <p:sp>
        <p:nvSpPr>
          <p:cNvPr id="67608" name="Text Box 24"/>
          <p:cNvSpPr txBox="1">
            <a:spLocks noChangeArrowheads="1"/>
          </p:cNvSpPr>
          <p:nvPr/>
        </p:nvSpPr>
        <p:spPr bwMode="auto">
          <a:xfrm>
            <a:off x="1368425" y="1541463"/>
            <a:ext cx="468313" cy="519112"/>
          </a:xfrm>
          <a:prstGeom prst="rect">
            <a:avLst/>
          </a:prstGeom>
          <a:solidFill>
            <a:srgbClr val="FFCC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000000"/>
                </a:solidFill>
                <a:latin typeface="Arial" charset="0"/>
              </a:rPr>
              <a:t>3</a:t>
            </a:r>
            <a:r>
              <a:rPr lang="en-US" sz="2800" b="1">
                <a:solidFill>
                  <a:srgbClr val="000000"/>
                </a:solidFill>
                <a:latin typeface="Arial" charset="0"/>
                <a:cs typeface="Arial" charset="0"/>
              </a:rPr>
              <a:t>'</a:t>
            </a:r>
          </a:p>
        </p:txBody>
      </p:sp>
      <p:sp>
        <p:nvSpPr>
          <p:cNvPr id="67609" name="Text Box 25"/>
          <p:cNvSpPr txBox="1">
            <a:spLocks noChangeArrowheads="1"/>
          </p:cNvSpPr>
          <p:nvPr/>
        </p:nvSpPr>
        <p:spPr bwMode="auto">
          <a:xfrm>
            <a:off x="1331913" y="6165850"/>
            <a:ext cx="468312" cy="519113"/>
          </a:xfrm>
          <a:prstGeom prst="rect">
            <a:avLst/>
          </a:prstGeom>
          <a:solidFill>
            <a:srgbClr val="FFCC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000000"/>
                </a:solidFill>
                <a:latin typeface="Arial" charset="0"/>
              </a:rPr>
              <a:t>5</a:t>
            </a:r>
            <a:r>
              <a:rPr lang="en-US" sz="2800" b="1">
                <a:solidFill>
                  <a:srgbClr val="000000"/>
                </a:solidFill>
                <a:latin typeface="Arial" charset="0"/>
                <a:cs typeface="Arial" charset="0"/>
              </a:rPr>
              <a:t>'</a:t>
            </a:r>
          </a:p>
        </p:txBody>
      </p:sp>
      <p:sp>
        <p:nvSpPr>
          <p:cNvPr id="67610" name="Text Box 26"/>
          <p:cNvSpPr txBox="1">
            <a:spLocks noChangeArrowheads="1"/>
          </p:cNvSpPr>
          <p:nvPr/>
        </p:nvSpPr>
        <p:spPr bwMode="auto">
          <a:xfrm>
            <a:off x="2628900" y="1520825"/>
            <a:ext cx="468313" cy="519113"/>
          </a:xfrm>
          <a:prstGeom prst="rect">
            <a:avLst/>
          </a:prstGeom>
          <a:solidFill>
            <a:srgbClr val="FFCC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000000"/>
                </a:solidFill>
                <a:latin typeface="Arial" charset="0"/>
              </a:rPr>
              <a:t>5</a:t>
            </a:r>
            <a:r>
              <a:rPr lang="en-US" sz="2800" b="1">
                <a:solidFill>
                  <a:srgbClr val="000000"/>
                </a:solidFill>
                <a:latin typeface="Arial" charset="0"/>
                <a:cs typeface="Arial" charset="0"/>
              </a:rPr>
              <a:t>'</a:t>
            </a:r>
          </a:p>
        </p:txBody>
      </p:sp>
      <p:sp>
        <p:nvSpPr>
          <p:cNvPr id="67611" name="Text Box 27"/>
          <p:cNvSpPr txBox="1">
            <a:spLocks noChangeArrowheads="1"/>
          </p:cNvSpPr>
          <p:nvPr/>
        </p:nvSpPr>
        <p:spPr bwMode="auto">
          <a:xfrm>
            <a:off x="2952750" y="6149975"/>
            <a:ext cx="468313" cy="519113"/>
          </a:xfrm>
          <a:prstGeom prst="rect">
            <a:avLst/>
          </a:prstGeom>
          <a:solidFill>
            <a:srgbClr val="FFCC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000000"/>
                </a:solidFill>
                <a:latin typeface="Arial" charset="0"/>
              </a:rPr>
              <a:t>3</a:t>
            </a:r>
            <a:r>
              <a:rPr lang="en-US" sz="2800" b="1">
                <a:solidFill>
                  <a:srgbClr val="000000"/>
                </a:solidFill>
                <a:latin typeface="Arial" charset="0"/>
                <a:cs typeface="Arial" charset="0"/>
              </a:rPr>
              <a:t>'</a:t>
            </a:r>
          </a:p>
        </p:txBody>
      </p:sp>
      <p:sp>
        <p:nvSpPr>
          <p:cNvPr id="67598" name="Text Box 14"/>
          <p:cNvSpPr txBox="1">
            <a:spLocks noChangeArrowheads="1"/>
          </p:cNvSpPr>
          <p:nvPr/>
        </p:nvSpPr>
        <p:spPr bwMode="auto">
          <a:xfrm>
            <a:off x="2592388" y="2117725"/>
            <a:ext cx="468312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latin typeface="Arial" charset="0"/>
              </a:rPr>
              <a:t>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75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75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7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7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7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7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7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7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7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7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7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75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75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7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1000"/>
                                        <p:tgtEl>
                                          <p:spTgt spid="67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10" presetClass="exit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2000"/>
                                        <p:tgtEl>
                                          <p:spTgt spid="675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7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76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76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7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7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7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0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7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5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7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0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7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5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7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90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67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500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67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76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76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67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67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500"/>
                            </p:stCondLst>
                            <p:childTnLst>
                              <p:par>
                                <p:cTn id="1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67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67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3500"/>
                            </p:stCondLst>
                            <p:childTnLst>
                              <p:par>
                                <p:cTn id="1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67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7" grpId="0"/>
      <p:bldP spid="67588" grpId="0"/>
      <p:bldP spid="67589" grpId="0"/>
      <p:bldP spid="67590" grpId="0"/>
      <p:bldP spid="67591" grpId="0"/>
      <p:bldP spid="67592" grpId="0"/>
      <p:bldP spid="67593" grpId="0"/>
      <p:bldP spid="67594" grpId="0"/>
      <p:bldP spid="67595" grpId="0"/>
      <p:bldP spid="67596" grpId="0"/>
      <p:bldP spid="67597" grpId="0" animBg="1"/>
      <p:bldP spid="67597" grpId="1" animBg="1"/>
      <p:bldP spid="67599" grpId="0"/>
      <p:bldP spid="67600" grpId="0"/>
      <p:bldP spid="67601" grpId="0"/>
      <p:bldP spid="67602" grpId="0"/>
      <p:bldP spid="67603" grpId="0"/>
      <p:bldP spid="67604" grpId="0"/>
      <p:bldP spid="67605" grpId="0"/>
      <p:bldP spid="67606" grpId="0"/>
      <p:bldP spid="67607" grpId="0"/>
      <p:bldP spid="67608" grpId="0" animBg="1"/>
      <p:bldP spid="67609" grpId="0" animBg="1"/>
      <p:bldP spid="67610" grpId="0" animBg="1"/>
      <p:bldP spid="67611" grpId="0" animBg="1"/>
      <p:bldP spid="6759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052513"/>
            <a:ext cx="8640763" cy="4421187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ru-RU" sz="4400" b="1" smtClean="0">
                <a:solidFill>
                  <a:srgbClr val="808000"/>
                </a:solidFill>
                <a:latin typeface="Tahoma" pitchFamily="34" charset="0"/>
                <a:cs typeface="Tahoma" pitchFamily="34" charset="0"/>
              </a:rPr>
              <a:t>  </a:t>
            </a:r>
            <a:r>
              <a:rPr lang="ru-RU" sz="4400" smtClean="0">
                <a:latin typeface="Tahoma" pitchFamily="34" charset="0"/>
                <a:cs typeface="Tahoma" pitchFamily="34" charset="0"/>
              </a:rPr>
              <a:t>Какие черты в строении ДНК прямо указывают на ее функцию?</a:t>
            </a:r>
          </a:p>
          <a:p>
            <a:pPr algn="ctr" eaLnBrk="1" hangingPunct="1">
              <a:spcBef>
                <a:spcPct val="80000"/>
              </a:spcBef>
              <a:buFont typeface="Wingdings" pitchFamily="2" charset="2"/>
              <a:buNone/>
            </a:pPr>
            <a:r>
              <a:rPr lang="ru-RU" sz="4400" smtClean="0">
                <a:latin typeface="Tahoma" pitchFamily="34" charset="0"/>
                <a:cs typeface="Tahoma" pitchFamily="34" charset="0"/>
              </a:rPr>
              <a:t>  </a:t>
            </a:r>
            <a:r>
              <a:rPr lang="ru-RU" sz="4000" smtClean="0">
                <a:latin typeface="Tahoma" pitchFamily="34" charset="0"/>
                <a:cs typeface="Tahoma" pitchFamily="34" charset="0"/>
              </a:rPr>
              <a:t>(Сравните со строением белков)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u-RU" sz="6600" smtClean="0"/>
              <a:t>Строение РНК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84213" y="1125538"/>
            <a:ext cx="7772400" cy="2403475"/>
          </a:xfrm>
        </p:spPr>
        <p:txBody>
          <a:bodyPr/>
          <a:lstStyle/>
          <a:p>
            <a:pPr eaLnBrk="1" hangingPunct="1"/>
            <a:r>
              <a:rPr lang="ru-RU" smtClean="0"/>
              <a:t>Эту функцию выполняет ДНК</a:t>
            </a:r>
          </a:p>
        </p:txBody>
      </p:sp>
      <p:sp>
        <p:nvSpPr>
          <p:cNvPr id="8195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3860800"/>
            <a:ext cx="6832600" cy="1752600"/>
          </a:xfrm>
        </p:spPr>
        <p:txBody>
          <a:bodyPr/>
          <a:lstStyle/>
          <a:p>
            <a:pPr eaLnBrk="1" hangingPunct="1"/>
            <a:r>
              <a:rPr lang="ru-RU" smtClean="0"/>
              <a:t>главная и единственная ее функция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8229600" cy="1143000"/>
          </a:xfrm>
        </p:spPr>
        <p:txBody>
          <a:bodyPr/>
          <a:lstStyle/>
          <a:p>
            <a:pPr eaLnBrk="1" hangingPunct="1"/>
            <a:r>
              <a:rPr lang="ru-RU" sz="4800" smtClean="0"/>
              <a:t>Отличия РНК от ДНК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31800" y="1376363"/>
            <a:ext cx="8424863" cy="5221287"/>
          </a:xfrm>
        </p:spPr>
        <p:txBody>
          <a:bodyPr/>
          <a:lstStyle/>
          <a:p>
            <a:pPr marL="609600" indent="-609600" eaLnBrk="1" hangingPunct="1">
              <a:lnSpc>
                <a:spcPct val="120000"/>
              </a:lnSpc>
              <a:spcBef>
                <a:spcPct val="50000"/>
              </a:spcBef>
              <a:buFont typeface="Wingdings" pitchFamily="2" charset="2"/>
              <a:buAutoNum type="arabicPeriod"/>
            </a:pPr>
            <a:r>
              <a:rPr lang="ru-RU" sz="3600" b="1" smtClean="0">
                <a:solidFill>
                  <a:srgbClr val="CC3300"/>
                </a:solidFill>
              </a:rPr>
              <a:t>Одноцепочечные</a:t>
            </a:r>
            <a:r>
              <a:rPr lang="ru-RU" sz="3600" smtClean="0"/>
              <a:t> молекулы</a:t>
            </a:r>
          </a:p>
          <a:p>
            <a:pPr marL="609600" indent="-609600" eaLnBrk="1" hangingPunct="1">
              <a:lnSpc>
                <a:spcPct val="120000"/>
              </a:lnSpc>
              <a:spcBef>
                <a:spcPct val="50000"/>
              </a:spcBef>
              <a:buFont typeface="Wingdings" pitchFamily="2" charset="2"/>
              <a:buAutoNum type="arabicPeriod"/>
            </a:pPr>
            <a:r>
              <a:rPr lang="ru-RU" sz="3600" smtClean="0"/>
              <a:t>Сахар – </a:t>
            </a:r>
            <a:r>
              <a:rPr lang="ru-RU" sz="3600" b="1" smtClean="0">
                <a:solidFill>
                  <a:srgbClr val="CC3300"/>
                </a:solidFill>
              </a:rPr>
              <a:t>рибоза</a:t>
            </a:r>
            <a:r>
              <a:rPr lang="ru-RU" sz="3600" smtClean="0"/>
              <a:t> вместо дезоксирибозы</a:t>
            </a:r>
          </a:p>
          <a:p>
            <a:pPr marL="609600" indent="-609600" eaLnBrk="1" hangingPunct="1">
              <a:lnSpc>
                <a:spcPct val="120000"/>
              </a:lnSpc>
              <a:spcBef>
                <a:spcPct val="50000"/>
              </a:spcBef>
              <a:buFont typeface="Wingdings" pitchFamily="2" charset="2"/>
              <a:buAutoNum type="arabicPeriod"/>
            </a:pPr>
            <a:r>
              <a:rPr lang="ru-RU" sz="3600" b="1" smtClean="0">
                <a:solidFill>
                  <a:srgbClr val="CC3300"/>
                </a:solidFill>
              </a:rPr>
              <a:t>      У</a:t>
            </a:r>
            <a:r>
              <a:rPr lang="ru-RU" sz="3600" smtClean="0"/>
              <a:t> вместо Т</a:t>
            </a:r>
          </a:p>
          <a:p>
            <a:pPr marL="609600" indent="-609600" eaLnBrk="1" hangingPunct="1">
              <a:lnSpc>
                <a:spcPct val="120000"/>
              </a:lnSpc>
              <a:spcBef>
                <a:spcPct val="50000"/>
              </a:spcBef>
              <a:buFont typeface="Wingdings" pitchFamily="2" charset="2"/>
              <a:buAutoNum type="arabicPeriod"/>
            </a:pPr>
            <a:r>
              <a:rPr lang="ru-RU" sz="3600" smtClean="0"/>
              <a:t>Намного </a:t>
            </a:r>
            <a:r>
              <a:rPr lang="ru-RU" sz="3600" b="1" smtClean="0">
                <a:solidFill>
                  <a:srgbClr val="CC3300"/>
                </a:solidFill>
              </a:rPr>
              <a:t>меньше</a:t>
            </a:r>
            <a:r>
              <a:rPr lang="ru-RU" sz="3600" smtClean="0"/>
              <a:t> – сравнимы по размеру с белками.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125413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ru-RU" smtClean="0"/>
              <a:t>Виды РНК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304925"/>
            <a:ext cx="8991600" cy="4860925"/>
          </a:xfrm>
        </p:spPr>
        <p:txBody>
          <a:bodyPr/>
          <a:lstStyle/>
          <a:p>
            <a:pPr marL="609600" indent="-609600" eaLnBrk="1" hangingPunct="1">
              <a:spcBef>
                <a:spcPct val="90000"/>
              </a:spcBef>
              <a:buFont typeface="Wingdings" pitchFamily="2" charset="2"/>
              <a:buAutoNum type="arabicPeriod"/>
            </a:pPr>
            <a:r>
              <a:rPr lang="ru-RU" b="1" smtClean="0">
                <a:solidFill>
                  <a:srgbClr val="CC3300"/>
                </a:solidFill>
              </a:rPr>
              <a:t>и-РНК</a:t>
            </a:r>
            <a:r>
              <a:rPr lang="ru-RU" smtClean="0"/>
              <a:t> = м-РНК информационная,    матричная</a:t>
            </a:r>
          </a:p>
          <a:p>
            <a:pPr marL="2209800" lvl="4" indent="-381000"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ru-RU" sz="2800" smtClean="0"/>
              <a:t>до 10 тысяч нуклеотидов</a:t>
            </a:r>
          </a:p>
          <a:p>
            <a:pPr marL="609600" indent="-609600" eaLnBrk="1" hangingPunct="1">
              <a:spcBef>
                <a:spcPct val="90000"/>
              </a:spcBef>
              <a:buFont typeface="Wingdings" pitchFamily="2" charset="2"/>
              <a:buAutoNum type="arabicPeriod" startAt="2"/>
            </a:pPr>
            <a:r>
              <a:rPr lang="ru-RU" b="1" smtClean="0">
                <a:solidFill>
                  <a:srgbClr val="CC3300"/>
                </a:solidFill>
              </a:rPr>
              <a:t>т- РНК</a:t>
            </a:r>
            <a:r>
              <a:rPr lang="ru-RU" smtClean="0"/>
              <a:t>  транспортная</a:t>
            </a:r>
          </a:p>
          <a:p>
            <a:pPr marL="2209800" lvl="4" indent="-381000"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ru-RU" sz="2800" smtClean="0"/>
              <a:t>около 100 нуклеотидов</a:t>
            </a:r>
            <a:r>
              <a:rPr lang="ru-RU" smtClean="0"/>
              <a:t>    </a:t>
            </a:r>
          </a:p>
          <a:p>
            <a:pPr marL="609600" indent="-609600" eaLnBrk="1" hangingPunct="1">
              <a:spcBef>
                <a:spcPct val="90000"/>
              </a:spcBef>
              <a:buFont typeface="Wingdings" pitchFamily="2" charset="2"/>
              <a:buAutoNum type="arabicPeriod" startAt="2"/>
            </a:pPr>
            <a:r>
              <a:rPr lang="ru-RU" b="1" smtClean="0">
                <a:solidFill>
                  <a:srgbClr val="CC3300"/>
                </a:solidFill>
              </a:rPr>
              <a:t>р-РНК</a:t>
            </a:r>
            <a:r>
              <a:rPr lang="ru-RU" smtClean="0"/>
              <a:t>  рибосомальная</a:t>
            </a:r>
          </a:p>
          <a:p>
            <a:pPr marL="2209800" lvl="4" indent="-381000"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ru-RU" sz="2800" smtClean="0"/>
              <a:t>2-3 тысячи нуклеотидов</a:t>
            </a:r>
          </a:p>
        </p:txBody>
      </p:sp>
      <p:sp>
        <p:nvSpPr>
          <p:cNvPr id="166916" name="Rectangle 4"/>
          <p:cNvSpPr>
            <a:spLocks noChangeArrowheads="1"/>
          </p:cNvSpPr>
          <p:nvPr/>
        </p:nvSpPr>
        <p:spPr bwMode="auto">
          <a:xfrm>
            <a:off x="6551613" y="3897313"/>
            <a:ext cx="2557462" cy="1552575"/>
          </a:xfrm>
          <a:prstGeom prst="rect">
            <a:avLst/>
          </a:prstGeom>
          <a:noFill/>
          <a:ln w="9525" algn="ctr">
            <a:noFill/>
            <a:miter lim="800000"/>
            <a:headEnd/>
            <a:tailEnd type="none" w="med" len="lg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latin typeface="Tahoma" pitchFamily="34" charset="0"/>
                <a:cs typeface="Tahoma" pitchFamily="34" charset="0"/>
              </a:rPr>
              <a:t>как и белки, имеют </a:t>
            </a:r>
          </a:p>
          <a:p>
            <a:pPr algn="ctr"/>
            <a:r>
              <a:rPr lang="ru-RU" sz="2400" b="1">
                <a:latin typeface="Tahoma" pitchFamily="34" charset="0"/>
                <a:cs typeface="Tahoma" pitchFamily="34" charset="0"/>
              </a:rPr>
              <a:t>3-мерную конформацию</a:t>
            </a:r>
          </a:p>
        </p:txBody>
      </p:sp>
      <p:sp>
        <p:nvSpPr>
          <p:cNvPr id="166917" name="Text Box 5"/>
          <p:cNvSpPr txBox="1">
            <a:spLocks noChangeArrowheads="1"/>
          </p:cNvSpPr>
          <p:nvPr/>
        </p:nvSpPr>
        <p:spPr bwMode="auto">
          <a:xfrm>
            <a:off x="6767513" y="2133600"/>
            <a:ext cx="208597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 type="none" w="med" len="lg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latin typeface="Tahoma" pitchFamily="34" charset="0"/>
                <a:cs typeface="Tahoma" pitchFamily="34" charset="0"/>
              </a:rPr>
              <a:t>линейная</a:t>
            </a:r>
          </a:p>
        </p:txBody>
      </p:sp>
      <p:sp>
        <p:nvSpPr>
          <p:cNvPr id="166918" name="AutoShape 6"/>
          <p:cNvSpPr>
            <a:spLocks/>
          </p:cNvSpPr>
          <p:nvPr/>
        </p:nvSpPr>
        <p:spPr bwMode="auto">
          <a:xfrm>
            <a:off x="6335713" y="3357563"/>
            <a:ext cx="287337" cy="2771775"/>
          </a:xfrm>
          <a:prstGeom prst="rightBrace">
            <a:avLst>
              <a:gd name="adj1" fmla="val 80387"/>
              <a:gd name="adj2" fmla="val 50000"/>
            </a:avLst>
          </a:prstGeom>
          <a:noFill/>
          <a:ln w="50800">
            <a:solidFill>
              <a:schemeClr val="tx1"/>
            </a:solidFill>
            <a:round/>
            <a:headEnd/>
            <a:tailEnd type="none" w="med" len="lg"/>
          </a:ln>
        </p:spPr>
        <p:txBody>
          <a:bodyPr lIns="18000" tIns="10800" rIns="18000" bIns="10800" anchor="ctr"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6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69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69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6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69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69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6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6916" grpId="0"/>
      <p:bldP spid="166917" grpId="0"/>
      <p:bldP spid="166918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225425"/>
            <a:ext cx="8229600" cy="1425575"/>
          </a:xfrm>
        </p:spPr>
        <p:txBody>
          <a:bodyPr/>
          <a:lstStyle/>
          <a:p>
            <a:pPr eaLnBrk="1" hangingPunct="1"/>
            <a:r>
              <a:rPr lang="ru-RU" sz="4000" smtClean="0"/>
              <a:t>Образование вторичной структуры РНК</a:t>
            </a:r>
          </a:p>
        </p:txBody>
      </p:sp>
      <p:sp>
        <p:nvSpPr>
          <p:cNvPr id="46083" name="Freeform 8"/>
          <p:cNvSpPr>
            <a:spLocks/>
          </p:cNvSpPr>
          <p:nvPr/>
        </p:nvSpPr>
        <p:spPr bwMode="auto">
          <a:xfrm>
            <a:off x="604838" y="1785938"/>
            <a:ext cx="7239000" cy="4305300"/>
          </a:xfrm>
          <a:custGeom>
            <a:avLst/>
            <a:gdLst>
              <a:gd name="T0" fmla="*/ 0 w 4560"/>
              <a:gd name="T1" fmla="*/ 2543 h 2712"/>
              <a:gd name="T2" fmla="*/ 805 w 4560"/>
              <a:gd name="T3" fmla="*/ 1645 h 2712"/>
              <a:gd name="T4" fmla="*/ 822 w 4560"/>
              <a:gd name="T5" fmla="*/ 535 h 2712"/>
              <a:gd name="T6" fmla="*/ 974 w 4560"/>
              <a:gd name="T7" fmla="*/ 69 h 2712"/>
              <a:gd name="T8" fmla="*/ 1432 w 4560"/>
              <a:gd name="T9" fmla="*/ 120 h 2712"/>
              <a:gd name="T10" fmla="*/ 1550 w 4560"/>
              <a:gd name="T11" fmla="*/ 527 h 2712"/>
              <a:gd name="T12" fmla="*/ 1618 w 4560"/>
              <a:gd name="T13" fmla="*/ 1552 h 2712"/>
              <a:gd name="T14" fmla="*/ 2076 w 4560"/>
              <a:gd name="T15" fmla="*/ 1668 h 2712"/>
              <a:gd name="T16" fmla="*/ 2423 w 4560"/>
              <a:gd name="T17" fmla="*/ 1651 h 2712"/>
              <a:gd name="T18" fmla="*/ 3473 w 4560"/>
              <a:gd name="T19" fmla="*/ 1620 h 2712"/>
              <a:gd name="T20" fmla="*/ 3795 w 4560"/>
              <a:gd name="T21" fmla="*/ 1493 h 2712"/>
              <a:gd name="T22" fmla="*/ 4194 w 4560"/>
              <a:gd name="T23" fmla="*/ 1451 h 2712"/>
              <a:gd name="T24" fmla="*/ 4430 w 4560"/>
              <a:gd name="T25" fmla="*/ 1704 h 2712"/>
              <a:gd name="T26" fmla="*/ 4507 w 4560"/>
              <a:gd name="T27" fmla="*/ 2154 h 2712"/>
              <a:gd name="T28" fmla="*/ 4113 w 4560"/>
              <a:gd name="T29" fmla="*/ 2566 h 2712"/>
              <a:gd name="T30" fmla="*/ 3736 w 4560"/>
              <a:gd name="T31" fmla="*/ 2484 h 2712"/>
              <a:gd name="T32" fmla="*/ 3482 w 4560"/>
              <a:gd name="T33" fmla="*/ 2210 h 2712"/>
              <a:gd name="T34" fmla="*/ 2575 w 4560"/>
              <a:gd name="T35" fmla="*/ 2153 h 2712"/>
              <a:gd name="T36" fmla="*/ 2406 w 4560"/>
              <a:gd name="T37" fmla="*/ 2712 h 2712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4560"/>
              <a:gd name="T58" fmla="*/ 0 h 2712"/>
              <a:gd name="T59" fmla="*/ 4560 w 4560"/>
              <a:gd name="T60" fmla="*/ 2712 h 2712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4560" h="2712">
                <a:moveTo>
                  <a:pt x="0" y="2543"/>
                </a:moveTo>
                <a:cubicBezTo>
                  <a:pt x="134" y="2393"/>
                  <a:pt x="668" y="1980"/>
                  <a:pt x="805" y="1645"/>
                </a:cubicBezTo>
                <a:cubicBezTo>
                  <a:pt x="942" y="1310"/>
                  <a:pt x="794" y="798"/>
                  <a:pt x="822" y="535"/>
                </a:cubicBezTo>
                <a:cubicBezTo>
                  <a:pt x="850" y="272"/>
                  <a:pt x="873" y="138"/>
                  <a:pt x="974" y="69"/>
                </a:cubicBezTo>
                <a:cubicBezTo>
                  <a:pt x="1075" y="0"/>
                  <a:pt x="1336" y="44"/>
                  <a:pt x="1432" y="120"/>
                </a:cubicBezTo>
                <a:cubicBezTo>
                  <a:pt x="1528" y="196"/>
                  <a:pt x="1519" y="288"/>
                  <a:pt x="1550" y="527"/>
                </a:cubicBezTo>
                <a:cubicBezTo>
                  <a:pt x="1581" y="766"/>
                  <a:pt x="1530" y="1362"/>
                  <a:pt x="1618" y="1552"/>
                </a:cubicBezTo>
                <a:cubicBezTo>
                  <a:pt x="1706" y="1742"/>
                  <a:pt x="1942" y="1652"/>
                  <a:pt x="2076" y="1668"/>
                </a:cubicBezTo>
                <a:cubicBezTo>
                  <a:pt x="2210" y="1684"/>
                  <a:pt x="2190" y="1659"/>
                  <a:pt x="2423" y="1651"/>
                </a:cubicBezTo>
                <a:cubicBezTo>
                  <a:pt x="2656" y="1643"/>
                  <a:pt x="3244" y="1646"/>
                  <a:pt x="3473" y="1620"/>
                </a:cubicBezTo>
                <a:cubicBezTo>
                  <a:pt x="3702" y="1594"/>
                  <a:pt x="3675" y="1521"/>
                  <a:pt x="3795" y="1493"/>
                </a:cubicBezTo>
                <a:cubicBezTo>
                  <a:pt x="3915" y="1465"/>
                  <a:pt x="4088" y="1416"/>
                  <a:pt x="4194" y="1451"/>
                </a:cubicBezTo>
                <a:cubicBezTo>
                  <a:pt x="4300" y="1486"/>
                  <a:pt x="4378" y="1587"/>
                  <a:pt x="4430" y="1704"/>
                </a:cubicBezTo>
                <a:cubicBezTo>
                  <a:pt x="4482" y="1821"/>
                  <a:pt x="4560" y="2010"/>
                  <a:pt x="4507" y="2154"/>
                </a:cubicBezTo>
                <a:cubicBezTo>
                  <a:pt x="4454" y="2298"/>
                  <a:pt x="4242" y="2511"/>
                  <a:pt x="4113" y="2566"/>
                </a:cubicBezTo>
                <a:cubicBezTo>
                  <a:pt x="3984" y="2621"/>
                  <a:pt x="3841" y="2543"/>
                  <a:pt x="3736" y="2484"/>
                </a:cubicBezTo>
                <a:cubicBezTo>
                  <a:pt x="3631" y="2425"/>
                  <a:pt x="3675" y="2265"/>
                  <a:pt x="3482" y="2210"/>
                </a:cubicBezTo>
                <a:cubicBezTo>
                  <a:pt x="3289" y="2155"/>
                  <a:pt x="2754" y="2069"/>
                  <a:pt x="2575" y="2153"/>
                </a:cubicBezTo>
                <a:cubicBezTo>
                  <a:pt x="2396" y="2237"/>
                  <a:pt x="2441" y="2596"/>
                  <a:pt x="2406" y="2712"/>
                </a:cubicBezTo>
              </a:path>
            </a:pathLst>
          </a:custGeom>
          <a:noFill/>
          <a:ln w="127000">
            <a:solidFill>
              <a:srgbClr val="666699"/>
            </a:solidFill>
            <a:round/>
            <a:headEnd/>
            <a:tailEnd type="none" w="med" len="lg"/>
          </a:ln>
        </p:spPr>
        <p:txBody>
          <a:bodyPr lIns="18000" tIns="10800" rIns="18000" bIns="10800" anchor="ctr">
            <a:spAutoFit/>
          </a:bodyPr>
          <a:lstStyle/>
          <a:p>
            <a:endParaRPr lang="ru-RU"/>
          </a:p>
        </p:txBody>
      </p:sp>
      <p:sp>
        <p:nvSpPr>
          <p:cNvPr id="46084" name="Line 9"/>
          <p:cNvSpPr>
            <a:spLocks noChangeShapeType="1"/>
          </p:cNvSpPr>
          <p:nvPr/>
        </p:nvSpPr>
        <p:spPr bwMode="auto">
          <a:xfrm>
            <a:off x="1979613" y="2349500"/>
            <a:ext cx="1044575" cy="0"/>
          </a:xfrm>
          <a:prstGeom prst="line">
            <a:avLst/>
          </a:prstGeom>
          <a:noFill/>
          <a:ln w="101600">
            <a:solidFill>
              <a:srgbClr val="339966"/>
            </a:solidFill>
            <a:prstDash val="sysDot"/>
            <a:round/>
            <a:headEnd/>
            <a:tailEnd type="none" w="med" len="lg"/>
          </a:ln>
        </p:spPr>
        <p:txBody>
          <a:bodyPr lIns="18000" tIns="10800" rIns="18000" bIns="10800" anchor="ctr">
            <a:spAutoFit/>
          </a:bodyPr>
          <a:lstStyle/>
          <a:p>
            <a:endParaRPr lang="ru-RU"/>
          </a:p>
        </p:txBody>
      </p:sp>
      <p:sp>
        <p:nvSpPr>
          <p:cNvPr id="46085" name="Line 10"/>
          <p:cNvSpPr>
            <a:spLocks noChangeShapeType="1"/>
          </p:cNvSpPr>
          <p:nvPr/>
        </p:nvSpPr>
        <p:spPr bwMode="auto">
          <a:xfrm>
            <a:off x="2016125" y="2744788"/>
            <a:ext cx="1044575" cy="0"/>
          </a:xfrm>
          <a:prstGeom prst="line">
            <a:avLst/>
          </a:prstGeom>
          <a:noFill/>
          <a:ln w="101600">
            <a:solidFill>
              <a:srgbClr val="339966"/>
            </a:solidFill>
            <a:prstDash val="sysDot"/>
            <a:round/>
            <a:headEnd/>
            <a:tailEnd type="none" w="med" len="lg"/>
          </a:ln>
        </p:spPr>
        <p:txBody>
          <a:bodyPr lIns="18000" tIns="10800" rIns="18000" bIns="10800" anchor="ctr">
            <a:spAutoFit/>
          </a:bodyPr>
          <a:lstStyle/>
          <a:p>
            <a:endParaRPr lang="ru-RU"/>
          </a:p>
        </p:txBody>
      </p:sp>
      <p:sp>
        <p:nvSpPr>
          <p:cNvPr id="46086" name="Line 11"/>
          <p:cNvSpPr>
            <a:spLocks noChangeShapeType="1"/>
          </p:cNvSpPr>
          <p:nvPr/>
        </p:nvSpPr>
        <p:spPr bwMode="auto">
          <a:xfrm>
            <a:off x="2016125" y="3176588"/>
            <a:ext cx="1044575" cy="0"/>
          </a:xfrm>
          <a:prstGeom prst="line">
            <a:avLst/>
          </a:prstGeom>
          <a:noFill/>
          <a:ln w="101600">
            <a:solidFill>
              <a:srgbClr val="339966"/>
            </a:solidFill>
            <a:prstDash val="sysDot"/>
            <a:round/>
            <a:headEnd/>
            <a:tailEnd type="none" w="med" len="lg"/>
          </a:ln>
        </p:spPr>
        <p:txBody>
          <a:bodyPr lIns="18000" tIns="10800" rIns="18000" bIns="10800" anchor="ctr">
            <a:spAutoFit/>
          </a:bodyPr>
          <a:lstStyle/>
          <a:p>
            <a:endParaRPr lang="ru-RU"/>
          </a:p>
        </p:txBody>
      </p:sp>
      <p:sp>
        <p:nvSpPr>
          <p:cNvPr id="46087" name="Line 12"/>
          <p:cNvSpPr>
            <a:spLocks noChangeShapeType="1"/>
          </p:cNvSpPr>
          <p:nvPr/>
        </p:nvSpPr>
        <p:spPr bwMode="auto">
          <a:xfrm>
            <a:off x="2051050" y="3573463"/>
            <a:ext cx="1044575" cy="0"/>
          </a:xfrm>
          <a:prstGeom prst="line">
            <a:avLst/>
          </a:prstGeom>
          <a:noFill/>
          <a:ln w="101600">
            <a:solidFill>
              <a:srgbClr val="339966"/>
            </a:solidFill>
            <a:prstDash val="sysDot"/>
            <a:round/>
            <a:headEnd/>
            <a:tailEnd type="none" w="med" len="lg"/>
          </a:ln>
        </p:spPr>
        <p:txBody>
          <a:bodyPr lIns="18000" tIns="10800" rIns="18000" bIns="10800" anchor="ctr">
            <a:spAutoFit/>
          </a:bodyPr>
          <a:lstStyle/>
          <a:p>
            <a:endParaRPr lang="ru-RU"/>
          </a:p>
        </p:txBody>
      </p:sp>
      <p:sp>
        <p:nvSpPr>
          <p:cNvPr id="46088" name="Line 13"/>
          <p:cNvSpPr>
            <a:spLocks noChangeShapeType="1"/>
          </p:cNvSpPr>
          <p:nvPr/>
        </p:nvSpPr>
        <p:spPr bwMode="auto">
          <a:xfrm>
            <a:off x="2051050" y="4005263"/>
            <a:ext cx="1044575" cy="0"/>
          </a:xfrm>
          <a:prstGeom prst="line">
            <a:avLst/>
          </a:prstGeom>
          <a:noFill/>
          <a:ln w="101600">
            <a:solidFill>
              <a:srgbClr val="339966"/>
            </a:solidFill>
            <a:prstDash val="sysDot"/>
            <a:round/>
            <a:headEnd/>
            <a:tailEnd type="none" w="med" len="lg"/>
          </a:ln>
        </p:spPr>
        <p:txBody>
          <a:bodyPr lIns="18000" tIns="10800" rIns="18000" bIns="10800" anchor="ctr">
            <a:spAutoFit/>
          </a:bodyPr>
          <a:lstStyle/>
          <a:p>
            <a:endParaRPr lang="ru-RU"/>
          </a:p>
        </p:txBody>
      </p:sp>
      <p:sp>
        <p:nvSpPr>
          <p:cNvPr id="46089" name="Text Box 15"/>
          <p:cNvSpPr txBox="1">
            <a:spLocks noChangeArrowheads="1"/>
          </p:cNvSpPr>
          <p:nvPr/>
        </p:nvSpPr>
        <p:spPr bwMode="auto">
          <a:xfrm>
            <a:off x="1403350" y="2024063"/>
            <a:ext cx="323850" cy="2157412"/>
          </a:xfrm>
          <a:prstGeom prst="rect">
            <a:avLst/>
          </a:prstGeom>
          <a:noFill/>
          <a:ln w="9525" algn="ctr">
            <a:noFill/>
            <a:miter lim="800000"/>
            <a:headEnd/>
            <a:tailEnd type="none" w="med" len="lg"/>
          </a:ln>
        </p:spPr>
        <p:txBody>
          <a:bodyPr lIns="18000" tIns="10800" rIns="18000" bIns="10800">
            <a:spAutoFit/>
          </a:bodyPr>
          <a:lstStyle/>
          <a:p>
            <a:r>
              <a:rPr lang="ru-RU" sz="2800">
                <a:latin typeface="Arial" charset="0"/>
              </a:rPr>
              <a:t>Г</a:t>
            </a:r>
          </a:p>
          <a:p>
            <a:r>
              <a:rPr lang="ru-RU" sz="2800">
                <a:latin typeface="Arial" charset="0"/>
              </a:rPr>
              <a:t>Ц</a:t>
            </a:r>
          </a:p>
          <a:p>
            <a:r>
              <a:rPr lang="ru-RU" sz="2800">
                <a:latin typeface="Arial" charset="0"/>
              </a:rPr>
              <a:t>Ц</a:t>
            </a:r>
          </a:p>
          <a:p>
            <a:r>
              <a:rPr lang="ru-RU" sz="2800">
                <a:latin typeface="Arial" charset="0"/>
              </a:rPr>
              <a:t>У</a:t>
            </a:r>
          </a:p>
          <a:p>
            <a:r>
              <a:rPr lang="ru-RU" sz="2800">
                <a:latin typeface="Arial" charset="0"/>
              </a:rPr>
              <a:t>У</a:t>
            </a:r>
          </a:p>
        </p:txBody>
      </p:sp>
      <p:sp>
        <p:nvSpPr>
          <p:cNvPr id="46090" name="Text Box 16"/>
          <p:cNvSpPr txBox="1">
            <a:spLocks noChangeArrowheads="1"/>
          </p:cNvSpPr>
          <p:nvPr/>
        </p:nvSpPr>
        <p:spPr bwMode="auto">
          <a:xfrm>
            <a:off x="3276600" y="2024063"/>
            <a:ext cx="323850" cy="2157412"/>
          </a:xfrm>
          <a:prstGeom prst="rect">
            <a:avLst/>
          </a:prstGeom>
          <a:noFill/>
          <a:ln w="9525" algn="ctr">
            <a:noFill/>
            <a:miter lim="800000"/>
            <a:headEnd/>
            <a:tailEnd type="none" w="med" len="lg"/>
          </a:ln>
        </p:spPr>
        <p:txBody>
          <a:bodyPr lIns="18000" tIns="10800" rIns="18000" bIns="10800">
            <a:spAutoFit/>
          </a:bodyPr>
          <a:lstStyle/>
          <a:p>
            <a:r>
              <a:rPr lang="ru-RU" sz="2800">
                <a:latin typeface="Arial" charset="0"/>
              </a:rPr>
              <a:t>Ц</a:t>
            </a:r>
          </a:p>
          <a:p>
            <a:r>
              <a:rPr lang="ru-RU" sz="2800">
                <a:latin typeface="Arial" charset="0"/>
              </a:rPr>
              <a:t>Г</a:t>
            </a:r>
          </a:p>
          <a:p>
            <a:r>
              <a:rPr lang="ru-RU" sz="2800">
                <a:latin typeface="Arial" charset="0"/>
              </a:rPr>
              <a:t>Г</a:t>
            </a:r>
          </a:p>
          <a:p>
            <a:r>
              <a:rPr lang="ru-RU" sz="2800">
                <a:latin typeface="Arial" charset="0"/>
              </a:rPr>
              <a:t>А</a:t>
            </a:r>
          </a:p>
          <a:p>
            <a:r>
              <a:rPr lang="ru-RU" sz="2800">
                <a:latin typeface="Arial" charset="0"/>
              </a:rPr>
              <a:t>А</a:t>
            </a:r>
          </a:p>
        </p:txBody>
      </p:sp>
      <p:sp>
        <p:nvSpPr>
          <p:cNvPr id="46091" name="Text Box 17"/>
          <p:cNvSpPr txBox="1">
            <a:spLocks noChangeArrowheads="1"/>
          </p:cNvSpPr>
          <p:nvPr/>
        </p:nvSpPr>
        <p:spPr bwMode="auto">
          <a:xfrm>
            <a:off x="4895850" y="3824288"/>
            <a:ext cx="1366838" cy="449262"/>
          </a:xfrm>
          <a:prstGeom prst="rect">
            <a:avLst/>
          </a:prstGeom>
          <a:noFill/>
          <a:ln w="9525" algn="ctr">
            <a:noFill/>
            <a:miter lim="800000"/>
            <a:headEnd/>
            <a:tailEnd type="none" w="med" len="lg"/>
          </a:ln>
        </p:spPr>
        <p:txBody>
          <a:bodyPr lIns="18000" tIns="10800" rIns="18000" bIns="10800">
            <a:spAutoFit/>
          </a:bodyPr>
          <a:lstStyle/>
          <a:p>
            <a:r>
              <a:rPr lang="ru-RU" sz="2800">
                <a:latin typeface="Arial" charset="0"/>
              </a:rPr>
              <a:t>Г У А У</a:t>
            </a:r>
          </a:p>
        </p:txBody>
      </p:sp>
      <p:sp>
        <p:nvSpPr>
          <p:cNvPr id="46092" name="Text Box 18"/>
          <p:cNvSpPr txBox="1">
            <a:spLocks noChangeArrowheads="1"/>
          </p:cNvSpPr>
          <p:nvPr/>
        </p:nvSpPr>
        <p:spPr bwMode="auto">
          <a:xfrm>
            <a:off x="4787900" y="5373688"/>
            <a:ext cx="1366838" cy="449262"/>
          </a:xfrm>
          <a:prstGeom prst="rect">
            <a:avLst/>
          </a:prstGeom>
          <a:noFill/>
          <a:ln w="9525" algn="ctr">
            <a:noFill/>
            <a:miter lim="800000"/>
            <a:headEnd/>
            <a:tailEnd type="none" w="med" len="lg"/>
          </a:ln>
        </p:spPr>
        <p:txBody>
          <a:bodyPr lIns="18000" tIns="10800" rIns="18000" bIns="10800">
            <a:spAutoFit/>
          </a:bodyPr>
          <a:lstStyle/>
          <a:p>
            <a:r>
              <a:rPr lang="ru-RU" sz="2800">
                <a:latin typeface="Arial" charset="0"/>
              </a:rPr>
              <a:t>Ц А У А</a:t>
            </a:r>
          </a:p>
        </p:txBody>
      </p:sp>
      <p:sp>
        <p:nvSpPr>
          <p:cNvPr id="46093" name="Line 19"/>
          <p:cNvSpPr>
            <a:spLocks noChangeShapeType="1"/>
          </p:cNvSpPr>
          <p:nvPr/>
        </p:nvSpPr>
        <p:spPr bwMode="auto">
          <a:xfrm>
            <a:off x="5003800" y="4437063"/>
            <a:ext cx="0" cy="684212"/>
          </a:xfrm>
          <a:prstGeom prst="line">
            <a:avLst/>
          </a:prstGeom>
          <a:noFill/>
          <a:ln w="101600">
            <a:solidFill>
              <a:srgbClr val="339966"/>
            </a:solidFill>
            <a:prstDash val="sysDot"/>
            <a:round/>
            <a:headEnd/>
            <a:tailEnd type="none" w="med" len="lg"/>
          </a:ln>
        </p:spPr>
        <p:txBody>
          <a:bodyPr lIns="18000" tIns="10800" rIns="18000" bIns="10800" anchor="ctr">
            <a:spAutoFit/>
          </a:bodyPr>
          <a:lstStyle/>
          <a:p>
            <a:endParaRPr lang="ru-RU"/>
          </a:p>
        </p:txBody>
      </p:sp>
      <p:sp>
        <p:nvSpPr>
          <p:cNvPr id="46094" name="Line 20"/>
          <p:cNvSpPr>
            <a:spLocks noChangeShapeType="1"/>
          </p:cNvSpPr>
          <p:nvPr/>
        </p:nvSpPr>
        <p:spPr bwMode="auto">
          <a:xfrm>
            <a:off x="5256213" y="4473575"/>
            <a:ext cx="0" cy="684213"/>
          </a:xfrm>
          <a:prstGeom prst="line">
            <a:avLst/>
          </a:prstGeom>
          <a:noFill/>
          <a:ln w="101600">
            <a:solidFill>
              <a:srgbClr val="339966"/>
            </a:solidFill>
            <a:prstDash val="sysDot"/>
            <a:round/>
            <a:headEnd/>
            <a:tailEnd type="none" w="med" len="lg"/>
          </a:ln>
        </p:spPr>
        <p:txBody>
          <a:bodyPr lIns="18000" tIns="10800" rIns="18000" bIns="10800" anchor="ctr">
            <a:spAutoFit/>
          </a:bodyPr>
          <a:lstStyle/>
          <a:p>
            <a:endParaRPr lang="ru-RU"/>
          </a:p>
        </p:txBody>
      </p:sp>
      <p:sp>
        <p:nvSpPr>
          <p:cNvPr id="46095" name="Line 21"/>
          <p:cNvSpPr>
            <a:spLocks noChangeShapeType="1"/>
          </p:cNvSpPr>
          <p:nvPr/>
        </p:nvSpPr>
        <p:spPr bwMode="auto">
          <a:xfrm>
            <a:off x="5580063" y="4473575"/>
            <a:ext cx="0" cy="684213"/>
          </a:xfrm>
          <a:prstGeom prst="line">
            <a:avLst/>
          </a:prstGeom>
          <a:noFill/>
          <a:ln w="101600">
            <a:solidFill>
              <a:srgbClr val="339966"/>
            </a:solidFill>
            <a:prstDash val="sysDot"/>
            <a:round/>
            <a:headEnd/>
            <a:tailEnd type="none" w="med" len="lg"/>
          </a:ln>
        </p:spPr>
        <p:txBody>
          <a:bodyPr lIns="18000" tIns="10800" rIns="18000" bIns="10800" anchor="ctr">
            <a:spAutoFit/>
          </a:bodyPr>
          <a:lstStyle/>
          <a:p>
            <a:endParaRPr lang="ru-RU"/>
          </a:p>
        </p:txBody>
      </p:sp>
      <p:sp>
        <p:nvSpPr>
          <p:cNvPr id="46096" name="Line 22"/>
          <p:cNvSpPr>
            <a:spLocks noChangeShapeType="1"/>
          </p:cNvSpPr>
          <p:nvPr/>
        </p:nvSpPr>
        <p:spPr bwMode="auto">
          <a:xfrm>
            <a:off x="5903913" y="4473575"/>
            <a:ext cx="0" cy="684213"/>
          </a:xfrm>
          <a:prstGeom prst="line">
            <a:avLst/>
          </a:prstGeom>
          <a:noFill/>
          <a:ln w="101600">
            <a:solidFill>
              <a:srgbClr val="339966"/>
            </a:solidFill>
            <a:prstDash val="sysDot"/>
            <a:round/>
            <a:headEnd/>
            <a:tailEnd type="none" w="med" len="lg"/>
          </a:ln>
        </p:spPr>
        <p:txBody>
          <a:bodyPr lIns="18000" tIns="10800" rIns="18000" bIns="10800" anchor="ctr">
            <a:spAutoFit/>
          </a:bodyPr>
          <a:lstStyle/>
          <a:p>
            <a:endParaRPr lang="ru-RU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0106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078"/>
          <a:stretch>
            <a:fillRect/>
          </a:stretch>
        </p:blipFill>
        <p:spPr bwMode="auto">
          <a:xfrm>
            <a:off x="179388" y="193675"/>
            <a:ext cx="8785225" cy="635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7107" name="Text Box 3"/>
          <p:cNvSpPr txBox="1">
            <a:spLocks noChangeArrowheads="1"/>
          </p:cNvSpPr>
          <p:nvPr/>
        </p:nvSpPr>
        <p:spPr bwMode="auto">
          <a:xfrm>
            <a:off x="4643438" y="5126038"/>
            <a:ext cx="3048000" cy="1616075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>
                <a:latin typeface="Arial Rounded MT Bold" pitchFamily="34" charset="0"/>
              </a:rPr>
              <a:t>Схема образования петель в РНК </a:t>
            </a:r>
          </a:p>
          <a:p>
            <a:pPr algn="ctr"/>
            <a:r>
              <a:rPr lang="ru-RU" sz="2000" b="1">
                <a:latin typeface="Arial Rounded MT Bold" pitchFamily="34" charset="0"/>
              </a:rPr>
              <a:t>за счет комплементарных участков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4" descr="mad03458_10_13a"/>
          <p:cNvPicPr>
            <a:picLocks noChangeAspect="1" noChangeArrowheads="1"/>
          </p:cNvPicPr>
          <p:nvPr/>
        </p:nvPicPr>
        <p:blipFill>
          <a:blip r:embed="rId2" cstate="print"/>
          <a:srcRect t="2280" b="12479"/>
          <a:stretch>
            <a:fillRect/>
          </a:stretch>
        </p:blipFill>
        <p:spPr bwMode="auto">
          <a:xfrm>
            <a:off x="179388" y="908050"/>
            <a:ext cx="4625975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1" name="Text Box 6"/>
          <p:cNvSpPr txBox="1">
            <a:spLocks noChangeArrowheads="1"/>
          </p:cNvSpPr>
          <p:nvPr/>
        </p:nvSpPr>
        <p:spPr bwMode="auto">
          <a:xfrm>
            <a:off x="5364163" y="6223000"/>
            <a:ext cx="36004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latin typeface="Arial Rounded MT Bold" pitchFamily="34" charset="0"/>
              </a:rPr>
              <a:t>«клверный лист»</a:t>
            </a:r>
          </a:p>
        </p:txBody>
      </p:sp>
      <p:sp>
        <p:nvSpPr>
          <p:cNvPr id="48132" name="Text Box 7"/>
          <p:cNvSpPr txBox="1">
            <a:spLocks noChangeArrowheads="1"/>
          </p:cNvSpPr>
          <p:nvPr/>
        </p:nvSpPr>
        <p:spPr bwMode="auto">
          <a:xfrm>
            <a:off x="1979613" y="188913"/>
            <a:ext cx="571341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400" b="1">
                <a:solidFill>
                  <a:schemeClr val="tx2"/>
                </a:solidFill>
                <a:latin typeface="Arial Rounded MT Bold" pitchFamily="34" charset="0"/>
              </a:rPr>
              <a:t>Транспортная РНК</a:t>
            </a:r>
          </a:p>
        </p:txBody>
      </p:sp>
      <p:sp>
        <p:nvSpPr>
          <p:cNvPr id="48133" name="Line 8"/>
          <p:cNvSpPr>
            <a:spLocks noChangeShapeType="1"/>
          </p:cNvSpPr>
          <p:nvPr/>
        </p:nvSpPr>
        <p:spPr bwMode="auto">
          <a:xfrm flipH="1" flipV="1">
            <a:off x="3635375" y="5876925"/>
            <a:ext cx="1620838" cy="50482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lg"/>
          </a:ln>
        </p:spPr>
        <p:txBody>
          <a:bodyPr lIns="18000" tIns="10800" rIns="18000" bIns="10800" anchor="ctr">
            <a:spAutoFit/>
          </a:bodyPr>
          <a:lstStyle/>
          <a:p>
            <a:endParaRPr lang="ru-RU"/>
          </a:p>
        </p:txBody>
      </p:sp>
      <p:pic>
        <p:nvPicPr>
          <p:cNvPr id="48134" name="Picture 9" descr="602px-3d_tRNA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51275" y="1268413"/>
            <a:ext cx="4941888" cy="491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5" name="Text Box 10"/>
          <p:cNvSpPr txBox="1">
            <a:spLocks noChangeArrowheads="1"/>
          </p:cNvSpPr>
          <p:nvPr/>
        </p:nvSpPr>
        <p:spPr bwMode="auto">
          <a:xfrm>
            <a:off x="5003800" y="4581525"/>
            <a:ext cx="1728788" cy="631825"/>
          </a:xfrm>
          <a:prstGeom prst="rect">
            <a:avLst/>
          </a:prstGeom>
          <a:noFill/>
          <a:ln w="9525" algn="ctr">
            <a:noFill/>
            <a:miter lim="800000"/>
            <a:headEnd/>
            <a:tailEnd type="none" w="med" len="lg"/>
          </a:ln>
        </p:spPr>
        <p:txBody>
          <a:bodyPr lIns="18000" tIns="10800" rIns="18000" bIns="1080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/>
              <a:t>      </a:t>
            </a:r>
            <a:r>
              <a:rPr lang="en-US" sz="2000" b="1">
                <a:latin typeface="Arial" charset="0"/>
              </a:rPr>
              <a:t>~ </a:t>
            </a:r>
            <a:r>
              <a:rPr lang="ru-RU" sz="2000" b="1">
                <a:latin typeface="Arial" charset="0"/>
              </a:rPr>
              <a:t>100 нуклеотидов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188913"/>
            <a:ext cx="8229600" cy="1008062"/>
          </a:xfrm>
        </p:spPr>
        <p:txBody>
          <a:bodyPr/>
          <a:lstStyle/>
          <a:p>
            <a:pPr eaLnBrk="1" hangingPunct="1"/>
            <a:r>
              <a:rPr lang="ru-RU" smtClean="0"/>
              <a:t>Рибосомальная РНК</a:t>
            </a:r>
          </a:p>
        </p:txBody>
      </p:sp>
      <p:pic>
        <p:nvPicPr>
          <p:cNvPr id="49155" name="Picture 4"/>
          <p:cNvPicPr>
            <a:picLocks noChangeAspect="1" noChangeArrowheads="1"/>
          </p:cNvPicPr>
          <p:nvPr/>
        </p:nvPicPr>
        <p:blipFill>
          <a:blip r:embed="rId2" cstate="print"/>
          <a:srcRect b="12357"/>
          <a:stretch>
            <a:fillRect/>
          </a:stretch>
        </p:blipFill>
        <p:spPr bwMode="auto">
          <a:xfrm>
            <a:off x="468313" y="1196975"/>
            <a:ext cx="4503737" cy="5427663"/>
          </a:xfrm>
          <a:prstGeom prst="rect">
            <a:avLst/>
          </a:prstGeom>
          <a:noFill/>
          <a:ln w="9525" algn="ctr">
            <a:noFill/>
            <a:miter lim="800000"/>
            <a:headEnd/>
            <a:tailEnd type="none" w="med" len="lg"/>
          </a:ln>
        </p:spPr>
      </p:pic>
      <p:sp>
        <p:nvSpPr>
          <p:cNvPr id="49156" name="Text Box 5"/>
          <p:cNvSpPr txBox="1">
            <a:spLocks noChangeArrowheads="1"/>
          </p:cNvSpPr>
          <p:nvPr/>
        </p:nvSpPr>
        <p:spPr bwMode="auto">
          <a:xfrm>
            <a:off x="3276600" y="6092825"/>
            <a:ext cx="1368425" cy="327025"/>
          </a:xfrm>
          <a:prstGeom prst="rect">
            <a:avLst/>
          </a:prstGeom>
          <a:noFill/>
          <a:ln w="9525" algn="ctr">
            <a:noFill/>
            <a:miter lim="800000"/>
            <a:headEnd/>
            <a:tailEnd type="none" w="med" len="lg"/>
          </a:ln>
        </p:spPr>
        <p:txBody>
          <a:bodyPr lIns="18000" tIns="10800" rIns="18000" bIns="10800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16 </a:t>
            </a:r>
            <a:r>
              <a:rPr lang="en-US" sz="2000" b="1"/>
              <a:t>S </a:t>
            </a:r>
            <a:r>
              <a:rPr lang="ru-RU" sz="2000" b="1"/>
              <a:t>р-РНК</a:t>
            </a:r>
          </a:p>
        </p:txBody>
      </p:sp>
      <p:sp>
        <p:nvSpPr>
          <p:cNvPr id="49157" name="Text Box 6"/>
          <p:cNvSpPr txBox="1">
            <a:spLocks noChangeArrowheads="1"/>
          </p:cNvSpPr>
          <p:nvPr/>
        </p:nvSpPr>
        <p:spPr bwMode="auto">
          <a:xfrm>
            <a:off x="5580063" y="1773238"/>
            <a:ext cx="2952750" cy="3190875"/>
          </a:xfrm>
          <a:prstGeom prst="rect">
            <a:avLst/>
          </a:prstGeom>
          <a:noFill/>
          <a:ln w="9525" algn="ctr">
            <a:noFill/>
            <a:miter lim="800000"/>
            <a:headEnd/>
            <a:tailEnd type="none" w="med" len="lg"/>
          </a:ln>
        </p:spPr>
        <p:txBody>
          <a:bodyPr lIns="18000" tIns="10800" rIns="18000" bIns="10800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>
                <a:latin typeface="Arial" charset="0"/>
              </a:rPr>
              <a:t>Самая большая из всех видов РНК – </a:t>
            </a:r>
          </a:p>
          <a:p>
            <a:pPr>
              <a:spcBef>
                <a:spcPct val="50000"/>
              </a:spcBef>
            </a:pPr>
            <a:r>
              <a:rPr lang="ru-RU" sz="3200">
                <a:latin typeface="Arial" charset="0"/>
              </a:rPr>
              <a:t>2-3 тысячи нуклеотидов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425575"/>
          </a:xfrm>
        </p:spPr>
        <p:txBody>
          <a:bodyPr/>
          <a:lstStyle/>
          <a:p>
            <a:pPr eaLnBrk="1" hangingPunct="1"/>
            <a:r>
              <a:rPr lang="ru-RU" smtClean="0"/>
              <a:t>Функции РНК</a:t>
            </a:r>
            <a:br>
              <a:rPr lang="ru-RU" smtClean="0"/>
            </a:br>
            <a:r>
              <a:rPr lang="ru-RU" sz="4000" b="0" smtClean="0">
                <a:solidFill>
                  <a:schemeClr val="tx1"/>
                </a:solidFill>
              </a:rPr>
              <a:t>в порядке их открытия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31800" y="1773238"/>
            <a:ext cx="8229600" cy="4102100"/>
          </a:xfrm>
        </p:spPr>
        <p:txBody>
          <a:bodyPr/>
          <a:lstStyle/>
          <a:p>
            <a:pPr marL="609600" indent="-609600" eaLnBrk="1" hangingPunct="1">
              <a:buFont typeface="Wingdings" pitchFamily="2" charset="2"/>
              <a:buAutoNum type="arabicPeriod"/>
            </a:pPr>
            <a:r>
              <a:rPr lang="ru-RU" sz="4000" b="1" smtClean="0">
                <a:solidFill>
                  <a:schemeClr val="tx2"/>
                </a:solidFill>
              </a:rPr>
              <a:t>Информационная: реализация информации</a:t>
            </a:r>
            <a:endParaRPr lang="ru-RU" sz="4000" b="1" smtClean="0">
              <a:solidFill>
                <a:schemeClr val="accent2"/>
              </a:solidFill>
            </a:endParaRPr>
          </a:p>
          <a:p>
            <a:pPr marL="609600" indent="-609600" eaLnBrk="1" hangingPunct="1">
              <a:spcBef>
                <a:spcPct val="10000"/>
              </a:spcBef>
              <a:buFont typeface="Wingdings" pitchFamily="2" charset="2"/>
              <a:buNone/>
            </a:pPr>
            <a:r>
              <a:rPr lang="ru-RU" smtClean="0"/>
              <a:t>     Все виды РНК – </a:t>
            </a:r>
            <a:r>
              <a:rPr lang="ru-RU" sz="4000" smtClean="0"/>
              <a:t>посредники</a:t>
            </a:r>
            <a:r>
              <a:rPr lang="ru-RU" smtClean="0"/>
              <a:t> в передаче информации от ДНК к белку</a:t>
            </a:r>
          </a:p>
        </p:txBody>
      </p:sp>
      <p:grpSp>
        <p:nvGrpSpPr>
          <p:cNvPr id="50180" name="Group 11"/>
          <p:cNvGrpSpPr>
            <a:grpSpLocks/>
          </p:cNvGrpSpPr>
          <p:nvPr/>
        </p:nvGrpSpPr>
        <p:grpSpPr bwMode="auto">
          <a:xfrm>
            <a:off x="1403350" y="4724400"/>
            <a:ext cx="6229350" cy="666750"/>
            <a:chOff x="1156" y="2682"/>
            <a:chExt cx="3924" cy="420"/>
          </a:xfrm>
        </p:grpSpPr>
        <p:sp>
          <p:nvSpPr>
            <p:cNvPr id="50184" name="Text Box 4"/>
            <p:cNvSpPr txBox="1">
              <a:spLocks noChangeArrowheads="1"/>
            </p:cNvSpPr>
            <p:nvPr/>
          </p:nvSpPr>
          <p:spPr bwMode="auto">
            <a:xfrm>
              <a:off x="1156" y="2682"/>
              <a:ext cx="817" cy="39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 type="none" w="med" len="lg"/>
            </a:ln>
          </p:spPr>
          <p:txBody>
            <a:bodyPr lIns="18000" tIns="10800" rIns="18000" bIns="1080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4000">
                  <a:latin typeface="Arial" charset="0"/>
                </a:rPr>
                <a:t>ДНК</a:t>
              </a:r>
            </a:p>
          </p:txBody>
        </p:sp>
        <p:sp>
          <p:nvSpPr>
            <p:cNvPr id="50185" name="Text Box 5"/>
            <p:cNvSpPr txBox="1">
              <a:spLocks noChangeArrowheads="1"/>
            </p:cNvSpPr>
            <p:nvPr/>
          </p:nvSpPr>
          <p:spPr bwMode="auto">
            <a:xfrm>
              <a:off x="2585" y="2704"/>
              <a:ext cx="817" cy="39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 type="none" w="med" len="lg"/>
            </a:ln>
          </p:spPr>
          <p:txBody>
            <a:bodyPr lIns="18000" tIns="10800" rIns="18000" bIns="1080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4000">
                  <a:latin typeface="Arial" charset="0"/>
                </a:rPr>
                <a:t>РНК</a:t>
              </a:r>
            </a:p>
          </p:txBody>
        </p:sp>
        <p:sp>
          <p:nvSpPr>
            <p:cNvPr id="50186" name="Text Box 6"/>
            <p:cNvSpPr txBox="1">
              <a:spLocks noChangeArrowheads="1"/>
            </p:cNvSpPr>
            <p:nvPr/>
          </p:nvSpPr>
          <p:spPr bwMode="auto">
            <a:xfrm>
              <a:off x="3991" y="2692"/>
              <a:ext cx="1089" cy="39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 type="none" w="med" len="lg"/>
            </a:ln>
          </p:spPr>
          <p:txBody>
            <a:bodyPr lIns="18000" tIns="10800" rIns="18000" bIns="1080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4000">
                  <a:latin typeface="Arial" charset="0"/>
                </a:rPr>
                <a:t>белок</a:t>
              </a:r>
            </a:p>
          </p:txBody>
        </p:sp>
        <p:sp>
          <p:nvSpPr>
            <p:cNvPr id="173063" name="AutoShape 7"/>
            <p:cNvSpPr>
              <a:spLocks noChangeArrowheads="1"/>
            </p:cNvSpPr>
            <p:nvPr/>
          </p:nvSpPr>
          <p:spPr bwMode="auto">
            <a:xfrm>
              <a:off x="2086" y="2795"/>
              <a:ext cx="386" cy="250"/>
            </a:xfrm>
            <a:prstGeom prst="rightArrow">
              <a:avLst>
                <a:gd name="adj1" fmla="val 50000"/>
                <a:gd name="adj2" fmla="val 38600"/>
              </a:avLst>
            </a:prstGeom>
            <a:gradFill rotWithShape="1">
              <a:gsLst>
                <a:gs pos="0">
                  <a:srgbClr val="0066CC">
                    <a:gamma/>
                    <a:shade val="41569"/>
                    <a:invGamma/>
                  </a:srgbClr>
                </a:gs>
                <a:gs pos="50000">
                  <a:srgbClr val="0066CC">
                    <a:alpha val="77000"/>
                  </a:srgbClr>
                </a:gs>
                <a:gs pos="100000">
                  <a:srgbClr val="0066CC">
                    <a:gamma/>
                    <a:shade val="41569"/>
                    <a:invGamma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 type="none" w="med" len="lg"/>
            </a:ln>
            <a:effectLst/>
          </p:spPr>
          <p:txBody>
            <a:bodyPr wrap="none" lIns="18000" tIns="10800" rIns="18000" bIns="10800"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3064" name="AutoShape 8"/>
            <p:cNvSpPr>
              <a:spLocks noChangeArrowheads="1"/>
            </p:cNvSpPr>
            <p:nvPr/>
          </p:nvSpPr>
          <p:spPr bwMode="auto">
            <a:xfrm>
              <a:off x="3538" y="2795"/>
              <a:ext cx="386" cy="250"/>
            </a:xfrm>
            <a:prstGeom prst="rightArrow">
              <a:avLst>
                <a:gd name="adj1" fmla="val 50000"/>
                <a:gd name="adj2" fmla="val 38600"/>
              </a:avLst>
            </a:prstGeom>
            <a:gradFill rotWithShape="1">
              <a:gsLst>
                <a:gs pos="0">
                  <a:srgbClr val="0066CC">
                    <a:gamma/>
                    <a:shade val="41569"/>
                    <a:invGamma/>
                  </a:srgbClr>
                </a:gs>
                <a:gs pos="50000">
                  <a:srgbClr val="0066CC">
                    <a:alpha val="77000"/>
                  </a:srgbClr>
                </a:gs>
                <a:gs pos="100000">
                  <a:srgbClr val="0066CC">
                    <a:gamma/>
                    <a:shade val="41569"/>
                    <a:invGamma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 type="none" w="med" len="lg"/>
            </a:ln>
            <a:effectLst/>
          </p:spPr>
          <p:txBody>
            <a:bodyPr wrap="none" lIns="18000" tIns="10800" rIns="18000" bIns="10800"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50181" name="Rectangle 9"/>
          <p:cNvSpPr>
            <a:spLocks noChangeArrowheads="1"/>
          </p:cNvSpPr>
          <p:nvPr/>
        </p:nvSpPr>
        <p:spPr bwMode="auto">
          <a:xfrm>
            <a:off x="250825" y="5475288"/>
            <a:ext cx="7343775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 type="none" w="med" len="lg"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  <a:buFont typeface="Wingdings" pitchFamily="2" charset="2"/>
              <a:buNone/>
            </a:pPr>
            <a:r>
              <a:rPr lang="ru-RU" sz="3200">
                <a:latin typeface="Arial" charset="0"/>
              </a:rPr>
              <a:t>Место встречи всех трех РНК  –     </a:t>
            </a:r>
            <a:r>
              <a:rPr lang="ru-RU" sz="4000" b="1">
                <a:solidFill>
                  <a:schemeClr val="accent2"/>
                </a:solidFill>
                <a:latin typeface="Arial" charset="0"/>
              </a:rPr>
              <a:t>?</a:t>
            </a:r>
          </a:p>
        </p:txBody>
      </p:sp>
      <p:sp useBgFill="1">
        <p:nvSpPr>
          <p:cNvPr id="173066" name="Rectangle 10"/>
          <p:cNvSpPr>
            <a:spLocks noChangeArrowheads="1"/>
          </p:cNvSpPr>
          <p:nvPr/>
        </p:nvSpPr>
        <p:spPr bwMode="auto">
          <a:xfrm>
            <a:off x="6516688" y="5546725"/>
            <a:ext cx="2339975" cy="628650"/>
          </a:xfrm>
          <a:prstGeom prst="rect">
            <a:avLst/>
          </a:prstGeom>
          <a:ln w="9525" algn="ctr">
            <a:noFill/>
            <a:miter lim="800000"/>
            <a:headEnd/>
            <a:tailEnd type="none" w="med" len="lg"/>
          </a:ln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  <a:buFont typeface="Wingdings" pitchFamily="2" charset="2"/>
              <a:buNone/>
            </a:pPr>
            <a:r>
              <a:rPr lang="ru-RU" sz="3200" b="1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рибосома</a:t>
            </a:r>
            <a:r>
              <a:rPr lang="ru-RU" sz="3200">
                <a:solidFill>
                  <a:schemeClr val="tx2"/>
                </a:solidFill>
                <a:latin typeface="Arial" charset="0"/>
              </a:rPr>
              <a:t> </a:t>
            </a:r>
          </a:p>
        </p:txBody>
      </p:sp>
      <p:sp>
        <p:nvSpPr>
          <p:cNvPr id="50183" name="Rectangle 13"/>
          <p:cNvSpPr>
            <a:spLocks noChangeArrowheads="1"/>
          </p:cNvSpPr>
          <p:nvPr/>
        </p:nvSpPr>
        <p:spPr bwMode="auto">
          <a:xfrm>
            <a:off x="7056438" y="1916113"/>
            <a:ext cx="1617662" cy="631825"/>
          </a:xfrm>
          <a:prstGeom prst="rect">
            <a:avLst/>
          </a:prstGeom>
          <a:noFill/>
          <a:ln w="12700" algn="ctr">
            <a:noFill/>
            <a:miter lim="800000"/>
            <a:headEnd/>
            <a:tailEnd type="none" w="lg" len="lg"/>
          </a:ln>
        </p:spPr>
        <p:txBody>
          <a:bodyPr wrap="none" lIns="18000" tIns="10800" rIns="18000" bIns="10800">
            <a:spAutoFit/>
          </a:bodyPr>
          <a:lstStyle/>
          <a:p>
            <a:r>
              <a:rPr lang="ru-RU" sz="4000" b="1">
                <a:solidFill>
                  <a:schemeClr val="accent2"/>
                </a:solidFill>
                <a:latin typeface="Arial" charset="0"/>
              </a:rPr>
              <a:t>1950-</a:t>
            </a:r>
            <a:r>
              <a:rPr lang="en-US" sz="4000" b="1">
                <a:solidFill>
                  <a:schemeClr val="accent2"/>
                </a:solidFill>
                <a:latin typeface="Arial" charset="0"/>
              </a:rPr>
              <a:t>e</a:t>
            </a:r>
            <a:endParaRPr lang="ru-RU" sz="4000" b="1">
              <a:solidFill>
                <a:schemeClr val="accent2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3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3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3066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425575"/>
          </a:xfrm>
        </p:spPr>
        <p:txBody>
          <a:bodyPr/>
          <a:lstStyle/>
          <a:p>
            <a:pPr eaLnBrk="1" hangingPunct="1"/>
            <a:r>
              <a:rPr lang="ru-RU" smtClean="0"/>
              <a:t>Функции РНК</a:t>
            </a:r>
            <a:br>
              <a:rPr lang="ru-RU" smtClean="0"/>
            </a:br>
            <a:r>
              <a:rPr lang="ru-RU" sz="4000" b="0" smtClean="0">
                <a:solidFill>
                  <a:schemeClr val="tx1"/>
                </a:solidFill>
              </a:rPr>
              <a:t>в порядке их открытия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773238"/>
            <a:ext cx="8496300" cy="4716462"/>
          </a:xfrm>
        </p:spPr>
        <p:txBody>
          <a:bodyPr/>
          <a:lstStyle/>
          <a:p>
            <a:pPr marL="609600" indent="-609600" eaLnBrk="1" hangingPunct="1">
              <a:buFont typeface="Wingdings" pitchFamily="2" charset="2"/>
              <a:buAutoNum type="arabicPeriod"/>
            </a:pPr>
            <a:r>
              <a:rPr lang="ru-RU" sz="3400" b="1" smtClean="0">
                <a:solidFill>
                  <a:schemeClr val="tx2"/>
                </a:solidFill>
              </a:rPr>
              <a:t>Информационная: хранение информации (у части вирусов)</a:t>
            </a:r>
          </a:p>
          <a:p>
            <a:pPr marL="609600" indent="-609600" eaLnBrk="1" hangingPunct="1"/>
            <a:r>
              <a:rPr lang="ru-RU" sz="3400" smtClean="0"/>
              <a:t>Примерно 80% вирусов человека и животных использует для записи информации РНК </a:t>
            </a:r>
          </a:p>
          <a:p>
            <a:pPr marL="609600" indent="-609600" eaLnBrk="1" hangingPunct="1"/>
            <a:r>
              <a:rPr lang="ru-RU" sz="3400" smtClean="0"/>
              <a:t>У них она выполняет ту же роль, что ДНК у всех остальных организмов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425575"/>
          </a:xfrm>
        </p:spPr>
        <p:txBody>
          <a:bodyPr/>
          <a:lstStyle/>
          <a:p>
            <a:pPr eaLnBrk="1" hangingPunct="1"/>
            <a:r>
              <a:rPr lang="ru-RU" smtClean="0"/>
              <a:t>Функции РНК</a:t>
            </a:r>
            <a:br>
              <a:rPr lang="ru-RU" smtClean="0"/>
            </a:br>
            <a:r>
              <a:rPr lang="ru-RU" sz="4000" b="0" smtClean="0">
                <a:solidFill>
                  <a:schemeClr val="tx1"/>
                </a:solidFill>
              </a:rPr>
              <a:t>в порядке их открытия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31800" y="1881188"/>
            <a:ext cx="8229600" cy="2663825"/>
          </a:xfrm>
        </p:spPr>
        <p:txBody>
          <a:bodyPr/>
          <a:lstStyle/>
          <a:p>
            <a:pPr marL="609600" indent="-609600" eaLnBrk="1" hangingPunct="1">
              <a:buFont typeface="Wingdings" pitchFamily="2" charset="2"/>
              <a:buAutoNum type="arabicPeriod" startAt="2"/>
            </a:pPr>
            <a:r>
              <a:rPr lang="ru-RU" sz="4000" b="1" smtClean="0">
                <a:solidFill>
                  <a:schemeClr val="tx2"/>
                </a:solidFill>
              </a:rPr>
              <a:t> Каталитическая     </a:t>
            </a:r>
            <a:r>
              <a:rPr lang="ru-RU" sz="4000" b="1" smtClean="0">
                <a:solidFill>
                  <a:schemeClr val="accent2"/>
                </a:solidFill>
              </a:rPr>
              <a:t>1982</a:t>
            </a:r>
            <a:endParaRPr lang="ru-RU" sz="4000" b="1" smtClean="0">
              <a:solidFill>
                <a:schemeClr val="tx2"/>
              </a:solidFill>
            </a:endParaRPr>
          </a:p>
          <a:p>
            <a:pPr marL="609600" indent="-609600" eaLnBrk="1" hangingPunct="1">
              <a:buFont typeface="Wingdings" pitchFamily="2" charset="2"/>
              <a:buNone/>
            </a:pPr>
            <a:r>
              <a:rPr lang="ru-RU" sz="4000" smtClean="0"/>
              <a:t>      Рибозимы – РНК-ферменты</a:t>
            </a:r>
          </a:p>
          <a:p>
            <a:pPr marL="609600" indent="-609600" eaLnBrk="1" hangingPunct="1">
              <a:buFont typeface="Wingdings" pitchFamily="2" charset="2"/>
              <a:buNone/>
            </a:pPr>
            <a:r>
              <a:rPr lang="ru-RU" sz="4000" smtClean="0"/>
              <a:t>Не все РНК, а лишь некоторые:</a:t>
            </a:r>
          </a:p>
        </p:txBody>
      </p:sp>
      <p:sp>
        <p:nvSpPr>
          <p:cNvPr id="52228" name="Text Box 4"/>
          <p:cNvSpPr txBox="1">
            <a:spLocks noChangeArrowheads="1"/>
          </p:cNvSpPr>
          <p:nvPr/>
        </p:nvSpPr>
        <p:spPr bwMode="auto">
          <a:xfrm>
            <a:off x="1979613" y="4545013"/>
            <a:ext cx="6300787" cy="1973262"/>
          </a:xfrm>
          <a:prstGeom prst="rect">
            <a:avLst/>
          </a:prstGeom>
          <a:noFill/>
          <a:ln w="9525" algn="ctr">
            <a:noFill/>
            <a:miter lim="800000"/>
            <a:headEnd/>
            <a:tailEnd type="none" w="med" len="lg"/>
          </a:ln>
        </p:spPr>
        <p:txBody>
          <a:bodyPr lIns="18000" tIns="10800" rIns="18000" bIns="10800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>
                <a:latin typeface="Arial" charset="0"/>
              </a:rPr>
              <a:t>р-РНК рибосом,</a:t>
            </a:r>
          </a:p>
          <a:p>
            <a:pPr>
              <a:spcBef>
                <a:spcPct val="50000"/>
              </a:spcBef>
            </a:pPr>
            <a:r>
              <a:rPr lang="ru-RU" sz="3200">
                <a:latin typeface="Arial" charset="0"/>
              </a:rPr>
              <a:t>РНК некоторых вирусов</a:t>
            </a:r>
          </a:p>
          <a:p>
            <a:pPr>
              <a:spcBef>
                <a:spcPct val="50000"/>
              </a:spcBef>
            </a:pPr>
            <a:r>
              <a:rPr lang="ru-RU" sz="3200">
                <a:latin typeface="Arial" charset="0"/>
              </a:rPr>
              <a:t>РНК в составе сплайсосомы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98525" y="836613"/>
            <a:ext cx="3824288" cy="3997325"/>
          </a:xfrm>
          <a:prstGeom prst="rect">
            <a:avLst/>
          </a:prstGeom>
          <a:noFill/>
          <a:ln w="9525" algn="ctr">
            <a:noFill/>
            <a:miter lim="800000"/>
            <a:headEnd/>
            <a:tailEnd type="none" w="med" len="lg"/>
          </a:ln>
        </p:spPr>
      </p:pic>
      <p:pic>
        <p:nvPicPr>
          <p:cNvPr id="532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88013" y="1233488"/>
            <a:ext cx="2546350" cy="36004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53252" name="Text Box 4"/>
          <p:cNvSpPr txBox="1">
            <a:spLocks noChangeArrowheads="1"/>
          </p:cNvSpPr>
          <p:nvPr/>
        </p:nvSpPr>
        <p:spPr bwMode="auto">
          <a:xfrm>
            <a:off x="576263" y="5229225"/>
            <a:ext cx="4103687" cy="752475"/>
          </a:xfrm>
          <a:prstGeom prst="rect">
            <a:avLst/>
          </a:prstGeom>
          <a:noFill/>
          <a:ln w="9525" algn="ctr">
            <a:noFill/>
            <a:miter lim="800000"/>
            <a:headEnd/>
            <a:tailEnd type="none" w="med" len="lg"/>
          </a:ln>
        </p:spPr>
        <p:txBody>
          <a:bodyPr lIns="18000" tIns="10800" rIns="18000" bIns="108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>
                <a:latin typeface="Arial" charset="0"/>
              </a:rPr>
              <a:t>Минимальный рибозим, способный расщеплять РНК</a:t>
            </a:r>
          </a:p>
        </p:txBody>
      </p:sp>
      <p:sp>
        <p:nvSpPr>
          <p:cNvPr id="53253" name="Text Box 5"/>
          <p:cNvSpPr txBox="1">
            <a:spLocks noChangeArrowheads="1"/>
          </p:cNvSpPr>
          <p:nvPr/>
        </p:nvSpPr>
        <p:spPr bwMode="auto">
          <a:xfrm>
            <a:off x="5832475" y="5157788"/>
            <a:ext cx="2339975" cy="509587"/>
          </a:xfrm>
          <a:prstGeom prst="rect">
            <a:avLst/>
          </a:prstGeom>
          <a:noFill/>
          <a:ln w="9525" algn="ctr">
            <a:noFill/>
            <a:miter lim="800000"/>
            <a:headEnd/>
            <a:tailEnd type="none" w="med" len="lg"/>
          </a:ln>
        </p:spPr>
        <p:txBody>
          <a:bodyPr lIns="18000" tIns="10800" rIns="18000" bIns="10800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>
                <a:latin typeface="Arial" charset="0"/>
              </a:rPr>
              <a:t>Томас Чек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07950" y="333375"/>
            <a:ext cx="8964613" cy="6264275"/>
          </a:xfrm>
        </p:spPr>
        <p:txBody>
          <a:bodyPr/>
          <a:lstStyle/>
          <a:p>
            <a:pPr eaLnBrk="1" hangingPunct="1">
              <a:lnSpc>
                <a:spcPct val="120000"/>
              </a:lnSpc>
              <a:spcBef>
                <a:spcPct val="40000"/>
              </a:spcBef>
              <a:defRPr/>
            </a:pPr>
            <a:r>
              <a:rPr lang="ru-RU" smtClean="0"/>
              <a:t>ДНК – </a:t>
            </a:r>
            <a:r>
              <a:rPr lang="ru-RU" b="1" smtClean="0">
                <a:solidFill>
                  <a:srgbClr val="CC3300"/>
                </a:solidFill>
              </a:rPr>
              <a:t>самая большая</a:t>
            </a:r>
            <a:r>
              <a:rPr lang="ru-RU" smtClean="0"/>
              <a:t> молекула в клетке. Она намного больше белков и РНК</a:t>
            </a:r>
          </a:p>
          <a:p>
            <a:pPr eaLnBrk="1" hangingPunct="1">
              <a:lnSpc>
                <a:spcPct val="120000"/>
              </a:lnSpc>
              <a:spcBef>
                <a:spcPct val="40000"/>
              </a:spcBef>
              <a:defRPr/>
            </a:pPr>
            <a:r>
              <a:rPr lang="ru-RU" smtClean="0"/>
              <a:t>Каждая хромосома = одна молекула ДНК</a:t>
            </a:r>
          </a:p>
          <a:p>
            <a:pPr eaLnBrk="1" hangingPunct="1">
              <a:lnSpc>
                <a:spcPct val="120000"/>
              </a:lnSpc>
              <a:spcBef>
                <a:spcPct val="40000"/>
              </a:spcBef>
              <a:defRPr/>
            </a:pPr>
            <a:r>
              <a:rPr lang="ru-RU" smtClean="0"/>
              <a:t>23 хромосомы человека = 23 молекулы ДНК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ru-RU" smtClean="0"/>
              <a:t>                        </a:t>
            </a:r>
            <a:r>
              <a:rPr lang="ru-RU" sz="3600" smtClean="0">
                <a:cs typeface="Arial" charset="0"/>
              </a:rPr>
              <a:t>≈</a:t>
            </a:r>
            <a:r>
              <a:rPr lang="ru-RU" sz="3600" smtClean="0"/>
              <a:t> 1 метр</a:t>
            </a:r>
            <a:endParaRPr lang="ru-RU" smtClean="0"/>
          </a:p>
          <a:p>
            <a:pPr eaLnBrk="1" hangingPunct="1">
              <a:lnSpc>
                <a:spcPct val="120000"/>
              </a:lnSpc>
              <a:spcBef>
                <a:spcPct val="40000"/>
              </a:spcBef>
              <a:defRPr/>
            </a:pPr>
            <a:r>
              <a:rPr lang="ru-RU" smtClean="0">
                <a:cs typeface="Arial" charset="0"/>
              </a:rPr>
              <a:t>Самые длинные из них ≈ </a:t>
            </a:r>
            <a:r>
              <a:rPr lang="ru-RU" smtClean="0"/>
              <a:t>8 см</a:t>
            </a:r>
          </a:p>
          <a:p>
            <a:pPr eaLnBrk="1" hangingPunct="1">
              <a:lnSpc>
                <a:spcPct val="120000"/>
              </a:lnSpc>
              <a:spcBef>
                <a:spcPct val="40000"/>
              </a:spcBef>
              <a:defRPr/>
            </a:pPr>
            <a:r>
              <a:rPr lang="ru-RU" smtClean="0"/>
              <a:t>ДНК – это </a:t>
            </a:r>
            <a:r>
              <a:rPr lang="ru-RU" b="1" smtClean="0"/>
              <a:t>молекула-текст</a:t>
            </a:r>
            <a:r>
              <a:rPr lang="ru-RU" smtClean="0"/>
              <a:t>. В последова-тельности ее нуклеотидов записана </a:t>
            </a:r>
            <a:r>
              <a:rPr lang="ru-RU" b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вся наследственная программа организма</a:t>
            </a: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34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34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34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034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34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425575"/>
          </a:xfrm>
        </p:spPr>
        <p:txBody>
          <a:bodyPr/>
          <a:lstStyle/>
          <a:p>
            <a:pPr eaLnBrk="1" hangingPunct="1"/>
            <a:r>
              <a:rPr lang="ru-RU" smtClean="0"/>
              <a:t>Функции РНК</a:t>
            </a:r>
            <a:br>
              <a:rPr lang="ru-RU" smtClean="0"/>
            </a:br>
            <a:r>
              <a:rPr lang="ru-RU" sz="4000" b="0" smtClean="0">
                <a:solidFill>
                  <a:schemeClr val="tx1"/>
                </a:solidFill>
              </a:rPr>
              <a:t>в порядке их открытия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31800" y="1808163"/>
            <a:ext cx="8712200" cy="4500562"/>
          </a:xfrm>
        </p:spPr>
        <p:txBody>
          <a:bodyPr/>
          <a:lstStyle/>
          <a:p>
            <a:pPr marL="609600" indent="-609600" eaLnBrk="1" hangingPunct="1">
              <a:buFont typeface="Wingdings" pitchFamily="2" charset="2"/>
              <a:buAutoNum type="arabicPeriod" startAt="3"/>
            </a:pPr>
            <a:r>
              <a:rPr lang="ru-RU" sz="4000" b="1" smtClean="0">
                <a:solidFill>
                  <a:schemeClr val="tx2"/>
                </a:solidFill>
              </a:rPr>
              <a:t> Регуляторная     </a:t>
            </a:r>
            <a:r>
              <a:rPr lang="ru-RU" sz="4000" b="1" smtClean="0">
                <a:solidFill>
                  <a:schemeClr val="accent2"/>
                </a:solidFill>
              </a:rPr>
              <a:t>1990-е</a:t>
            </a:r>
            <a:endParaRPr lang="ru-RU" sz="4000" b="1" smtClean="0">
              <a:solidFill>
                <a:schemeClr val="tx2"/>
              </a:solidFill>
            </a:endParaRPr>
          </a:p>
          <a:p>
            <a:pPr marL="609600" indent="-609600" eaLnBrk="1" hangingPunct="1">
              <a:buFont typeface="Wingdings" pitchFamily="2" charset="2"/>
              <a:buNone/>
            </a:pPr>
            <a:r>
              <a:rPr lang="ru-RU" sz="4000" smtClean="0"/>
              <a:t>    Малые РНК регулируют работу генов в ядре и синтез белка в цитоплазме</a:t>
            </a:r>
          </a:p>
          <a:p>
            <a:pPr marL="990600" lvl="1" indent="-533400" eaLnBrk="1" hangingPunct="1">
              <a:buFont typeface="Wingdings" pitchFamily="2" charset="2"/>
              <a:buNone/>
            </a:pPr>
            <a:r>
              <a:rPr lang="ru-RU" sz="3600" smtClean="0"/>
              <a:t>     Аналогична функции ДНК-связывающих белков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31800" y="1376363"/>
            <a:ext cx="8424863" cy="4859337"/>
          </a:xfrm>
        </p:spPr>
        <p:txBody>
          <a:bodyPr/>
          <a:lstStyle/>
          <a:p>
            <a:pPr eaLnBrk="1" hangingPunct="1"/>
            <a:r>
              <a:rPr lang="ru-RU" sz="4400" b="1" smtClean="0">
                <a:solidFill>
                  <a:schemeClr val="tx2"/>
                </a:solidFill>
              </a:rPr>
              <a:t> ДНК </a:t>
            </a:r>
            <a:r>
              <a:rPr lang="ru-RU" smtClean="0"/>
              <a:t>– принцип комплементарности, позволяющий матричное копирование молекулы</a:t>
            </a:r>
          </a:p>
          <a:p>
            <a:pPr eaLnBrk="1" hangingPunct="1"/>
            <a:endParaRPr lang="ru-RU" smtClean="0"/>
          </a:p>
          <a:p>
            <a:pPr eaLnBrk="1" hangingPunct="1"/>
            <a:r>
              <a:rPr lang="ru-RU" sz="4000" b="1" smtClean="0">
                <a:solidFill>
                  <a:schemeClr val="tx2"/>
                </a:solidFill>
              </a:rPr>
              <a:t> Белков</a:t>
            </a:r>
            <a:r>
              <a:rPr lang="ru-RU" smtClean="0"/>
              <a:t> – трехмерную структуру, позволяющую выполнять самые разные функции (катализ, регуляцию, транспорт)</a:t>
            </a:r>
          </a:p>
        </p:txBody>
      </p:sp>
      <p:sp>
        <p:nvSpPr>
          <p:cNvPr id="55299" name="Rectangle 4"/>
          <p:cNvSpPr>
            <a:spLocks noGrp="1" noChangeArrowheads="1"/>
          </p:cNvSpPr>
          <p:nvPr>
            <p:ph type="title"/>
          </p:nvPr>
        </p:nvSpPr>
        <p:spPr>
          <a:xfrm>
            <a:off x="468313" y="225425"/>
            <a:ext cx="8229600" cy="1143000"/>
          </a:xfrm>
        </p:spPr>
        <p:txBody>
          <a:bodyPr/>
          <a:lstStyle/>
          <a:p>
            <a:pPr eaLnBrk="1" hangingPunct="1"/>
            <a:r>
              <a:rPr lang="ru-RU" smtClean="0"/>
              <a:t>РНК сочетает свойства</a:t>
            </a: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1111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4" descr="pseudo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 l="15512" r="22360"/>
          <a:stretch>
            <a:fillRect/>
          </a:stretch>
        </p:blipFill>
        <p:spPr bwMode="auto">
          <a:xfrm>
            <a:off x="3059113" y="1196975"/>
            <a:ext cx="3521075" cy="4249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3" name="Picture 5" descr="b-side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 l="34593" t="4861" r="35478" b="6435"/>
          <a:stretch>
            <a:fillRect/>
          </a:stretch>
        </p:blipFill>
        <p:spPr bwMode="auto">
          <a:xfrm>
            <a:off x="6532563" y="503238"/>
            <a:ext cx="2611437" cy="580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4" name="Rectangle 11"/>
          <p:cNvSpPr>
            <a:spLocks noChangeArrowheads="1"/>
          </p:cNvSpPr>
          <p:nvPr/>
        </p:nvSpPr>
        <p:spPr bwMode="auto">
          <a:xfrm>
            <a:off x="4248150" y="6165850"/>
            <a:ext cx="1049338" cy="631825"/>
          </a:xfrm>
          <a:prstGeom prst="rect">
            <a:avLst/>
          </a:prstGeom>
          <a:noFill/>
          <a:ln w="9525" algn="ctr">
            <a:noFill/>
            <a:miter lim="800000"/>
            <a:headEnd/>
            <a:tailEnd type="none" w="lg" len="lg"/>
          </a:ln>
        </p:spPr>
        <p:txBody>
          <a:bodyPr wrap="none" lIns="18000" tIns="10800" rIns="18000" bIns="10800">
            <a:spAutoFit/>
          </a:bodyPr>
          <a:lstStyle/>
          <a:p>
            <a:r>
              <a:rPr lang="ru-RU" sz="4000" b="1">
                <a:solidFill>
                  <a:srgbClr val="CCCCFF"/>
                </a:solidFill>
                <a:latin typeface="Arial" charset="0"/>
              </a:rPr>
              <a:t>РНК</a:t>
            </a:r>
          </a:p>
        </p:txBody>
      </p:sp>
      <p:sp>
        <p:nvSpPr>
          <p:cNvPr id="56325" name="Rectangle 13"/>
          <p:cNvSpPr>
            <a:spLocks noChangeArrowheads="1"/>
          </p:cNvSpPr>
          <p:nvPr/>
        </p:nvSpPr>
        <p:spPr bwMode="auto">
          <a:xfrm>
            <a:off x="7200900" y="6157913"/>
            <a:ext cx="1073150" cy="631825"/>
          </a:xfrm>
          <a:prstGeom prst="rect">
            <a:avLst/>
          </a:prstGeom>
          <a:noFill/>
          <a:ln w="9525" algn="ctr">
            <a:noFill/>
            <a:miter lim="800000"/>
            <a:headEnd/>
            <a:tailEnd type="none" w="lg" len="lg"/>
          </a:ln>
        </p:spPr>
        <p:txBody>
          <a:bodyPr wrap="none" lIns="18000" tIns="10800" rIns="18000" bIns="10800">
            <a:spAutoFit/>
          </a:bodyPr>
          <a:lstStyle/>
          <a:p>
            <a:r>
              <a:rPr lang="ru-RU" sz="4000" b="1">
                <a:solidFill>
                  <a:srgbClr val="CCCCFF"/>
                </a:solidFill>
                <a:latin typeface="Arial" charset="0"/>
              </a:rPr>
              <a:t>ДНК</a:t>
            </a:r>
          </a:p>
        </p:txBody>
      </p:sp>
      <p:sp>
        <p:nvSpPr>
          <p:cNvPr id="56326" name="Rectangle 14"/>
          <p:cNvSpPr>
            <a:spLocks noChangeArrowheads="1"/>
          </p:cNvSpPr>
          <p:nvPr/>
        </p:nvSpPr>
        <p:spPr bwMode="auto">
          <a:xfrm>
            <a:off x="1116013" y="6178550"/>
            <a:ext cx="1568450" cy="631825"/>
          </a:xfrm>
          <a:prstGeom prst="rect">
            <a:avLst/>
          </a:prstGeom>
          <a:noFill/>
          <a:ln w="9525" algn="ctr">
            <a:noFill/>
            <a:miter lim="800000"/>
            <a:headEnd/>
            <a:tailEnd type="none" w="lg" len="lg"/>
          </a:ln>
        </p:spPr>
        <p:txBody>
          <a:bodyPr wrap="none" lIns="18000" tIns="10800" rIns="18000" bIns="10800">
            <a:spAutoFit/>
          </a:bodyPr>
          <a:lstStyle/>
          <a:p>
            <a:r>
              <a:rPr lang="ru-RU" sz="4000" b="1">
                <a:solidFill>
                  <a:srgbClr val="CCCCFF"/>
                </a:solidFill>
                <a:latin typeface="Arial" charset="0"/>
              </a:rPr>
              <a:t>Белок</a:t>
            </a:r>
          </a:p>
        </p:txBody>
      </p:sp>
      <p:grpSp>
        <p:nvGrpSpPr>
          <p:cNvPr id="56327" name="Group 17"/>
          <p:cNvGrpSpPr>
            <a:grpSpLocks/>
          </p:cNvGrpSpPr>
          <p:nvPr/>
        </p:nvGrpSpPr>
        <p:grpSpPr bwMode="auto">
          <a:xfrm>
            <a:off x="0" y="1736725"/>
            <a:ext cx="3319463" cy="4213225"/>
            <a:chOff x="181" y="913"/>
            <a:chExt cx="2091" cy="2654"/>
          </a:xfrm>
        </p:grpSpPr>
        <p:pic>
          <p:nvPicPr>
            <p:cNvPr id="56338" name="Picture 8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rcRect l="10959"/>
            <a:stretch>
              <a:fillRect/>
            </a:stretch>
          </p:blipFill>
          <p:spPr bwMode="auto">
            <a:xfrm>
              <a:off x="249" y="913"/>
              <a:ext cx="2023" cy="265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 type="none" w="lg" len="lg"/>
            </a:ln>
          </p:spPr>
        </p:pic>
        <p:sp useBgFill="1">
          <p:nvSpPr>
            <p:cNvPr id="56339" name="Rectangle 16"/>
            <p:cNvSpPr>
              <a:spLocks noChangeArrowheads="1"/>
            </p:cNvSpPr>
            <p:nvPr/>
          </p:nvSpPr>
          <p:spPr bwMode="auto">
            <a:xfrm>
              <a:off x="181" y="2682"/>
              <a:ext cx="386" cy="748"/>
            </a:xfrm>
            <a:prstGeom prst="rect">
              <a:avLst/>
            </a:prstGeom>
            <a:ln w="9525" algn="ctr">
              <a:noFill/>
              <a:miter lim="800000"/>
              <a:headEnd/>
              <a:tailEnd type="none" w="lg" len="lg"/>
            </a:ln>
          </p:spPr>
          <p:txBody>
            <a:bodyPr wrap="none" lIns="18000" tIns="10800" rIns="18000" bIns="10800"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56328" name="Text Box 18"/>
          <p:cNvSpPr txBox="1">
            <a:spLocks noChangeArrowheads="1"/>
          </p:cNvSpPr>
          <p:nvPr/>
        </p:nvSpPr>
        <p:spPr bwMode="auto">
          <a:xfrm>
            <a:off x="503238" y="225425"/>
            <a:ext cx="3851275" cy="752475"/>
          </a:xfrm>
          <a:prstGeom prst="rect">
            <a:avLst/>
          </a:prstGeom>
          <a:noFill/>
          <a:ln w="9525" algn="ctr">
            <a:noFill/>
            <a:miter lim="800000"/>
            <a:headEnd/>
            <a:tailEnd type="none" w="lg" len="lg"/>
          </a:ln>
        </p:spPr>
        <p:txBody>
          <a:bodyPr lIns="18000" tIns="10800" rIns="18000" bIns="108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solidFill>
                  <a:srgbClr val="C6C4AA"/>
                </a:solidFill>
                <a:latin typeface="Arial" charset="0"/>
              </a:rPr>
              <a:t>3-</a:t>
            </a:r>
            <a:r>
              <a:rPr lang="en-US" sz="2400" b="1">
                <a:solidFill>
                  <a:srgbClr val="C6C4AA"/>
                </a:solidFill>
                <a:latin typeface="Arial" charset="0"/>
              </a:rPr>
              <a:t>D </a:t>
            </a:r>
            <a:r>
              <a:rPr lang="ru-RU" sz="2400" b="1">
                <a:solidFill>
                  <a:srgbClr val="C6C4AA"/>
                </a:solidFill>
                <a:latin typeface="Arial" charset="0"/>
              </a:rPr>
              <a:t>форма и разнообразные функции</a:t>
            </a:r>
          </a:p>
        </p:txBody>
      </p:sp>
      <p:sp>
        <p:nvSpPr>
          <p:cNvPr id="56329" name="Text Box 20"/>
          <p:cNvSpPr txBox="1">
            <a:spLocks noChangeArrowheads="1"/>
          </p:cNvSpPr>
          <p:nvPr/>
        </p:nvSpPr>
        <p:spPr bwMode="auto">
          <a:xfrm>
            <a:off x="4967288" y="188913"/>
            <a:ext cx="3924300" cy="387350"/>
          </a:xfrm>
          <a:prstGeom prst="rect">
            <a:avLst/>
          </a:prstGeom>
          <a:noFill/>
          <a:ln w="9525" algn="ctr">
            <a:noFill/>
            <a:miter lim="800000"/>
            <a:headEnd/>
            <a:tailEnd type="none" w="lg" len="lg"/>
          </a:ln>
        </p:spPr>
        <p:txBody>
          <a:bodyPr lIns="18000" tIns="10800" rIns="18000" bIns="108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solidFill>
                  <a:srgbClr val="C6C4AA"/>
                </a:solidFill>
                <a:latin typeface="Arial" charset="0"/>
              </a:rPr>
              <a:t>Матричное копирование</a:t>
            </a:r>
          </a:p>
        </p:txBody>
      </p:sp>
      <p:grpSp>
        <p:nvGrpSpPr>
          <p:cNvPr id="56330" name="Group 30"/>
          <p:cNvGrpSpPr>
            <a:grpSpLocks/>
          </p:cNvGrpSpPr>
          <p:nvPr/>
        </p:nvGrpSpPr>
        <p:grpSpPr bwMode="auto">
          <a:xfrm>
            <a:off x="1403350" y="1268413"/>
            <a:ext cx="2482850" cy="539750"/>
            <a:chOff x="884" y="799"/>
            <a:chExt cx="1564" cy="340"/>
          </a:xfrm>
        </p:grpSpPr>
        <p:sp>
          <p:nvSpPr>
            <p:cNvPr id="56335" name="Line 21"/>
            <p:cNvSpPr>
              <a:spLocks noChangeShapeType="1"/>
            </p:cNvSpPr>
            <p:nvPr/>
          </p:nvSpPr>
          <p:spPr bwMode="auto">
            <a:xfrm flipH="1" flipV="1">
              <a:off x="884" y="799"/>
              <a:ext cx="0" cy="340"/>
            </a:xfrm>
            <a:prstGeom prst="line">
              <a:avLst/>
            </a:prstGeom>
            <a:noFill/>
            <a:ln w="28575">
              <a:solidFill>
                <a:srgbClr val="C6C4AA"/>
              </a:solidFill>
              <a:round/>
              <a:headEnd/>
              <a:tailEnd type="none" w="lg" len="lg"/>
            </a:ln>
          </p:spPr>
          <p:txBody>
            <a:bodyPr lIns="18000" tIns="10800" rIns="18000" bIns="10800" anchor="ctr">
              <a:spAutoFit/>
            </a:bodyPr>
            <a:lstStyle/>
            <a:p>
              <a:endParaRPr lang="ru-RU"/>
            </a:p>
          </p:txBody>
        </p:sp>
        <p:sp>
          <p:nvSpPr>
            <p:cNvPr id="56336" name="Line 22"/>
            <p:cNvSpPr>
              <a:spLocks noChangeShapeType="1"/>
            </p:cNvSpPr>
            <p:nvPr/>
          </p:nvSpPr>
          <p:spPr bwMode="auto">
            <a:xfrm flipH="1" flipV="1">
              <a:off x="2448" y="799"/>
              <a:ext cx="0" cy="204"/>
            </a:xfrm>
            <a:prstGeom prst="line">
              <a:avLst/>
            </a:prstGeom>
            <a:noFill/>
            <a:ln w="28575">
              <a:solidFill>
                <a:srgbClr val="C6C4AA"/>
              </a:solidFill>
              <a:round/>
              <a:headEnd/>
              <a:tailEnd type="none" w="lg" len="lg"/>
            </a:ln>
          </p:spPr>
          <p:txBody>
            <a:bodyPr lIns="18000" tIns="10800" rIns="18000" bIns="10800" anchor="ctr">
              <a:spAutoFit/>
            </a:bodyPr>
            <a:lstStyle/>
            <a:p>
              <a:endParaRPr lang="ru-RU"/>
            </a:p>
          </p:txBody>
        </p:sp>
        <p:sp>
          <p:nvSpPr>
            <p:cNvPr id="56337" name="Line 23"/>
            <p:cNvSpPr>
              <a:spLocks noChangeShapeType="1"/>
            </p:cNvSpPr>
            <p:nvPr/>
          </p:nvSpPr>
          <p:spPr bwMode="auto">
            <a:xfrm>
              <a:off x="884" y="799"/>
              <a:ext cx="1564" cy="0"/>
            </a:xfrm>
            <a:prstGeom prst="line">
              <a:avLst/>
            </a:prstGeom>
            <a:noFill/>
            <a:ln w="28575">
              <a:solidFill>
                <a:srgbClr val="C6C4AA"/>
              </a:solidFill>
              <a:round/>
              <a:headEnd/>
              <a:tailEnd type="none" w="lg" len="lg"/>
            </a:ln>
          </p:spPr>
          <p:txBody>
            <a:bodyPr lIns="18000" tIns="10800" rIns="18000" bIns="10800"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56331" name="Group 31"/>
          <p:cNvGrpSpPr>
            <a:grpSpLocks/>
          </p:cNvGrpSpPr>
          <p:nvPr/>
        </p:nvGrpSpPr>
        <p:grpSpPr bwMode="auto">
          <a:xfrm>
            <a:off x="5292725" y="728663"/>
            <a:ext cx="3671888" cy="827087"/>
            <a:chOff x="3334" y="459"/>
            <a:chExt cx="2313" cy="521"/>
          </a:xfrm>
        </p:grpSpPr>
        <p:sp>
          <p:nvSpPr>
            <p:cNvPr id="56332" name="Line 26"/>
            <p:cNvSpPr>
              <a:spLocks noChangeShapeType="1"/>
            </p:cNvSpPr>
            <p:nvPr/>
          </p:nvSpPr>
          <p:spPr bwMode="auto">
            <a:xfrm flipH="1" flipV="1">
              <a:off x="3334" y="459"/>
              <a:ext cx="0" cy="521"/>
            </a:xfrm>
            <a:prstGeom prst="line">
              <a:avLst/>
            </a:prstGeom>
            <a:noFill/>
            <a:ln w="28575">
              <a:solidFill>
                <a:srgbClr val="C6C4AA"/>
              </a:solidFill>
              <a:round/>
              <a:headEnd/>
              <a:tailEnd type="none" w="lg" len="lg"/>
            </a:ln>
          </p:spPr>
          <p:txBody>
            <a:bodyPr lIns="18000" tIns="10800" rIns="18000" bIns="10800" anchor="ctr">
              <a:spAutoFit/>
            </a:bodyPr>
            <a:lstStyle/>
            <a:p>
              <a:endParaRPr lang="ru-RU"/>
            </a:p>
          </p:txBody>
        </p:sp>
        <p:sp>
          <p:nvSpPr>
            <p:cNvPr id="56333" name="Line 27"/>
            <p:cNvSpPr>
              <a:spLocks noChangeShapeType="1"/>
            </p:cNvSpPr>
            <p:nvPr/>
          </p:nvSpPr>
          <p:spPr bwMode="auto">
            <a:xfrm flipH="1" flipV="1">
              <a:off x="5647" y="459"/>
              <a:ext cx="0" cy="204"/>
            </a:xfrm>
            <a:prstGeom prst="line">
              <a:avLst/>
            </a:prstGeom>
            <a:noFill/>
            <a:ln w="28575">
              <a:solidFill>
                <a:srgbClr val="C6C4AA"/>
              </a:solidFill>
              <a:round/>
              <a:headEnd/>
              <a:tailEnd type="none" w="lg" len="lg"/>
            </a:ln>
          </p:spPr>
          <p:txBody>
            <a:bodyPr lIns="18000" tIns="10800" rIns="18000" bIns="10800" anchor="ctr">
              <a:spAutoFit/>
            </a:bodyPr>
            <a:lstStyle/>
            <a:p>
              <a:endParaRPr lang="ru-RU"/>
            </a:p>
          </p:txBody>
        </p:sp>
        <p:sp>
          <p:nvSpPr>
            <p:cNvPr id="56334" name="Line 28"/>
            <p:cNvSpPr>
              <a:spLocks noChangeShapeType="1"/>
            </p:cNvSpPr>
            <p:nvPr/>
          </p:nvSpPr>
          <p:spPr bwMode="auto">
            <a:xfrm>
              <a:off x="3334" y="459"/>
              <a:ext cx="2313" cy="0"/>
            </a:xfrm>
            <a:prstGeom prst="line">
              <a:avLst/>
            </a:prstGeom>
            <a:noFill/>
            <a:ln w="28575">
              <a:solidFill>
                <a:srgbClr val="C6C4AA"/>
              </a:solidFill>
              <a:round/>
              <a:headEnd/>
              <a:tailEnd type="none" w="lg" len="lg"/>
            </a:ln>
          </p:spPr>
          <p:txBody>
            <a:bodyPr lIns="18000" tIns="10800" rIns="18000" bIns="10800" anchor="ctr">
              <a:spAutoFit/>
            </a:bodyPr>
            <a:lstStyle/>
            <a:p>
              <a:endParaRPr lang="ru-RU"/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WordArt 7"/>
          <p:cNvSpPr>
            <a:spLocks noChangeArrowheads="1" noChangeShapeType="1" noTextEdit="1"/>
          </p:cNvSpPr>
          <p:nvPr/>
        </p:nvSpPr>
        <p:spPr bwMode="auto">
          <a:xfrm>
            <a:off x="1692275" y="1628775"/>
            <a:ext cx="5724525" cy="3889375"/>
          </a:xfrm>
          <a:prstGeom prst="rect">
            <a:avLst/>
          </a:prstGeom>
        </p:spPr>
        <p:txBody>
          <a:bodyPr wrap="none" fromWordArt="1">
            <a:prstTxWarp prst="textDeflateInflateDeflate">
              <a:avLst>
                <a:gd name="adj" fmla="val 32662"/>
              </a:avLst>
            </a:prstTxWarp>
          </a:bodyPr>
          <a:lstStyle/>
          <a:p>
            <a:pPr algn="ctr"/>
            <a:r>
              <a:rPr lang="ru-RU" sz="4400" b="1" kern="10" spc="-220" normalizeH="1">
                <a:ln w="9525">
                  <a:noFill/>
                  <a:round/>
                  <a:headEnd/>
                  <a:tailEnd/>
                </a:ln>
                <a:solidFill>
                  <a:srgbClr val="CC0000"/>
                </a:solidFill>
                <a:effectLst>
                  <a:prstShdw prst="shdw17" dist="17961" dir="2700000">
                    <a:srgbClr val="7A0000"/>
                  </a:prstShdw>
                </a:effectLst>
                <a:latin typeface="Garamond"/>
              </a:rPr>
              <a:t>Это не конец</a:t>
            </a:r>
          </a:p>
          <a:p>
            <a:pPr algn="ctr"/>
            <a:r>
              <a:rPr lang="ru-RU" sz="4400" b="1" kern="10" spc="-220" normalizeH="1">
                <a:ln w="9525">
                  <a:noFill/>
                  <a:round/>
                  <a:headEnd/>
                  <a:tailEnd/>
                </a:ln>
                <a:solidFill>
                  <a:srgbClr val="CC0000"/>
                </a:solidFill>
                <a:effectLst>
                  <a:prstShdw prst="shdw17" dist="17961" dir="2700000">
                    <a:srgbClr val="7A0000"/>
                  </a:prstShdw>
                </a:effectLst>
                <a:latin typeface="Garamond"/>
              </a:rPr>
              <a:t> </a:t>
            </a:r>
          </a:p>
          <a:p>
            <a:pPr algn="ctr"/>
            <a:r>
              <a:rPr lang="ru-RU" sz="4400" b="1" kern="10" spc="-220" normalizeH="1">
                <a:ln w="9525">
                  <a:noFill/>
                  <a:round/>
                  <a:headEnd/>
                  <a:tailEnd/>
                </a:ln>
                <a:solidFill>
                  <a:srgbClr val="CC0000"/>
                </a:solidFill>
                <a:effectLst>
                  <a:prstShdw prst="shdw17" dist="17961" dir="2700000">
                    <a:srgbClr val="7A0000"/>
                  </a:prstShdw>
                </a:effectLst>
                <a:latin typeface="Garamond"/>
              </a:rPr>
              <a:t>а только начало</a:t>
            </a:r>
          </a:p>
          <a:p>
            <a:pPr algn="ctr"/>
            <a:r>
              <a:rPr lang="ru-RU" sz="4400" b="1" kern="10" spc="-220" normalizeH="1">
                <a:ln w="9525">
                  <a:noFill/>
                  <a:round/>
                  <a:headEnd/>
                  <a:tailEnd/>
                </a:ln>
                <a:solidFill>
                  <a:srgbClr val="CC0000"/>
                </a:solidFill>
                <a:effectLst>
                  <a:prstShdw prst="shdw17" dist="17961" dir="2700000">
                    <a:srgbClr val="7A0000"/>
                  </a:prstShdw>
                </a:effectLst>
                <a:latin typeface="Garamond"/>
              </a:rPr>
              <a:t>БИОЛОГИИ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6" descr="ch1_dnagenes_ed"/>
          <p:cNvPicPr>
            <a:picLocks noChangeAspect="1" noChangeArrowheads="1"/>
          </p:cNvPicPr>
          <p:nvPr/>
        </p:nvPicPr>
        <p:blipFill>
          <a:blip r:embed="rId3" cstate="print">
            <a:lum bright="-6000"/>
          </a:blip>
          <a:srcRect/>
          <a:stretch>
            <a:fillRect/>
          </a:stretch>
        </p:blipFill>
        <p:spPr bwMode="auto">
          <a:xfrm>
            <a:off x="142875" y="0"/>
            <a:ext cx="8893175" cy="668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Text Box 7"/>
          <p:cNvSpPr txBox="1">
            <a:spLocks noChangeArrowheads="1"/>
          </p:cNvSpPr>
          <p:nvPr/>
        </p:nvSpPr>
        <p:spPr bwMode="auto">
          <a:xfrm>
            <a:off x="2843213" y="6021388"/>
            <a:ext cx="1223962" cy="457200"/>
          </a:xfrm>
          <a:prstGeom prst="rect">
            <a:avLst/>
          </a:prstGeom>
          <a:noFill/>
          <a:ln w="57150" cmpd="thinThick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latin typeface="Arial" charset="0"/>
              </a:rPr>
              <a:t>клетка</a:t>
            </a:r>
          </a:p>
        </p:txBody>
      </p:sp>
      <p:sp>
        <p:nvSpPr>
          <p:cNvPr id="10244" name="Line 8"/>
          <p:cNvSpPr>
            <a:spLocks noChangeShapeType="1"/>
          </p:cNvSpPr>
          <p:nvPr/>
        </p:nvSpPr>
        <p:spPr bwMode="auto">
          <a:xfrm flipH="1">
            <a:off x="2268538" y="4724400"/>
            <a:ext cx="1509712" cy="2889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45" name="Text Box 9"/>
          <p:cNvSpPr txBox="1">
            <a:spLocks noChangeArrowheads="1"/>
          </p:cNvSpPr>
          <p:nvPr/>
        </p:nvSpPr>
        <p:spPr bwMode="auto">
          <a:xfrm>
            <a:off x="3708400" y="4406900"/>
            <a:ext cx="2233613" cy="822325"/>
          </a:xfrm>
          <a:prstGeom prst="rect">
            <a:avLst/>
          </a:prstGeom>
          <a:noFill/>
          <a:ln w="57150" cmpd="thinThick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latin typeface="Arial" charset="0"/>
              </a:rPr>
              <a:t>хромосомы в ядре</a:t>
            </a:r>
          </a:p>
        </p:txBody>
      </p:sp>
      <p:sp>
        <p:nvSpPr>
          <p:cNvPr id="10246" name="Text Box 10"/>
          <p:cNvSpPr txBox="1">
            <a:spLocks noChangeArrowheads="1"/>
          </p:cNvSpPr>
          <p:nvPr/>
        </p:nvSpPr>
        <p:spPr bwMode="auto">
          <a:xfrm>
            <a:off x="7308850" y="5300663"/>
            <a:ext cx="1081088" cy="457200"/>
          </a:xfrm>
          <a:prstGeom prst="rect">
            <a:avLst/>
          </a:prstGeom>
          <a:noFill/>
          <a:ln w="57150" cmpd="thinThick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latin typeface="Arial" charset="0"/>
              </a:rPr>
              <a:t>ДНК</a:t>
            </a:r>
          </a:p>
        </p:txBody>
      </p:sp>
      <p:sp>
        <p:nvSpPr>
          <p:cNvPr id="10247" name="Text Box 11"/>
          <p:cNvSpPr txBox="1">
            <a:spLocks noChangeArrowheads="1"/>
          </p:cNvSpPr>
          <p:nvPr/>
        </p:nvSpPr>
        <p:spPr bwMode="auto">
          <a:xfrm>
            <a:off x="1042988" y="1844675"/>
            <a:ext cx="2160587" cy="457200"/>
          </a:xfrm>
          <a:prstGeom prst="rect">
            <a:avLst/>
          </a:prstGeom>
          <a:noFill/>
          <a:ln w="57150" cmpd="thinThick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latin typeface="Arial" charset="0"/>
              </a:rPr>
              <a:t>хромосома</a:t>
            </a:r>
          </a:p>
        </p:txBody>
      </p:sp>
      <p:sp>
        <p:nvSpPr>
          <p:cNvPr id="104460" name="AutoShape 12"/>
          <p:cNvSpPr>
            <a:spLocks noChangeArrowheads="1"/>
          </p:cNvSpPr>
          <p:nvPr/>
        </p:nvSpPr>
        <p:spPr bwMode="auto">
          <a:xfrm rot="16200000">
            <a:off x="1655762" y="2528888"/>
            <a:ext cx="754063" cy="395288"/>
          </a:xfrm>
          <a:prstGeom prst="rightArrow">
            <a:avLst>
              <a:gd name="adj1" fmla="val 49398"/>
              <a:gd name="adj2" fmla="val 61848"/>
            </a:avLst>
          </a:prstGeom>
          <a:gradFill rotWithShape="1">
            <a:gsLst>
              <a:gs pos="0">
                <a:schemeClr val="bg2">
                  <a:alpha val="67999"/>
                </a:schemeClr>
              </a:gs>
              <a:gs pos="100000">
                <a:schemeClr val="bg2">
                  <a:gamma/>
                  <a:shade val="36863"/>
                  <a:invGamma/>
                </a:schemeClr>
              </a:gs>
            </a:gsLst>
            <a:lin ang="2700000" scaled="1"/>
          </a:gradFill>
          <a:ln w="57150" cmpd="thinThick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104461" name="AutoShape 13"/>
          <p:cNvSpPr>
            <a:spLocks noChangeArrowheads="1"/>
          </p:cNvSpPr>
          <p:nvPr/>
        </p:nvSpPr>
        <p:spPr bwMode="auto">
          <a:xfrm>
            <a:off x="250825" y="765175"/>
            <a:ext cx="3673475" cy="503238"/>
          </a:xfrm>
          <a:prstGeom prst="roundRect">
            <a:avLst>
              <a:gd name="adj" fmla="val 50000"/>
            </a:avLst>
          </a:prstGeom>
          <a:noFill/>
          <a:ln w="76200" algn="ctr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4462" name="Text Box 14"/>
          <p:cNvSpPr txBox="1">
            <a:spLocks noChangeArrowheads="1"/>
          </p:cNvSpPr>
          <p:nvPr/>
        </p:nvSpPr>
        <p:spPr bwMode="auto">
          <a:xfrm>
            <a:off x="611188" y="188913"/>
            <a:ext cx="2879725" cy="457200"/>
          </a:xfrm>
          <a:prstGeom prst="rect">
            <a:avLst/>
          </a:prstGeom>
          <a:noFill/>
          <a:ln w="57150" cmpd="thinThick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solidFill>
                  <a:srgbClr val="CC3300"/>
                </a:solidFill>
                <a:latin typeface="Arial" charset="0"/>
              </a:rPr>
              <a:t>1 молекула ДНК</a:t>
            </a:r>
          </a:p>
        </p:txBody>
      </p:sp>
      <p:grpSp>
        <p:nvGrpSpPr>
          <p:cNvPr id="2" name="Group 19"/>
          <p:cNvGrpSpPr>
            <a:grpSpLocks/>
          </p:cNvGrpSpPr>
          <p:nvPr/>
        </p:nvGrpSpPr>
        <p:grpSpPr bwMode="auto">
          <a:xfrm>
            <a:off x="5148263" y="260350"/>
            <a:ext cx="1511300" cy="558800"/>
            <a:chOff x="3243" y="164"/>
            <a:chExt cx="952" cy="352"/>
          </a:xfrm>
        </p:grpSpPr>
        <p:sp>
          <p:nvSpPr>
            <p:cNvPr id="10255" name="AutoShape 15"/>
            <p:cNvSpPr>
              <a:spLocks/>
            </p:cNvSpPr>
            <p:nvPr/>
          </p:nvSpPr>
          <p:spPr bwMode="auto">
            <a:xfrm rot="-2842499">
              <a:off x="3408" y="181"/>
              <a:ext cx="170" cy="499"/>
            </a:xfrm>
            <a:prstGeom prst="rightBrace">
              <a:avLst>
                <a:gd name="adj1" fmla="val 47753"/>
                <a:gd name="adj2" fmla="val 52111"/>
              </a:avLst>
            </a:prstGeom>
            <a:noFill/>
            <a:ln w="76200">
              <a:solidFill>
                <a:srgbClr val="FF33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256" name="Text Box 17"/>
            <p:cNvSpPr txBox="1">
              <a:spLocks noChangeArrowheads="1"/>
            </p:cNvSpPr>
            <p:nvPr/>
          </p:nvSpPr>
          <p:spPr bwMode="auto">
            <a:xfrm>
              <a:off x="3560" y="164"/>
              <a:ext cx="635" cy="288"/>
            </a:xfrm>
            <a:prstGeom prst="rect">
              <a:avLst/>
            </a:prstGeom>
            <a:noFill/>
            <a:ln w="57150" cmpd="thinThick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2400" b="1">
                  <a:latin typeface="Arial" charset="0"/>
                </a:rPr>
                <a:t>ген</a:t>
              </a:r>
            </a:p>
          </p:txBody>
        </p:sp>
      </p:grpSp>
      <p:grpSp>
        <p:nvGrpSpPr>
          <p:cNvPr id="3" name="Group 20"/>
          <p:cNvGrpSpPr>
            <a:grpSpLocks/>
          </p:cNvGrpSpPr>
          <p:nvPr/>
        </p:nvGrpSpPr>
        <p:grpSpPr bwMode="auto">
          <a:xfrm>
            <a:off x="6550025" y="1014413"/>
            <a:ext cx="1982788" cy="1974850"/>
            <a:chOff x="4126" y="639"/>
            <a:chExt cx="1249" cy="1244"/>
          </a:xfrm>
        </p:grpSpPr>
        <p:sp>
          <p:nvSpPr>
            <p:cNvPr id="10253" name="AutoShape 16"/>
            <p:cNvSpPr>
              <a:spLocks/>
            </p:cNvSpPr>
            <p:nvPr/>
          </p:nvSpPr>
          <p:spPr bwMode="auto">
            <a:xfrm rot="-2111974">
              <a:off x="4126" y="639"/>
              <a:ext cx="261" cy="1244"/>
            </a:xfrm>
            <a:prstGeom prst="rightBrace">
              <a:avLst>
                <a:gd name="adj1" fmla="val 77540"/>
                <a:gd name="adj2" fmla="val 52111"/>
              </a:avLst>
            </a:prstGeom>
            <a:noFill/>
            <a:ln w="76200">
              <a:solidFill>
                <a:srgbClr val="FF33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254" name="Text Box 18"/>
            <p:cNvSpPr txBox="1">
              <a:spLocks noChangeArrowheads="1"/>
            </p:cNvSpPr>
            <p:nvPr/>
          </p:nvSpPr>
          <p:spPr bwMode="auto">
            <a:xfrm>
              <a:off x="4377" y="981"/>
              <a:ext cx="998" cy="288"/>
            </a:xfrm>
            <a:prstGeom prst="rect">
              <a:avLst/>
            </a:prstGeom>
            <a:noFill/>
            <a:ln w="57150" cmpd="thinThick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2400" b="1">
                  <a:latin typeface="Arial" charset="0"/>
                </a:rPr>
                <a:t>ещё ген</a:t>
              </a: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4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4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4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4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61" grpId="0" animBg="1"/>
      <p:bldP spid="10446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3" descr="watson_crick_MODE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30513" y="0"/>
            <a:ext cx="6350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Text Box 4"/>
          <p:cNvSpPr txBox="1">
            <a:spLocks noChangeArrowheads="1"/>
          </p:cNvSpPr>
          <p:nvPr/>
        </p:nvSpPr>
        <p:spPr bwMode="auto">
          <a:xfrm>
            <a:off x="395288" y="260350"/>
            <a:ext cx="2016125" cy="8239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Bef>
                <a:spcPct val="50000"/>
              </a:spcBef>
            </a:pPr>
            <a:r>
              <a:rPr lang="ru-RU" sz="4000" b="1">
                <a:solidFill>
                  <a:srgbClr val="FF5050"/>
                </a:solidFill>
                <a:latin typeface="Verdana" pitchFamily="34" charset="0"/>
                <a:cs typeface="Tahoma" pitchFamily="34" charset="0"/>
              </a:rPr>
              <a:t>1953</a:t>
            </a:r>
            <a:endParaRPr lang="ru-RU" sz="2400">
              <a:latin typeface="Verdana" pitchFamily="34" charset="0"/>
              <a:cs typeface="Tahoma" pitchFamily="34" charset="0"/>
            </a:endParaRPr>
          </a:p>
        </p:txBody>
      </p:sp>
      <p:sp>
        <p:nvSpPr>
          <p:cNvPr id="11268" name="Text Box 5"/>
          <p:cNvSpPr txBox="1">
            <a:spLocks noChangeArrowheads="1"/>
          </p:cNvSpPr>
          <p:nvPr/>
        </p:nvSpPr>
        <p:spPr bwMode="auto">
          <a:xfrm>
            <a:off x="7019925" y="5373688"/>
            <a:ext cx="1943100" cy="822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Фрэнсис Крик</a:t>
            </a:r>
          </a:p>
        </p:txBody>
      </p:sp>
      <p:sp>
        <p:nvSpPr>
          <p:cNvPr id="11269" name="Text Box 6"/>
          <p:cNvSpPr txBox="1">
            <a:spLocks noChangeArrowheads="1"/>
          </p:cNvSpPr>
          <p:nvPr/>
        </p:nvSpPr>
        <p:spPr bwMode="auto">
          <a:xfrm>
            <a:off x="3995738" y="5373688"/>
            <a:ext cx="1943100" cy="822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Джеймс Уотсон</a:t>
            </a:r>
          </a:p>
        </p:txBody>
      </p:sp>
      <p:sp>
        <p:nvSpPr>
          <p:cNvPr id="11270" name="Text Box 9"/>
          <p:cNvSpPr txBox="1">
            <a:spLocks noChangeArrowheads="1"/>
          </p:cNvSpPr>
          <p:nvPr/>
        </p:nvSpPr>
        <p:spPr bwMode="auto">
          <a:xfrm>
            <a:off x="395288" y="1125538"/>
            <a:ext cx="2089150" cy="1563687"/>
          </a:xfrm>
          <a:prstGeom prst="rect">
            <a:avLst/>
          </a:prstGeom>
          <a:noFill/>
          <a:ln w="1270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  <a:spcBef>
                <a:spcPct val="50000"/>
              </a:spcBef>
            </a:pPr>
            <a:r>
              <a:rPr lang="ru-RU" sz="2800" b="1">
                <a:latin typeface="Arial" charset="0"/>
              </a:rPr>
              <a:t>Открыта структура ДНК</a:t>
            </a:r>
          </a:p>
        </p:txBody>
      </p:sp>
      <p:sp>
        <p:nvSpPr>
          <p:cNvPr id="11271" name="Text Box 11"/>
          <p:cNvSpPr txBox="1">
            <a:spLocks noChangeArrowheads="1"/>
          </p:cNvSpPr>
          <p:nvPr/>
        </p:nvSpPr>
        <p:spPr bwMode="auto">
          <a:xfrm>
            <a:off x="395288" y="3357563"/>
            <a:ext cx="2089150" cy="1073150"/>
          </a:xfrm>
          <a:prstGeom prst="rect">
            <a:avLst/>
          </a:prstGeom>
          <a:noFill/>
          <a:ln w="1270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  <a:spcBef>
                <a:spcPct val="50000"/>
              </a:spcBef>
            </a:pPr>
            <a:r>
              <a:rPr lang="ru-RU" sz="2800" b="1">
                <a:latin typeface="Arial" charset="0"/>
              </a:rPr>
              <a:t>Дата рождения</a:t>
            </a:r>
          </a:p>
        </p:txBody>
      </p:sp>
      <p:sp>
        <p:nvSpPr>
          <p:cNvPr id="11272" name="Rectangle 13"/>
          <p:cNvSpPr>
            <a:spLocks noChangeArrowheads="1"/>
          </p:cNvSpPr>
          <p:nvPr/>
        </p:nvSpPr>
        <p:spPr bwMode="auto">
          <a:xfrm>
            <a:off x="71438" y="4437063"/>
            <a:ext cx="2771775" cy="946150"/>
          </a:xfrm>
          <a:prstGeom prst="rect">
            <a:avLst/>
          </a:prstGeom>
          <a:noFill/>
          <a:ln w="1270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CC3300"/>
                </a:solidFill>
                <a:latin typeface="Arial" charset="0"/>
              </a:rPr>
              <a:t>молекулярной биологии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 descr="Double Helix Watson"/>
          <p:cNvPicPr>
            <a:picLocks noChangeAspect="1" noChangeArrowheads="1"/>
          </p:cNvPicPr>
          <p:nvPr/>
        </p:nvPicPr>
        <p:blipFill>
          <a:blip r:embed="rId2" cstate="print">
            <a:lum contrast="-6000"/>
          </a:blip>
          <a:srcRect/>
          <a:stretch>
            <a:fillRect/>
          </a:stretch>
        </p:blipFill>
        <p:spPr bwMode="auto">
          <a:xfrm>
            <a:off x="2555875" y="333375"/>
            <a:ext cx="3749675" cy="5976938"/>
          </a:xfrm>
          <a:prstGeom prst="rect">
            <a:avLst/>
          </a:prstGeom>
          <a:noFill/>
          <a:ln w="57150" cmpd="thinThick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2291" name="Picture 5" descr="cric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18238" y="692150"/>
            <a:ext cx="2495550" cy="3516313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2292" name="Picture 6" descr="watso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692150"/>
            <a:ext cx="2487612" cy="35052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2293" name="Text Box 7"/>
          <p:cNvSpPr txBox="1">
            <a:spLocks noChangeArrowheads="1"/>
          </p:cNvSpPr>
          <p:nvPr/>
        </p:nvSpPr>
        <p:spPr bwMode="auto">
          <a:xfrm>
            <a:off x="5903913" y="4335463"/>
            <a:ext cx="32766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>
                <a:latin typeface="Times New Roman" pitchFamily="18" charset="0"/>
              </a:rPr>
              <a:t>Francis Harry Compton               Crick</a:t>
            </a:r>
          </a:p>
        </p:txBody>
      </p:sp>
      <p:sp>
        <p:nvSpPr>
          <p:cNvPr id="12294" name="Text Box 8"/>
          <p:cNvSpPr txBox="1">
            <a:spLocks noChangeArrowheads="1"/>
          </p:cNvSpPr>
          <p:nvPr/>
        </p:nvSpPr>
        <p:spPr bwMode="auto">
          <a:xfrm>
            <a:off x="179388" y="4365625"/>
            <a:ext cx="23399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>
                <a:latin typeface="Times New Roman" pitchFamily="18" charset="0"/>
              </a:rPr>
              <a:t>James Dewey Watson</a:t>
            </a:r>
          </a:p>
        </p:txBody>
      </p:sp>
      <p:sp>
        <p:nvSpPr>
          <p:cNvPr id="12295" name="WordArt 11"/>
          <p:cNvSpPr>
            <a:spLocks noChangeArrowheads="1" noChangeShapeType="1" noTextEdit="1"/>
          </p:cNvSpPr>
          <p:nvPr/>
        </p:nvSpPr>
        <p:spPr bwMode="auto">
          <a:xfrm>
            <a:off x="611188" y="5876925"/>
            <a:ext cx="7993062" cy="6461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spc="-180">
                <a:ln w="9525">
                  <a:noFill/>
                  <a:round/>
                  <a:headEnd/>
                  <a:tailEnd/>
                </a:ln>
                <a:solidFill>
                  <a:srgbClr val="CC0000"/>
                </a:solidFill>
                <a:effectLst>
                  <a:prstShdw prst="shdw17" dist="17961" dir="2700000">
                    <a:srgbClr val="7A0000"/>
                  </a:prstShdw>
                </a:effectLst>
                <a:latin typeface="Garamond"/>
              </a:rPr>
              <a:t>Нобелевская премия 1962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watson_crick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0363" y="30163"/>
            <a:ext cx="8820150" cy="683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Серый градиент 08">
  <a:themeElements>
    <a:clrScheme name="Серый градиент 08 15">
      <a:dk1>
        <a:srgbClr val="000000"/>
      </a:dk1>
      <a:lt1>
        <a:srgbClr val="FFFFFF"/>
      </a:lt1>
      <a:dk2>
        <a:srgbClr val="CC3300"/>
      </a:dk2>
      <a:lt2>
        <a:srgbClr val="808080"/>
      </a:lt2>
      <a:accent1>
        <a:srgbClr val="BBE0E3"/>
      </a:accent1>
      <a:accent2>
        <a:srgbClr val="0066CC"/>
      </a:accent2>
      <a:accent3>
        <a:srgbClr val="FFFFFF"/>
      </a:accent3>
      <a:accent4>
        <a:srgbClr val="000000"/>
      </a:accent4>
      <a:accent5>
        <a:srgbClr val="DAEDEF"/>
      </a:accent5>
      <a:accent6>
        <a:srgbClr val="005CB9"/>
      </a:accent6>
      <a:hlink>
        <a:srgbClr val="009999"/>
      </a:hlink>
      <a:folHlink>
        <a:srgbClr val="FFCCCC"/>
      </a:folHlink>
    </a:clrScheme>
    <a:fontScheme name="Серый градиент 08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rgbClr val="339966">
                <a:alpha val="35001"/>
              </a:srgbClr>
            </a:gs>
            <a:gs pos="100000">
              <a:srgbClr val="339966">
                <a:gamma/>
                <a:shade val="80392"/>
                <a:invGamma/>
              </a:srgbClr>
            </a:gs>
          </a:gsLst>
          <a:path path="rect">
            <a:fillToRect l="50000" t="50000" r="50000" b="50000"/>
          </a:path>
        </a:gra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triangle" w="lg" len="lg"/>
        </a:ln>
        <a:effectLst/>
      </a:spPr>
      <a:bodyPr vert="horz" wrap="square" lIns="18000" tIns="10800" rIns="18000" bIns="1080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rgbClr val="339966">
                <a:alpha val="35001"/>
              </a:srgbClr>
            </a:gs>
            <a:gs pos="100000">
              <a:srgbClr val="339966">
                <a:gamma/>
                <a:shade val="80392"/>
                <a:invGamma/>
              </a:srgbClr>
            </a:gs>
          </a:gsLst>
          <a:path path="rect">
            <a:fillToRect l="50000" t="50000" r="50000" b="50000"/>
          </a:path>
        </a:gra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triangle" w="lg" len="lg"/>
        </a:ln>
        <a:effectLst/>
      </a:spPr>
      <a:bodyPr vert="horz" wrap="square" lIns="18000" tIns="10800" rIns="18000" bIns="1080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</a:defRPr>
        </a:defPPr>
      </a:lstStyle>
    </a:lnDef>
  </a:objectDefaults>
  <a:extraClrSchemeLst>
    <a:extraClrScheme>
      <a:clrScheme name="Серый градиент 08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ерый градиент 08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ерый градиент 08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ерый градиент 08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ерый градиент 08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ерый градиент 08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рый градиент 08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рый градиент 08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рый градиент 08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рый градиент 08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рый градиент 08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рый градиент 08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рый градиент 08 13">
        <a:dk1>
          <a:srgbClr val="000000"/>
        </a:dk1>
        <a:lt1>
          <a:srgbClr val="FFFFFF"/>
        </a:lt1>
        <a:dk2>
          <a:srgbClr val="304440"/>
        </a:dk2>
        <a:lt2>
          <a:srgbClr val="808080"/>
        </a:lt2>
        <a:accent1>
          <a:srgbClr val="BBE0E3"/>
        </a:accent1>
        <a:accent2>
          <a:srgbClr val="0066CC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005CB9"/>
        </a:accent6>
        <a:hlink>
          <a:srgbClr val="009999"/>
        </a:hlink>
        <a:folHlink>
          <a:srgbClr val="FF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ерый градиент 08 14">
        <a:dk1>
          <a:srgbClr val="000000"/>
        </a:dk1>
        <a:lt1>
          <a:srgbClr val="FFFFFF"/>
        </a:lt1>
        <a:dk2>
          <a:srgbClr val="2C3626"/>
        </a:dk2>
        <a:lt2>
          <a:srgbClr val="808080"/>
        </a:lt2>
        <a:accent1>
          <a:srgbClr val="BBE0E3"/>
        </a:accent1>
        <a:accent2>
          <a:srgbClr val="0066CC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005CB9"/>
        </a:accent6>
        <a:hlink>
          <a:srgbClr val="009999"/>
        </a:hlink>
        <a:folHlink>
          <a:srgbClr val="FF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ерый градиент 08 15">
        <a:dk1>
          <a:srgbClr val="000000"/>
        </a:dk1>
        <a:lt1>
          <a:srgbClr val="FFFFFF"/>
        </a:lt1>
        <a:dk2>
          <a:srgbClr val="CC3300"/>
        </a:dk2>
        <a:lt2>
          <a:srgbClr val="808080"/>
        </a:lt2>
        <a:accent1>
          <a:srgbClr val="BBE0E3"/>
        </a:accent1>
        <a:accent2>
          <a:srgbClr val="0066CC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005CB9"/>
        </a:accent6>
        <a:hlink>
          <a:srgbClr val="009999"/>
        </a:hlink>
        <a:folHlink>
          <a:srgbClr val="FFCC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Оформление по умолчанию">
  <a:themeElements>
    <a:clrScheme name="">
      <a:dk1>
        <a:srgbClr val="000000"/>
      </a:dk1>
      <a:lt1>
        <a:srgbClr val="EAEAEA"/>
      </a:lt1>
      <a:dk2>
        <a:srgbClr val="333300"/>
      </a:dk2>
      <a:lt2>
        <a:srgbClr val="5F5F5F"/>
      </a:lt2>
      <a:accent1>
        <a:srgbClr val="BBE0E3"/>
      </a:accent1>
      <a:accent2>
        <a:srgbClr val="333399"/>
      </a:accent2>
      <a:accent3>
        <a:srgbClr val="F3F3F3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rgbClr val="339966">
                <a:alpha val="35001"/>
              </a:srgbClr>
            </a:gs>
            <a:gs pos="100000">
              <a:srgbClr val="339966">
                <a:gamma/>
                <a:shade val="80392"/>
                <a:invGamma/>
              </a:srgbClr>
            </a:gs>
          </a:gsLst>
          <a:path path="rect">
            <a:fillToRect l="50000" t="50000" r="50000" b="50000"/>
          </a:path>
        </a:gra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triangle" w="lg" len="lg"/>
        </a:ln>
        <a:effectLst/>
      </a:spPr>
      <a:bodyPr vert="horz" wrap="square" lIns="18000" tIns="10800" rIns="18000" bIns="1080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rgbClr val="339966">
                <a:alpha val="35001"/>
              </a:srgbClr>
            </a:gs>
            <a:gs pos="100000">
              <a:srgbClr val="339966">
                <a:gamma/>
                <a:shade val="80392"/>
                <a:invGamma/>
              </a:srgbClr>
            </a:gs>
          </a:gsLst>
          <a:path path="rect">
            <a:fillToRect l="50000" t="50000" r="50000" b="50000"/>
          </a:path>
        </a:gra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triangle" w="lg" len="lg"/>
        </a:ln>
        <a:effectLst/>
      </a:spPr>
      <a:bodyPr vert="horz" wrap="square" lIns="18000" tIns="10800" rIns="18000" bIns="1080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0000"/>
        </a:dk1>
        <a:lt1>
          <a:srgbClr val="EAEAEA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3F3F3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14">
        <a:dk1>
          <a:srgbClr val="000000"/>
        </a:dk1>
        <a:lt1>
          <a:srgbClr val="EAEAEA"/>
        </a:lt1>
        <a:dk2>
          <a:srgbClr val="000000"/>
        </a:dk2>
        <a:lt2>
          <a:srgbClr val="4D4D4D"/>
        </a:lt2>
        <a:accent1>
          <a:srgbClr val="BBE0E3"/>
        </a:accent1>
        <a:accent2>
          <a:srgbClr val="333399"/>
        </a:accent2>
        <a:accent3>
          <a:srgbClr val="F3F3F3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15">
        <a:dk1>
          <a:srgbClr val="000000"/>
        </a:dk1>
        <a:lt1>
          <a:srgbClr val="1C1C1C"/>
        </a:lt1>
        <a:dk2>
          <a:srgbClr val="000000"/>
        </a:dk2>
        <a:lt2>
          <a:srgbClr val="4D4D4D"/>
        </a:lt2>
        <a:accent1>
          <a:srgbClr val="BBE0E3"/>
        </a:accent1>
        <a:accent2>
          <a:srgbClr val="333399"/>
        </a:accent2>
        <a:accent3>
          <a:srgbClr val="ABABAB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16">
        <a:dk1>
          <a:srgbClr val="000000"/>
        </a:dk1>
        <a:lt1>
          <a:srgbClr val="EAEAEA"/>
        </a:lt1>
        <a:dk2>
          <a:srgbClr val="000000"/>
        </a:dk2>
        <a:lt2>
          <a:srgbClr val="292929"/>
        </a:lt2>
        <a:accent1>
          <a:srgbClr val="BBE0E3"/>
        </a:accent1>
        <a:accent2>
          <a:srgbClr val="333399"/>
        </a:accent2>
        <a:accent3>
          <a:srgbClr val="F3F3F3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ерый градиент 08 15">
    <a:dk1>
      <a:srgbClr val="000000"/>
    </a:dk1>
    <a:lt1>
      <a:srgbClr val="FFFFFF"/>
    </a:lt1>
    <a:dk2>
      <a:srgbClr val="CC3300"/>
    </a:dk2>
    <a:lt2>
      <a:srgbClr val="808080"/>
    </a:lt2>
    <a:accent1>
      <a:srgbClr val="BBE0E3"/>
    </a:accent1>
    <a:accent2>
      <a:srgbClr val="0066CC"/>
    </a:accent2>
    <a:accent3>
      <a:srgbClr val="FFFFFF"/>
    </a:accent3>
    <a:accent4>
      <a:srgbClr val="000000"/>
    </a:accent4>
    <a:accent5>
      <a:srgbClr val="DAEDEF"/>
    </a:accent5>
    <a:accent6>
      <a:srgbClr val="005CB9"/>
    </a:accent6>
    <a:hlink>
      <a:srgbClr val="009999"/>
    </a:hlink>
    <a:folHlink>
      <a:srgbClr val="FFCCCC"/>
    </a:folHlink>
  </a:clrScheme>
</a:themeOverride>
</file>

<file path=ppt/theme/themeOverride10.xml><?xml version="1.0" encoding="utf-8"?>
<a:themeOverride xmlns:a="http://schemas.openxmlformats.org/drawingml/2006/main">
  <a:clrScheme name="Серый градиент 08 15">
    <a:dk1>
      <a:srgbClr val="000000"/>
    </a:dk1>
    <a:lt1>
      <a:srgbClr val="FFFFFF"/>
    </a:lt1>
    <a:dk2>
      <a:srgbClr val="CC3300"/>
    </a:dk2>
    <a:lt2>
      <a:srgbClr val="808080"/>
    </a:lt2>
    <a:accent1>
      <a:srgbClr val="BBE0E3"/>
    </a:accent1>
    <a:accent2>
      <a:srgbClr val="0066CC"/>
    </a:accent2>
    <a:accent3>
      <a:srgbClr val="FFFFFF"/>
    </a:accent3>
    <a:accent4>
      <a:srgbClr val="000000"/>
    </a:accent4>
    <a:accent5>
      <a:srgbClr val="DAEDEF"/>
    </a:accent5>
    <a:accent6>
      <a:srgbClr val="005CB9"/>
    </a:accent6>
    <a:hlink>
      <a:srgbClr val="009999"/>
    </a:hlink>
    <a:folHlink>
      <a:srgbClr val="FFCCCC"/>
    </a:folHlink>
  </a:clrScheme>
</a:themeOverride>
</file>

<file path=ppt/theme/themeOverride11.xml><?xml version="1.0" encoding="utf-8"?>
<a:themeOverride xmlns:a="http://schemas.openxmlformats.org/drawingml/2006/main">
  <a:clrScheme name="Серый градиент 08 15">
    <a:dk1>
      <a:srgbClr val="000000"/>
    </a:dk1>
    <a:lt1>
      <a:srgbClr val="FFFFFF"/>
    </a:lt1>
    <a:dk2>
      <a:srgbClr val="CC3300"/>
    </a:dk2>
    <a:lt2>
      <a:srgbClr val="808080"/>
    </a:lt2>
    <a:accent1>
      <a:srgbClr val="BBE0E3"/>
    </a:accent1>
    <a:accent2>
      <a:srgbClr val="0066CC"/>
    </a:accent2>
    <a:accent3>
      <a:srgbClr val="FFFFFF"/>
    </a:accent3>
    <a:accent4>
      <a:srgbClr val="000000"/>
    </a:accent4>
    <a:accent5>
      <a:srgbClr val="DAEDEF"/>
    </a:accent5>
    <a:accent6>
      <a:srgbClr val="005CB9"/>
    </a:accent6>
    <a:hlink>
      <a:srgbClr val="009999"/>
    </a:hlink>
    <a:folHlink>
      <a:srgbClr val="FFCCCC"/>
    </a:folHlink>
  </a:clrScheme>
</a:themeOverride>
</file>

<file path=ppt/theme/themeOverride2.xml><?xml version="1.0" encoding="utf-8"?>
<a:themeOverride xmlns:a="http://schemas.openxmlformats.org/drawingml/2006/main">
  <a:clrScheme name="Серый градиент 08 15">
    <a:dk1>
      <a:srgbClr val="000000"/>
    </a:dk1>
    <a:lt1>
      <a:srgbClr val="FFFFFF"/>
    </a:lt1>
    <a:dk2>
      <a:srgbClr val="CC3300"/>
    </a:dk2>
    <a:lt2>
      <a:srgbClr val="808080"/>
    </a:lt2>
    <a:accent1>
      <a:srgbClr val="BBE0E3"/>
    </a:accent1>
    <a:accent2>
      <a:srgbClr val="0066CC"/>
    </a:accent2>
    <a:accent3>
      <a:srgbClr val="FFFFFF"/>
    </a:accent3>
    <a:accent4>
      <a:srgbClr val="000000"/>
    </a:accent4>
    <a:accent5>
      <a:srgbClr val="DAEDEF"/>
    </a:accent5>
    <a:accent6>
      <a:srgbClr val="005CB9"/>
    </a:accent6>
    <a:hlink>
      <a:srgbClr val="009999"/>
    </a:hlink>
    <a:folHlink>
      <a:srgbClr val="FFCCCC"/>
    </a:folHlink>
  </a:clrScheme>
</a:themeOverride>
</file>

<file path=ppt/theme/themeOverride3.xml><?xml version="1.0" encoding="utf-8"?>
<a:themeOverride xmlns:a="http://schemas.openxmlformats.org/drawingml/2006/main">
  <a:clrScheme name="Серый градиент 08 15">
    <a:dk1>
      <a:srgbClr val="000000"/>
    </a:dk1>
    <a:lt1>
      <a:srgbClr val="FFFFFF"/>
    </a:lt1>
    <a:dk2>
      <a:srgbClr val="CC3300"/>
    </a:dk2>
    <a:lt2>
      <a:srgbClr val="808080"/>
    </a:lt2>
    <a:accent1>
      <a:srgbClr val="BBE0E3"/>
    </a:accent1>
    <a:accent2>
      <a:srgbClr val="0066CC"/>
    </a:accent2>
    <a:accent3>
      <a:srgbClr val="FFFFFF"/>
    </a:accent3>
    <a:accent4>
      <a:srgbClr val="000000"/>
    </a:accent4>
    <a:accent5>
      <a:srgbClr val="DAEDEF"/>
    </a:accent5>
    <a:accent6>
      <a:srgbClr val="005CB9"/>
    </a:accent6>
    <a:hlink>
      <a:srgbClr val="009999"/>
    </a:hlink>
    <a:folHlink>
      <a:srgbClr val="FFCCCC"/>
    </a:folHlink>
  </a:clrScheme>
</a:themeOverride>
</file>

<file path=ppt/theme/themeOverride4.xml><?xml version="1.0" encoding="utf-8"?>
<a:themeOverride xmlns:a="http://schemas.openxmlformats.org/drawingml/2006/main">
  <a:clrScheme name="Серый градиент 08 15">
    <a:dk1>
      <a:srgbClr val="000000"/>
    </a:dk1>
    <a:lt1>
      <a:srgbClr val="FFFFFF"/>
    </a:lt1>
    <a:dk2>
      <a:srgbClr val="CC3300"/>
    </a:dk2>
    <a:lt2>
      <a:srgbClr val="808080"/>
    </a:lt2>
    <a:accent1>
      <a:srgbClr val="BBE0E3"/>
    </a:accent1>
    <a:accent2>
      <a:srgbClr val="0066CC"/>
    </a:accent2>
    <a:accent3>
      <a:srgbClr val="FFFFFF"/>
    </a:accent3>
    <a:accent4>
      <a:srgbClr val="000000"/>
    </a:accent4>
    <a:accent5>
      <a:srgbClr val="DAEDEF"/>
    </a:accent5>
    <a:accent6>
      <a:srgbClr val="005CB9"/>
    </a:accent6>
    <a:hlink>
      <a:srgbClr val="009999"/>
    </a:hlink>
    <a:folHlink>
      <a:srgbClr val="FFCCCC"/>
    </a:folHlink>
  </a:clrScheme>
</a:themeOverride>
</file>

<file path=ppt/theme/themeOverride5.xml><?xml version="1.0" encoding="utf-8"?>
<a:themeOverride xmlns:a="http://schemas.openxmlformats.org/drawingml/2006/main">
  <a:clrScheme name="Серый градиент 08 15">
    <a:dk1>
      <a:srgbClr val="000000"/>
    </a:dk1>
    <a:lt1>
      <a:srgbClr val="FFFFFF"/>
    </a:lt1>
    <a:dk2>
      <a:srgbClr val="CC3300"/>
    </a:dk2>
    <a:lt2>
      <a:srgbClr val="808080"/>
    </a:lt2>
    <a:accent1>
      <a:srgbClr val="BBE0E3"/>
    </a:accent1>
    <a:accent2>
      <a:srgbClr val="0066CC"/>
    </a:accent2>
    <a:accent3>
      <a:srgbClr val="FFFFFF"/>
    </a:accent3>
    <a:accent4>
      <a:srgbClr val="000000"/>
    </a:accent4>
    <a:accent5>
      <a:srgbClr val="DAEDEF"/>
    </a:accent5>
    <a:accent6>
      <a:srgbClr val="005CB9"/>
    </a:accent6>
    <a:hlink>
      <a:srgbClr val="009999"/>
    </a:hlink>
    <a:folHlink>
      <a:srgbClr val="FFCCCC"/>
    </a:folHlink>
  </a:clrScheme>
</a:themeOverride>
</file>

<file path=ppt/theme/themeOverride6.xml><?xml version="1.0" encoding="utf-8"?>
<a:themeOverride xmlns:a="http://schemas.openxmlformats.org/drawingml/2006/main">
  <a:clrScheme name="">
    <a:dk1>
      <a:srgbClr val="000000"/>
    </a:dk1>
    <a:lt1>
      <a:srgbClr val="EAEAEA"/>
    </a:lt1>
    <a:dk2>
      <a:srgbClr val="333300"/>
    </a:dk2>
    <a:lt2>
      <a:srgbClr val="5F5F5F"/>
    </a:lt2>
    <a:accent1>
      <a:srgbClr val="BBE0E3"/>
    </a:accent1>
    <a:accent2>
      <a:srgbClr val="333399"/>
    </a:accent2>
    <a:accent3>
      <a:srgbClr val="F3F3F3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7.xml><?xml version="1.0" encoding="utf-8"?>
<a:themeOverride xmlns:a="http://schemas.openxmlformats.org/drawingml/2006/main">
  <a:clrScheme name="">
    <a:dk1>
      <a:srgbClr val="000000"/>
    </a:dk1>
    <a:lt1>
      <a:srgbClr val="EAEAEA"/>
    </a:lt1>
    <a:dk2>
      <a:srgbClr val="333300"/>
    </a:dk2>
    <a:lt2>
      <a:srgbClr val="5F5F5F"/>
    </a:lt2>
    <a:accent1>
      <a:srgbClr val="BBE0E3"/>
    </a:accent1>
    <a:accent2>
      <a:srgbClr val="333399"/>
    </a:accent2>
    <a:accent3>
      <a:srgbClr val="F3F3F3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8.xml><?xml version="1.0" encoding="utf-8"?>
<a:themeOverride xmlns:a="http://schemas.openxmlformats.org/drawingml/2006/main">
  <a:clrScheme name="Серый градиент 08 15">
    <a:dk1>
      <a:srgbClr val="000000"/>
    </a:dk1>
    <a:lt1>
      <a:srgbClr val="FFFFFF"/>
    </a:lt1>
    <a:dk2>
      <a:srgbClr val="CC3300"/>
    </a:dk2>
    <a:lt2>
      <a:srgbClr val="808080"/>
    </a:lt2>
    <a:accent1>
      <a:srgbClr val="BBE0E3"/>
    </a:accent1>
    <a:accent2>
      <a:srgbClr val="0066CC"/>
    </a:accent2>
    <a:accent3>
      <a:srgbClr val="FFFFFF"/>
    </a:accent3>
    <a:accent4>
      <a:srgbClr val="000000"/>
    </a:accent4>
    <a:accent5>
      <a:srgbClr val="DAEDEF"/>
    </a:accent5>
    <a:accent6>
      <a:srgbClr val="005CB9"/>
    </a:accent6>
    <a:hlink>
      <a:srgbClr val="009999"/>
    </a:hlink>
    <a:folHlink>
      <a:srgbClr val="FFCCCC"/>
    </a:folHlink>
  </a:clrScheme>
</a:themeOverride>
</file>

<file path=ppt/theme/themeOverride9.xml><?xml version="1.0" encoding="utf-8"?>
<a:themeOverride xmlns:a="http://schemas.openxmlformats.org/drawingml/2006/main">
  <a:clrScheme name="Серый градиент 08 15">
    <a:dk1>
      <a:srgbClr val="000000"/>
    </a:dk1>
    <a:lt1>
      <a:srgbClr val="FFFFFF"/>
    </a:lt1>
    <a:dk2>
      <a:srgbClr val="CC3300"/>
    </a:dk2>
    <a:lt2>
      <a:srgbClr val="808080"/>
    </a:lt2>
    <a:accent1>
      <a:srgbClr val="BBE0E3"/>
    </a:accent1>
    <a:accent2>
      <a:srgbClr val="0066CC"/>
    </a:accent2>
    <a:accent3>
      <a:srgbClr val="FFFFFF"/>
    </a:accent3>
    <a:accent4>
      <a:srgbClr val="000000"/>
    </a:accent4>
    <a:accent5>
      <a:srgbClr val="DAEDEF"/>
    </a:accent5>
    <a:accent6>
      <a:srgbClr val="005CB9"/>
    </a:accent6>
    <a:hlink>
      <a:srgbClr val="009999"/>
    </a:hlink>
    <a:folHlink>
      <a:srgbClr val="FFCCCC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1959</TotalTime>
  <Words>879</Words>
  <Application>Microsoft Office PowerPoint</Application>
  <PresentationFormat>Экран (4:3)</PresentationFormat>
  <Paragraphs>309</Paragraphs>
  <Slides>53</Slides>
  <Notes>3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53</vt:i4>
      </vt:variant>
    </vt:vector>
  </HeadingPairs>
  <TitlesOfParts>
    <vt:vector size="64" baseType="lpstr">
      <vt:lpstr>Garamond</vt:lpstr>
      <vt:lpstr>Arial</vt:lpstr>
      <vt:lpstr>Wingdings</vt:lpstr>
      <vt:lpstr>Tahoma</vt:lpstr>
      <vt:lpstr>Verdana</vt:lpstr>
      <vt:lpstr>Times New Roman</vt:lpstr>
      <vt:lpstr>Arial Rounded MT Bold</vt:lpstr>
      <vt:lpstr>Lucida Console</vt:lpstr>
      <vt:lpstr>Серый градиент 08</vt:lpstr>
      <vt:lpstr>Оформление по умолчанию</vt:lpstr>
      <vt:lpstr>Adobe Photoshop Image</vt:lpstr>
      <vt:lpstr>Слайд 1</vt:lpstr>
      <vt:lpstr>Уникальность функций белков</vt:lpstr>
      <vt:lpstr>Слайд 3</vt:lpstr>
      <vt:lpstr>Эту функцию выполняет ДНК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Молекулы ДНК и РНК можно увидеть в электронный микроскоп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АТФ – аденозин трифосфат</vt:lpstr>
      <vt:lpstr>Синтез цепочки из нуклеотидов</vt:lpstr>
      <vt:lpstr>Слайд 24</vt:lpstr>
      <vt:lpstr>Слайд 25</vt:lpstr>
      <vt:lpstr>Слайд 26</vt:lpstr>
      <vt:lpstr>Растущий конец – всегда 3´</vt:lpstr>
      <vt:lpstr>Строение ДНК</vt:lpstr>
      <vt:lpstr>1950  Правила Чаргаффа </vt:lpstr>
      <vt:lpstr>Слайд 30</vt:lpstr>
      <vt:lpstr>Правила Чаргаффа</vt:lpstr>
      <vt:lpstr>Объяснение правилам Чаргаффа дали Уотсон и Крик</vt:lpstr>
      <vt:lpstr>Слайд 33</vt:lpstr>
      <vt:lpstr>Слайд 34</vt:lpstr>
      <vt:lpstr>Слайд 35</vt:lpstr>
      <vt:lpstr>Слайд 36</vt:lpstr>
      <vt:lpstr>Слайд 37</vt:lpstr>
      <vt:lpstr>Слайд 38</vt:lpstr>
      <vt:lpstr>Строение РНК</vt:lpstr>
      <vt:lpstr>Отличия РНК от ДНК</vt:lpstr>
      <vt:lpstr>Виды РНК</vt:lpstr>
      <vt:lpstr>Образование вторичной структуры РНК</vt:lpstr>
      <vt:lpstr>Слайд 43</vt:lpstr>
      <vt:lpstr>Слайд 44</vt:lpstr>
      <vt:lpstr>Рибосомальная РНК</vt:lpstr>
      <vt:lpstr>Функции РНК в порядке их открытия</vt:lpstr>
      <vt:lpstr>Функции РНК в порядке их открытия</vt:lpstr>
      <vt:lpstr>Функции РНК в порядке их открытия</vt:lpstr>
      <vt:lpstr>Слайд 49</vt:lpstr>
      <vt:lpstr>Функции РНК в порядке их открытия</vt:lpstr>
      <vt:lpstr>РНК сочетает свойства</vt:lpstr>
      <vt:lpstr>Слайд 52</vt:lpstr>
      <vt:lpstr>Слайд 53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Marina</dc:creator>
  <cp:lastModifiedBy>Admin</cp:lastModifiedBy>
  <cp:revision>64</cp:revision>
  <dcterms:created xsi:type="dcterms:W3CDTF">2006-09-14T19:53:35Z</dcterms:created>
  <dcterms:modified xsi:type="dcterms:W3CDTF">2012-02-26T21:49:27Z</dcterms:modified>
</cp:coreProperties>
</file>