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37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076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6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38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933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380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67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70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9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02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t="-2000" r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2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3.wdp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160240"/>
          </a:xfrm>
          <a:ln>
            <a:noFill/>
          </a:ln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Дифракционные 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решетки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/>
          <a:p>
            <a:r>
              <a:rPr lang="ru-RU" dirty="0" smtClean="0"/>
              <a:t>Что это </a:t>
            </a:r>
            <a:r>
              <a:rPr lang="ru-RU" dirty="0"/>
              <a:t>в</a:t>
            </a:r>
            <a:r>
              <a:rPr lang="ru-RU" dirty="0" smtClean="0"/>
              <a:t>ообще такое?</a:t>
            </a:r>
          </a:p>
          <a:p>
            <a:r>
              <a:rPr lang="ru-RU" dirty="0" smtClean="0"/>
              <a:t>Зачем они нужны?</a:t>
            </a:r>
          </a:p>
          <a:p>
            <a:r>
              <a:rPr lang="ru-RU" dirty="0" smtClean="0"/>
              <a:t>Как их делают?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912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9411" y="1460783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Дифракционную решётку применяют в спектральных приборах, также в качестве оптических датчиков линейных и угловых перемещений (измерительные дифракционные решётки), поляризаторов и фильтров инфракрасного излучения, делителей пучков в интерферометрах и так называемых «антибликовых» очках.</a:t>
            </a:r>
            <a:endParaRPr lang="en-US" dirty="0" smtClean="0"/>
          </a:p>
          <a:p>
            <a:r>
              <a:rPr lang="ru-RU" dirty="0" smtClean="0"/>
              <a:t>Применение </a:t>
            </a:r>
            <a:r>
              <a:rPr lang="ru-RU" dirty="0"/>
              <a:t>дифракционной решетки дает возможность использовать наложение спектров разных порядков для измерения длин волн. Этот прием особенно удобно применять в вакуумной ультрафиолетовой и инфракрасной областях спектра, где получение спектра сравнения часто связано со значительными трудностями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</a:p>
          <a:p>
            <a:r>
              <a:rPr lang="ru-RU" dirty="0"/>
              <a:t>Применение дифракционных решеток позволяет осуществить, в особенности в ультрафиолетовой области спектра, большую площадь действующего отверстия прибора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/>
              <a:t>по сравнению с призменными системами.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476672"/>
            <a:ext cx="41200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8203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472010"/>
            <a:ext cx="4067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Один из простейших и распространённых в быту примеров отражательных дифракционных решёток — компакт-диск или DVD. На поверхности компакт-диска — дорожка в виде спирали с шагом 1,6 мкм между витками. Примерно треть ширины (0,5 мкм) этой дорожки занята углублением (это записанные данные), рассеивающим падающий на него свет, примерно две трети (1,1 мкм) — нетронутая подложка, отражающая свет. Таким образом, компакт диск — отражательная дифракционная решётка с периодом 1,6 мкм.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07309" y="548680"/>
            <a:ext cx="3129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>
                        <a14:foregroundMark x1="59500" y1="92250" x2="53667" y2="67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208" y="1524000"/>
            <a:ext cx="5715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1079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52475"/>
            <a:ext cx="7620000" cy="5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2499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5892"/>
            <a:ext cx="7920880" cy="5946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438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9413" y="548680"/>
            <a:ext cx="5585183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8712" y="5157192"/>
            <a:ext cx="36120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Феер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Наталья, 11 А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5421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35896" y="980728"/>
            <a:ext cx="4572000" cy="526297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r>
              <a:rPr lang="ru-RU" sz="2800" dirty="0" smtClean="0"/>
              <a:t>оптический </a:t>
            </a:r>
            <a:r>
              <a:rPr lang="ru-RU" sz="2800" dirty="0"/>
              <a:t>прибор, действие которого основано на использовании явления дифракции света. Представляет собой совокупность большого числа регулярно расположенных штрихов (щелей, выступов), нанесённых на некоторую поверхность.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96000" l="8600" r="92400">
                        <a14:foregroundMark x1="50800" y1="58750" x2="50800" y2="58750"/>
                        <a14:foregroundMark x1="64000" y1="59750" x2="61000" y2="35500"/>
                        <a14:foregroundMark x1="34400" y1="58500" x2="34400" y2="58500"/>
                        <a14:foregroundMark x1="36400" y1="49750" x2="36400" y2="49750"/>
                        <a14:foregroundMark x1="45000" y1="65750" x2="45000" y2="65750"/>
                        <a14:foregroundMark x1="44800" y1="57750" x2="44600" y2="33500"/>
                        <a14:foregroundMark x1="48600" y1="61750" x2="48600" y2="61750"/>
                        <a14:foregroundMark x1="77000" y1="53750" x2="77000" y2="53750"/>
                        <a14:foregroundMark x1="77000" y1="54250" x2="78800" y2="54750"/>
                        <a14:foregroundMark x1="55200" y1="7000" x2="81800" y2="6750"/>
                        <a14:foregroundMark x1="82000" y1="7500" x2="81800" y2="55000"/>
                        <a14:foregroundMark x1="55600" y1="57250" x2="52200" y2="69750"/>
                        <a14:foregroundMark x1="34000" y1="78250" x2="20800" y2="90250"/>
                        <a14:foregroundMark x1="55000" y1="8250" x2="55600" y2="28000"/>
                        <a14:foregroundMark x1="80200" y1="55000" x2="80600" y2="8250"/>
                        <a14:foregroundMark x1="80600" y1="8250" x2="55400" y2="1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2420888"/>
            <a:ext cx="6022640" cy="481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901" y="620688"/>
            <a:ext cx="7980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Дифракционная решетка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7031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36096" y="941367"/>
            <a:ext cx="29523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Первое описание явления сделал Джеймс Грегори, который использовал в качестве решётки птичьи перья.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4237029" cy="5181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45968" y="3933056"/>
            <a:ext cx="2736304" cy="16312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ноябрь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1638—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октябрь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1675</a:t>
            </a:r>
          </a:p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шотландский математик и астроном.</a:t>
            </a:r>
          </a:p>
        </p:txBody>
      </p:sp>
    </p:spTree>
    <p:extLst>
      <p:ext uri="{BB962C8B-B14F-4D97-AF65-F5344CB8AC3E}">
        <p14:creationId xmlns:p14="http://schemas.microsoft.com/office/powerpoint/2010/main" val="920182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1586" y="999333"/>
            <a:ext cx="4660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решеток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439493"/>
            <a:ext cx="360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Отражательные</a:t>
            </a: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400" dirty="0"/>
              <a:t>Штрихи нанесены на зеркальную (металлическую) поверхность, и наблюдение ведется в отражённом </a:t>
            </a:r>
            <a:r>
              <a:rPr lang="ru-RU" sz="2400" dirty="0" smtClean="0"/>
              <a:t>свете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439493"/>
            <a:ext cx="360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Прозрачные</a:t>
            </a:r>
            <a:r>
              <a:rPr lang="ru-RU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400" dirty="0"/>
              <a:t>Штрихи нанесены на прозрачную поверхность (или вырезаются в виде щелей на непрозрачном экране), наблюдение ведется в проходящем свете.</a:t>
            </a:r>
            <a:endParaRPr lang="ru-RU" sz="2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292080" y="1863429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411760" y="1922663"/>
            <a:ext cx="720080" cy="5168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003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77800"/>
            <a:ext cx="8128000" cy="650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542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202"/>
            <a:ext cx="7200800" cy="5329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670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67844" y="484521"/>
            <a:ext cx="2808312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Формулы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441863" y="1227846"/>
            <a:ext cx="6206752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Расстояние, через которое повторяются штрихи на решётке, называют периодом дифракционной решётки. Обозначают буквой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Если известно число штрихов (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N)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, приходящихся на 1 мм решётки, то период решётки находят по формуле:           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мм.</a:t>
            </a:r>
          </a:p>
        </p:txBody>
      </p:sp>
      <p:pic>
        <p:nvPicPr>
          <p:cNvPr id="2057" name="Picture 9" descr=" N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788" y="212724"/>
            <a:ext cx="698908" cy="54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 d = 1 / N 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861048"/>
            <a:ext cx="2753449" cy="792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01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32818" y="480609"/>
            <a:ext cx="59584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Условия интерференционных максимумов дифракционной решётки, наблюдаемых под определёнными углами, имеют вид:</a:t>
            </a:r>
            <a:endParaRPr lang="ru-RU" sz="2000" dirty="0"/>
          </a:p>
        </p:txBody>
      </p:sp>
      <p:pic>
        <p:nvPicPr>
          <p:cNvPr id="3088" name="Picture 16" descr=" d\, \sin\alpha = k \lambda 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988" y="1496271"/>
            <a:ext cx="3854627" cy="550661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71600" y="2065288"/>
            <a:ext cx="24303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d -</a:t>
            </a:r>
            <a:r>
              <a:rPr lang="ru-RU" sz="2000" dirty="0"/>
              <a:t> </a:t>
            </a:r>
            <a:r>
              <a:rPr lang="ru-RU" sz="2000" dirty="0" smtClean="0"/>
              <a:t>период </a:t>
            </a:r>
            <a:r>
              <a:rPr lang="ru-RU" sz="2000" dirty="0"/>
              <a:t>решётки,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59913" y="2465398"/>
            <a:ext cx="4009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 </a:t>
            </a:r>
            <a:r>
              <a:rPr lang="en-US" sz="2000" dirty="0" smtClean="0"/>
              <a:t>a - </a:t>
            </a:r>
            <a:r>
              <a:rPr lang="ru-RU" sz="2000" dirty="0" smtClean="0"/>
              <a:t>угол </a:t>
            </a:r>
            <a:r>
              <a:rPr lang="ru-RU" sz="2000" dirty="0"/>
              <a:t>максимума данного цвета,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2921168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k  -</a:t>
            </a:r>
            <a:r>
              <a:rPr lang="ru-RU" sz="2000" dirty="0" smtClean="0"/>
              <a:t>порядок </a:t>
            </a:r>
            <a:r>
              <a:rPr lang="ru-RU" sz="2000" dirty="0"/>
              <a:t>максимума, то есть порядковый номер максимума, отсчитанный от центра картинки,</a:t>
            </a:r>
            <a:endParaRPr lang="ru-RU" sz="2000" dirty="0"/>
          </a:p>
        </p:txBody>
      </p:sp>
      <p:pic>
        <p:nvPicPr>
          <p:cNvPr id="3098" name="Picture 26" descr=" \lambda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19144"/>
            <a:ext cx="288032" cy="403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475656" y="3629054"/>
            <a:ext cx="1667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 длина волны</a:t>
            </a:r>
            <a:endParaRPr lang="ru-RU" sz="2000" dirty="0"/>
          </a:p>
        </p:txBody>
      </p:sp>
      <p:pic>
        <p:nvPicPr>
          <p:cNvPr id="3103" name="Picture 31" descr=" d\ \{ \sin\alpha - \sin\theta \} = k \lambda 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419" y="4941168"/>
            <a:ext cx="5544441" cy="59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32"/>
          <p:cNvSpPr>
            <a:spLocks noChangeArrowheads="1"/>
          </p:cNvSpPr>
          <p:nvPr/>
        </p:nvSpPr>
        <p:spPr bwMode="auto">
          <a:xfrm>
            <a:off x="1112962" y="4263681"/>
            <a:ext cx="63410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Если же свет падает на решётку под углом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,то: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105" name="Picture 33" descr=" \theta 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198" y="4039998"/>
            <a:ext cx="303408" cy="47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71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7" y="1628800"/>
            <a:ext cx="74914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  <a:p>
            <a:r>
              <a:rPr lang="ru-RU" dirty="0"/>
              <a:t>Хорошая дифракционная решетка должна обладать малым периодом и большим числом полосок. В современных хороших решетках число это </a:t>
            </a:r>
            <a:r>
              <a:rPr lang="ru-RU" dirty="0" smtClean="0"/>
              <a:t>превышает</a:t>
            </a:r>
            <a:r>
              <a:rPr lang="en-US" dirty="0" smtClean="0"/>
              <a:t> 100000 /</a:t>
            </a:r>
            <a:r>
              <a:rPr lang="ru-RU" dirty="0" smtClean="0"/>
              <a:t>Полоски </a:t>
            </a:r>
            <a:r>
              <a:rPr lang="ru-RU" dirty="0"/>
              <a:t>должны быть строго параллельными между собой, и ширина полосок каждого сорта (прозрачных и непрозрачных) строго одинакова (равенство ширины прозрачной и непрозрачной полосок не обязательно). Существенно, чтобы период решетки  был </a:t>
            </a:r>
            <a:r>
              <a:rPr lang="ru-RU" dirty="0" err="1" smtClean="0"/>
              <a:t>постоянен.Хорошие</a:t>
            </a:r>
            <a:r>
              <a:rPr lang="ru-RU" dirty="0" smtClean="0"/>
              <a:t> </a:t>
            </a:r>
            <a:r>
              <a:rPr lang="ru-RU" dirty="0"/>
              <a:t>решетки получают, проводя тонким резцом параллельные штрихи на поверхности металлического зеркала (отражательной решетки), причем штрихи, разбрасывающие свет вовсе стороны, играют роль темных полосок, а нетронутые места зеркала – роль светлых. Для изготовления решетки, работающей на пропускание, можно прочертить штрихи на поверхности стеклянной пластинки. Для изготовления решетки требуется первоклассная делительная машина.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692695"/>
            <a:ext cx="7563481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Изготовление дифракционных решеток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48779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375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Дифракционные  решетки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Дифракционные решетки</dc:title>
  <dc:creator>Пользователь</dc:creator>
  <cp:lastModifiedBy>Пользователь</cp:lastModifiedBy>
  <cp:revision>9</cp:revision>
  <dcterms:created xsi:type="dcterms:W3CDTF">2015-02-06T17:17:59Z</dcterms:created>
  <dcterms:modified xsi:type="dcterms:W3CDTF">2015-02-06T20:01:56Z</dcterms:modified>
</cp:coreProperties>
</file>