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4"/>
  </p:notesMasterIdLst>
  <p:sldIdLst>
    <p:sldId id="256" r:id="rId2"/>
    <p:sldId id="258" r:id="rId3"/>
    <p:sldId id="259" r:id="rId4"/>
    <p:sldId id="270" r:id="rId5"/>
    <p:sldId id="261" r:id="rId6"/>
    <p:sldId id="262" r:id="rId7"/>
    <p:sldId id="263" r:id="rId8"/>
    <p:sldId id="271" r:id="rId9"/>
    <p:sldId id="273" r:id="rId10"/>
    <p:sldId id="264" r:id="rId11"/>
    <p:sldId id="272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9CDAC"/>
    <a:srgbClr val="FBF86C"/>
    <a:srgbClr val="FCFA96"/>
    <a:srgbClr val="66FF33"/>
    <a:srgbClr val="A2A531"/>
    <a:srgbClr val="1FB7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930" y="-7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53ABA1-976E-4C7C-A385-D2BE58204954}" type="datetimeFigureOut">
              <a:rPr lang="ru-RU" smtClean="0"/>
              <a:pPr/>
              <a:t>28.01.2015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2E07EC-3455-4C0D-B33A-CC999ACF425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260921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2E07EC-3455-4C0D-B33A-CC999ACF425C}" type="slidenum">
              <a:rPr lang="ru-RU" smtClean="0"/>
              <a:pPr/>
              <a:t>6</a:t>
            </a:fld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2E07EC-3455-4C0D-B33A-CC999ACF425C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2E07EC-3455-4C0D-B33A-CC999ACF425C}" type="slidenum">
              <a:rPr lang="ru-RU" smtClean="0"/>
              <a:pPr/>
              <a:t>11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DB114-7778-4904-93D1-3FD29FBB3944}" type="datetimeFigureOut">
              <a:rPr lang="ru-RU" smtClean="0"/>
              <a:pPr/>
              <a:t>28.01.2015</a:t>
            </a:fld>
            <a:endParaRPr lang="ru-RU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BE8EC8-6359-45CD-9ADF-7388FC08790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DB114-7778-4904-93D1-3FD29FBB3944}" type="datetimeFigureOut">
              <a:rPr lang="ru-RU" smtClean="0"/>
              <a:pPr/>
              <a:t>28.01.2015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BE8EC8-6359-45CD-9ADF-7388FC08790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DB114-7778-4904-93D1-3FD29FBB3944}" type="datetimeFigureOut">
              <a:rPr lang="ru-RU" smtClean="0"/>
              <a:pPr/>
              <a:t>28.01.2015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BE8EC8-6359-45CD-9ADF-7388FC08790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DB114-7778-4904-93D1-3FD29FBB3944}" type="datetimeFigureOut">
              <a:rPr lang="ru-RU" smtClean="0"/>
              <a:pPr/>
              <a:t>28.01.2015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BE8EC8-6359-45CD-9ADF-7388FC08790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DB114-7778-4904-93D1-3FD29FBB3944}" type="datetimeFigureOut">
              <a:rPr lang="ru-RU" smtClean="0"/>
              <a:pPr/>
              <a:t>28.01.2015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BE8EC8-6359-45CD-9ADF-7388FC08790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DB114-7778-4904-93D1-3FD29FBB3944}" type="datetimeFigureOut">
              <a:rPr lang="ru-RU" smtClean="0"/>
              <a:pPr/>
              <a:t>28.01.2015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BE8EC8-6359-45CD-9ADF-7388FC08790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DB114-7778-4904-93D1-3FD29FBB3944}" type="datetimeFigureOut">
              <a:rPr lang="ru-RU" smtClean="0"/>
              <a:pPr/>
              <a:t>28.01.2015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BE8EC8-6359-45CD-9ADF-7388FC08790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DB114-7778-4904-93D1-3FD29FBB3944}" type="datetimeFigureOut">
              <a:rPr lang="ru-RU" smtClean="0"/>
              <a:pPr/>
              <a:t>28.01.2015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BE8EC8-6359-45CD-9ADF-7388FC08790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DB114-7778-4904-93D1-3FD29FBB3944}" type="datetimeFigureOut">
              <a:rPr lang="ru-RU" smtClean="0"/>
              <a:pPr/>
              <a:t>28.01.2015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BE8EC8-6359-45CD-9ADF-7388FC08790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DB114-7778-4904-93D1-3FD29FBB3944}" type="datetimeFigureOut">
              <a:rPr lang="ru-RU" smtClean="0"/>
              <a:pPr/>
              <a:t>28.01.2015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BE8EC8-6359-45CD-9ADF-7388FC08790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DB114-7778-4904-93D1-3FD29FBB3944}" type="datetimeFigureOut">
              <a:rPr lang="ru-RU" smtClean="0"/>
              <a:pPr/>
              <a:t>28.01.2015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F9BE8EC8-6359-45CD-9ADF-7388FC08790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B3DB114-7778-4904-93D1-3FD29FBB3944}" type="datetimeFigureOut">
              <a:rPr lang="ru-RU" smtClean="0"/>
              <a:pPr/>
              <a:t>28.01.2015</a:t>
            </a:fld>
            <a:endParaRPr lang="ru-RU" dirty="0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9BE8EC8-6359-45CD-9ADF-7388FC08790E}" type="slidenum">
              <a:rPr lang="ru-RU" smtClean="0"/>
              <a:pPr/>
              <a:t>‹#›</a:t>
            </a:fld>
            <a:endParaRPr lang="ru-RU" dirty="0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42852"/>
            <a:ext cx="2571768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683568" y="764704"/>
            <a:ext cx="9072627" cy="4893647"/>
          </a:xfrm>
          <a:prstGeom prst="rect">
            <a:avLst/>
          </a:prstGeom>
          <a:noFill/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       Урок по рассказу</a:t>
            </a:r>
          </a:p>
          <a:p>
            <a:pPr algn="ctr"/>
            <a:endParaRPr lang="ru-RU" sz="54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А.П.Чехова </a:t>
            </a:r>
          </a:p>
          <a:p>
            <a:pPr algn="ctr"/>
            <a:endParaRPr lang="ru-RU" sz="54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algn="ctr"/>
            <a:r>
              <a:rPr lang="ru-RU" sz="96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« Хамелеон»</a:t>
            </a:r>
            <a:endParaRPr lang="ru-RU" sz="9600" b="1" i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Содержимое 3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285728"/>
            <a:ext cx="5072098" cy="5643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2286000" y="6072206"/>
            <a:ext cx="4572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В. Герасимов. Иллюстрация к рассказу Чехова "Хамелеон</a:t>
            </a: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86182" y="142852"/>
            <a:ext cx="1643074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642918"/>
            <a:ext cx="321471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Содержимое 3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857884" y="571480"/>
            <a:ext cx="2928958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Содержимое 3"/>
          <p:cNvPicPr>
            <a:picLocks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928926" y="2500306"/>
            <a:ext cx="3571900" cy="4071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Управляющая кнопка: домой 3">
            <a:hlinkClick r:id="" action="ppaction://hlinkshowjump?jump=firstslide" highlightClick="1"/>
          </p:cNvPr>
          <p:cNvSpPr/>
          <p:nvPr/>
        </p:nvSpPr>
        <p:spPr>
          <a:xfrm>
            <a:off x="0" y="0"/>
            <a:ext cx="9144000" cy="6858000"/>
          </a:xfrm>
          <a:prstGeom prst="actionButtonHome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214290"/>
            <a:ext cx="914400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Домашнее задание.</a:t>
            </a:r>
            <a:endParaRPr lang="ru-RU" sz="6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" y="3000372"/>
            <a:ext cx="9144000" cy="1938992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Прочитайте рассказ А.П.Чехова  «На мельнице»</a:t>
            </a:r>
          </a:p>
          <a:p>
            <a:pPr algn="ctr"/>
            <a:r>
              <a:rPr lang="ru-RU" sz="40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Ответьте на вопрос №5 (стр. 269).</a:t>
            </a:r>
            <a:endParaRPr lang="ru-RU" sz="40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1142984"/>
            <a:ext cx="8358246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u="sng" dirty="0">
                <a:solidFill>
                  <a:srgbClr val="FF0000"/>
                </a:solidFill>
              </a:rPr>
              <a:t>Сатира</a:t>
            </a:r>
            <a:r>
              <a:rPr lang="ru-RU" sz="4000" dirty="0"/>
              <a:t> </a:t>
            </a:r>
            <a:r>
              <a:rPr lang="ru-RU" sz="4000" dirty="0">
                <a:solidFill>
                  <a:srgbClr val="7030A0"/>
                </a:solidFill>
              </a:rPr>
              <a:t>- гневное осуждение и беспощадное высмеивание пороков общественной и личной жизни. Это слово пришло к нам из латинского языка.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00034" y="5000636"/>
            <a:ext cx="80010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u="sng" dirty="0" smtClean="0">
                <a:solidFill>
                  <a:srgbClr val="0070C0"/>
                </a:solidFill>
              </a:rPr>
              <a:t>Сфера сатиры - </a:t>
            </a:r>
            <a:r>
              <a:rPr lang="ru-RU" sz="3200" dirty="0" smtClean="0">
                <a:solidFill>
                  <a:srgbClr val="0070C0"/>
                </a:solidFill>
              </a:rPr>
              <a:t>преимущественно явления общественной жизни.</a:t>
            </a:r>
            <a:endParaRPr lang="ru-RU" sz="32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0" y="214290"/>
            <a:ext cx="8929718" cy="6278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Хамелеон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– в словарях у этого слова есть два объяснения:</a:t>
            </a:r>
            <a:r>
              <a:rPr kumimoji="0" lang="ru-RU" sz="3200" b="0" i="1" u="none" strike="noStrike" cap="none" normalizeH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1)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это разновидность ящериц, меняющих свой цвет в зависимости от обстановки</a:t>
            </a:r>
            <a:r>
              <a:rPr lang="ru-RU" sz="3200" i="1" dirty="0" smtClean="0">
                <a:solidFill>
                  <a:srgbClr val="0070C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;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0" i="1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3200" i="1" dirty="0" smtClean="0">
              <a:solidFill>
                <a:srgbClr val="0070C0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3200" i="1" dirty="0" smtClean="0">
              <a:solidFill>
                <a:srgbClr val="0070C0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0" i="1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i="1" dirty="0" smtClean="0">
                <a:solidFill>
                  <a:srgbClr val="0070C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2) (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переносное значение) </a:t>
            </a:r>
            <a:r>
              <a:rPr lang="ru-RU" sz="3200" i="1" dirty="0" smtClean="0">
                <a:solidFill>
                  <a:srgbClr val="0070C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б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еспринципный человек, легко меняющий свои взгляды в зависимости от обстановки</a:t>
            </a:r>
            <a:r>
              <a:rPr lang="ru-RU" sz="3200" i="1" dirty="0" smtClean="0">
                <a:solidFill>
                  <a:srgbClr val="0070C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3200" b="0" i="1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36" y="1785926"/>
            <a:ext cx="5715040" cy="2786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лако 3"/>
          <p:cNvSpPr/>
          <p:nvPr/>
        </p:nvSpPr>
        <p:spPr>
          <a:xfrm>
            <a:off x="0" y="0"/>
            <a:ext cx="8929718" cy="4143404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/>
          </a:p>
        </p:txBody>
      </p:sp>
      <p:sp>
        <p:nvSpPr>
          <p:cNvPr id="5" name="Молния 4"/>
          <p:cNvSpPr/>
          <p:nvPr/>
        </p:nvSpPr>
        <p:spPr>
          <a:xfrm>
            <a:off x="7286644" y="3357562"/>
            <a:ext cx="642942" cy="1643074"/>
          </a:xfrm>
          <a:prstGeom prst="lightningBol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Молния 5"/>
          <p:cNvSpPr/>
          <p:nvPr/>
        </p:nvSpPr>
        <p:spPr>
          <a:xfrm flipH="1">
            <a:off x="857224" y="3500438"/>
            <a:ext cx="928694" cy="2000264"/>
          </a:xfrm>
          <a:prstGeom prst="lightningBol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Молния 8"/>
          <p:cNvSpPr/>
          <p:nvPr/>
        </p:nvSpPr>
        <p:spPr>
          <a:xfrm>
            <a:off x="4572000" y="3929066"/>
            <a:ext cx="571504" cy="1428760"/>
          </a:xfrm>
          <a:prstGeom prst="lightningBol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0" y="5429264"/>
            <a:ext cx="328611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 smtClean="0">
                <a:solidFill>
                  <a:srgbClr val="C00000"/>
                </a:solidFill>
              </a:rPr>
              <a:t>Генерал</a:t>
            </a:r>
            <a:endParaRPr lang="ru-RU" sz="5400" b="1" dirty="0">
              <a:solidFill>
                <a:srgbClr val="C0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714744" y="5286388"/>
            <a:ext cx="32861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7030A0"/>
                </a:solidFill>
              </a:rPr>
              <a:t>«</a:t>
            </a:r>
            <a:r>
              <a:rPr lang="ru-RU" sz="3600" b="1" dirty="0" smtClean="0">
                <a:solidFill>
                  <a:srgbClr val="7030A0"/>
                </a:solidFill>
              </a:rPr>
              <a:t>Братец» генерала</a:t>
            </a:r>
            <a:endParaRPr lang="ru-RU" sz="3600" b="1" dirty="0">
              <a:solidFill>
                <a:srgbClr val="7030A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 flipH="1">
            <a:off x="6929454" y="5214951"/>
            <a:ext cx="221454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srgbClr val="00B050"/>
                </a:solidFill>
              </a:rPr>
              <a:t>Брат </a:t>
            </a:r>
            <a:r>
              <a:rPr lang="ru-RU" sz="3600" dirty="0" err="1" smtClean="0">
                <a:solidFill>
                  <a:srgbClr val="00B050"/>
                </a:solidFill>
              </a:rPr>
              <a:t>Хрюкина</a:t>
            </a:r>
            <a:endParaRPr lang="ru-RU" sz="3600" dirty="0">
              <a:solidFill>
                <a:srgbClr val="00B05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71538" y="857232"/>
            <a:ext cx="71438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Закулисные персонажи   - те, которые не появляются на страницах произведения, но оказывают косвенное, а иногда и решающее влияние на то, что происходит перед глазами читателя и  зрителя. </a:t>
            </a:r>
            <a:endParaRPr lang="ru-RU" sz="2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  <p:bldP spid="10" grpId="0"/>
      <p:bldP spid="11" grpId="0"/>
      <p:bldP spid="12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вал 5"/>
          <p:cNvSpPr/>
          <p:nvPr/>
        </p:nvSpPr>
        <p:spPr>
          <a:xfrm>
            <a:off x="1285852" y="500042"/>
            <a:ext cx="6143668" cy="2357454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ХАМЕЛЕОН</a:t>
            </a:r>
            <a:endParaRPr lang="ru-RU" sz="5400" b="1" dirty="0"/>
          </a:p>
        </p:txBody>
      </p:sp>
      <p:cxnSp>
        <p:nvCxnSpPr>
          <p:cNvPr id="8" name="Прямая со стрелкой 7"/>
          <p:cNvCxnSpPr/>
          <p:nvPr/>
        </p:nvCxnSpPr>
        <p:spPr>
          <a:xfrm rot="16200000" flipH="1">
            <a:off x="6000760" y="2643182"/>
            <a:ext cx="1200152" cy="1200152"/>
          </a:xfrm>
          <a:prstGeom prst="straightConnector1">
            <a:avLst/>
          </a:prstGeom>
          <a:ln w="76200">
            <a:solidFill>
              <a:schemeClr val="accent5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rot="5400000">
            <a:off x="714348" y="2500306"/>
            <a:ext cx="1143008" cy="1143008"/>
          </a:xfrm>
          <a:prstGeom prst="straightConnector1">
            <a:avLst/>
          </a:prstGeom>
          <a:ln w="76200">
            <a:solidFill>
              <a:schemeClr val="accent5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rot="5400000">
            <a:off x="2786844" y="4071942"/>
            <a:ext cx="2570974" cy="794"/>
          </a:xfrm>
          <a:prstGeom prst="straightConnector1">
            <a:avLst/>
          </a:prstGeom>
          <a:ln w="76200">
            <a:solidFill>
              <a:schemeClr val="accent5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0" y="3571876"/>
            <a:ext cx="28921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Очумелов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143240" y="5286388"/>
            <a:ext cx="27498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err="1" smtClean="0">
                <a:solidFill>
                  <a:srgbClr val="7030A0"/>
                </a:solidFill>
              </a:rPr>
              <a:t>Хрюкин</a:t>
            </a:r>
            <a:endParaRPr lang="ru-RU" sz="4400" b="1" dirty="0">
              <a:solidFill>
                <a:srgbClr val="7030A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858016" y="4000504"/>
            <a:ext cx="150239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</a:rPr>
              <a:t>Толпа</a:t>
            </a:r>
            <a:endParaRPr lang="ru-RU" sz="36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3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4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0" grpId="0"/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714356"/>
            <a:ext cx="864399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u="sng" dirty="0" smtClean="0">
                <a:solidFill>
                  <a:srgbClr val="FF0000"/>
                </a:solidFill>
              </a:rPr>
              <a:t>Юмор </a:t>
            </a:r>
            <a:r>
              <a:rPr lang="ru-RU" sz="3600" dirty="0" smtClean="0">
                <a:solidFill>
                  <a:srgbClr val="7030A0"/>
                </a:solidFill>
              </a:rPr>
              <a:t>– художественный приём в произведениях литературы или </a:t>
            </a:r>
          </a:p>
          <a:p>
            <a:r>
              <a:rPr lang="ru-RU" sz="3600" dirty="0">
                <a:solidFill>
                  <a:srgbClr val="7030A0"/>
                </a:solidFill>
              </a:rPr>
              <a:t>и</a:t>
            </a:r>
            <a:r>
              <a:rPr lang="ru-RU" sz="3600" dirty="0" smtClean="0">
                <a:solidFill>
                  <a:srgbClr val="7030A0"/>
                </a:solidFill>
              </a:rPr>
              <a:t>скусства, основанный на изображении чего – либо в комическом, смешном виде, а  также произведение литературы или искусства, использующее этот приём.</a:t>
            </a:r>
            <a:endParaRPr lang="ru-RU" sz="3600" dirty="0">
              <a:solidFill>
                <a:srgbClr val="7030A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0035" y="5143512"/>
            <a:ext cx="835824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u="sng" dirty="0" smtClean="0">
                <a:solidFill>
                  <a:srgbClr val="00B050"/>
                </a:solidFill>
              </a:rPr>
              <a:t>Сфера юмора </a:t>
            </a:r>
            <a:r>
              <a:rPr lang="ru-RU" sz="3200" dirty="0" smtClean="0">
                <a:solidFill>
                  <a:srgbClr val="00B050"/>
                </a:solidFill>
              </a:rPr>
              <a:t>– частный  человек,  особенности его поведения, привычки.</a:t>
            </a:r>
            <a:endParaRPr lang="ru-RU" sz="32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285720" y="1000108"/>
            <a:ext cx="8858280" cy="5016758"/>
          </a:xfrm>
          <a:prstGeom prst="rect">
            <a:avLst/>
          </a:prstGeom>
          <a:noFill/>
          <a:ln w="952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Деталь художественная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(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от франц. – подробность, мелочь, частность) – выразительная подробность в произведении, несущая значительную смысловую и эмоциональную нагрузку. Деталь художественная может воспроизводить подробности обстановки, внешности, пейзажа, портрета, интерьера, но в любом случае она используется, чтобы наглядно представить и охарактеризовать героев и их среду обитания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Прямоугольник 25"/>
          <p:cNvSpPr/>
          <p:nvPr/>
        </p:nvSpPr>
        <p:spPr>
          <a:xfrm>
            <a:off x="285720" y="785794"/>
            <a:ext cx="14287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Узелок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0" y="1571612"/>
            <a:ext cx="357186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0B050"/>
                </a:solidFill>
              </a:rPr>
              <a:t>Конфискованный крыжовник</a:t>
            </a:r>
            <a:endParaRPr lang="ru-RU" sz="2800" b="1" dirty="0">
              <a:solidFill>
                <a:srgbClr val="00B050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2500298" y="2428868"/>
            <a:ext cx="235745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Шинель.</a:t>
            </a:r>
          </a:p>
        </p:txBody>
      </p:sp>
      <p:sp>
        <p:nvSpPr>
          <p:cNvPr id="30" name="Прямоугольник 29"/>
          <p:cNvSpPr/>
          <p:nvPr/>
        </p:nvSpPr>
        <p:spPr>
          <a:xfrm rot="10800000" flipV="1">
            <a:off x="6072198" y="1572953"/>
            <a:ext cx="307180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Окровавленный палец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5429256" y="2500306"/>
            <a:ext cx="421481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7030A0"/>
                </a:solidFill>
              </a:rPr>
              <a:t>Открытые двери лавок,</a:t>
            </a:r>
          </a:p>
          <a:p>
            <a:r>
              <a:rPr lang="ru-RU" sz="2400" b="1" dirty="0" smtClean="0">
                <a:solidFill>
                  <a:srgbClr val="7030A0"/>
                </a:solidFill>
              </a:rPr>
              <a:t> сонные физиономии 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7000892" y="785794"/>
            <a:ext cx="27860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Глаза  собаки</a:t>
            </a:r>
            <a:endParaRPr lang="ru-RU" sz="24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3" name="Овал 42"/>
          <p:cNvSpPr/>
          <p:nvPr/>
        </p:nvSpPr>
        <p:spPr>
          <a:xfrm>
            <a:off x="1785918" y="214290"/>
            <a:ext cx="5000660" cy="1285884"/>
          </a:xfrm>
          <a:prstGeom prst="ellipse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ХУДОЖЕСТВЕННАЯ ДЕТАЛЬ.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66" name="Выгнутая вверх стрелка 65"/>
          <p:cNvSpPr/>
          <p:nvPr/>
        </p:nvSpPr>
        <p:spPr>
          <a:xfrm flipH="1">
            <a:off x="571472" y="0"/>
            <a:ext cx="1714512" cy="714356"/>
          </a:xfrm>
          <a:prstGeom prst="curvedDownArrow">
            <a:avLst>
              <a:gd name="adj1" fmla="val 25000"/>
              <a:gd name="adj2" fmla="val 36201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2" name="Выгнутая вверх стрелка 71"/>
          <p:cNvSpPr/>
          <p:nvPr/>
        </p:nvSpPr>
        <p:spPr>
          <a:xfrm>
            <a:off x="6500826" y="0"/>
            <a:ext cx="1643074" cy="731520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6" name="Выгнутая вверх стрелка 75"/>
          <p:cNvSpPr/>
          <p:nvPr/>
        </p:nvSpPr>
        <p:spPr>
          <a:xfrm rot="849642">
            <a:off x="6249053" y="999272"/>
            <a:ext cx="1214446" cy="428628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4" name="Выгнутая вверх стрелка 83"/>
          <p:cNvSpPr/>
          <p:nvPr/>
        </p:nvSpPr>
        <p:spPr>
          <a:xfrm flipH="1">
            <a:off x="1285852" y="1000108"/>
            <a:ext cx="1571636" cy="571504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5" name="Стрелка вниз 84"/>
          <p:cNvSpPr/>
          <p:nvPr/>
        </p:nvSpPr>
        <p:spPr>
          <a:xfrm rot="1606142">
            <a:off x="3396958" y="1433470"/>
            <a:ext cx="306451" cy="1199561"/>
          </a:xfrm>
          <a:prstGeom prst="downArrow">
            <a:avLst>
              <a:gd name="adj1" fmla="val 57862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6" name="Стрелка вниз 85"/>
          <p:cNvSpPr/>
          <p:nvPr/>
        </p:nvSpPr>
        <p:spPr>
          <a:xfrm rot="20030561">
            <a:off x="5032632" y="1428345"/>
            <a:ext cx="352136" cy="152341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7" name="Рисунок 86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3000372"/>
            <a:ext cx="3857652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Содержимое 3"/>
          <p:cNvPicPr>
            <a:picLocks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56" y="3286124"/>
            <a:ext cx="3357586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9" grpId="0"/>
      <p:bldP spid="30" grpId="0"/>
      <p:bldP spid="31" grpId="0"/>
      <p:bldP spid="32" grpId="0"/>
      <p:bldP spid="43" grpId="0" animBg="1"/>
      <p:bldP spid="66" grpId="0" animBg="1"/>
      <p:bldP spid="72" grpId="0" animBg="1"/>
      <p:bldP spid="76" grpId="0" animBg="1"/>
      <p:bldP spid="84" grpId="0" animBg="1"/>
      <p:bldP spid="85" grpId="0" animBg="1"/>
      <p:bldP spid="8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7-конечная звезда 15"/>
          <p:cNvSpPr/>
          <p:nvPr/>
        </p:nvSpPr>
        <p:spPr>
          <a:xfrm>
            <a:off x="428596" y="0"/>
            <a:ext cx="8072494" cy="2000240"/>
          </a:xfrm>
          <a:prstGeom prst="star7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14282" y="2143116"/>
            <a:ext cx="207170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Очумелов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286644" y="2000240"/>
            <a:ext cx="18573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err="1" smtClean="0">
                <a:solidFill>
                  <a:srgbClr val="7030A0"/>
                </a:solidFill>
              </a:rPr>
              <a:t>Хрюкин</a:t>
            </a:r>
            <a:endParaRPr lang="ru-RU" sz="2800" b="1" dirty="0">
              <a:solidFill>
                <a:srgbClr val="7030A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57422" y="4189688"/>
            <a:ext cx="21431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err="1" smtClean="0">
                <a:solidFill>
                  <a:schemeClr val="accent1">
                    <a:lumMod val="75000"/>
                  </a:schemeClr>
                </a:solidFill>
              </a:rPr>
              <a:t>Елдырин</a:t>
            </a:r>
            <a:endParaRPr lang="ru-RU" sz="2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857752" y="4189688"/>
            <a:ext cx="21431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B0F0"/>
                </a:solidFill>
              </a:rPr>
              <a:t>Жигалов</a:t>
            </a:r>
            <a:endParaRPr lang="ru-RU" sz="2800" b="1" dirty="0">
              <a:solidFill>
                <a:srgbClr val="00B0F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071670" y="571480"/>
            <a:ext cx="55721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/>
              <a:t>Говорящие фамилии.</a:t>
            </a:r>
            <a:endParaRPr lang="ru-RU" sz="3600" b="1" i="1" dirty="0"/>
          </a:p>
        </p:txBody>
      </p:sp>
      <p:cxnSp>
        <p:nvCxnSpPr>
          <p:cNvPr id="18" name="Соединительная линия уступом 17"/>
          <p:cNvCxnSpPr/>
          <p:nvPr/>
        </p:nvCxnSpPr>
        <p:spPr>
          <a:xfrm rot="16200000" flipH="1">
            <a:off x="7858148" y="1428736"/>
            <a:ext cx="785818" cy="500066"/>
          </a:xfrm>
          <a:prstGeom prst="bentConnector3">
            <a:avLst>
              <a:gd name="adj1" fmla="val 50000"/>
            </a:avLst>
          </a:prstGeom>
          <a:ln w="76200">
            <a:solidFill>
              <a:srgbClr val="09CDA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Соединительная линия уступом 20"/>
          <p:cNvCxnSpPr/>
          <p:nvPr/>
        </p:nvCxnSpPr>
        <p:spPr>
          <a:xfrm rot="5400000">
            <a:off x="500034" y="1428736"/>
            <a:ext cx="785818" cy="642942"/>
          </a:xfrm>
          <a:prstGeom prst="bentConnector3">
            <a:avLst>
              <a:gd name="adj1" fmla="val 50000"/>
            </a:avLst>
          </a:prstGeom>
          <a:ln w="76200">
            <a:solidFill>
              <a:srgbClr val="09CDA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 rot="16200000" flipH="1">
            <a:off x="3714744" y="2571744"/>
            <a:ext cx="2357454" cy="928694"/>
          </a:xfrm>
          <a:prstGeom prst="straightConnector1">
            <a:avLst/>
          </a:prstGeom>
          <a:ln w="76200">
            <a:solidFill>
              <a:srgbClr val="09CDA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 rot="5400000">
            <a:off x="2893207" y="2678901"/>
            <a:ext cx="2428892" cy="785818"/>
          </a:xfrm>
          <a:prstGeom prst="straightConnector1">
            <a:avLst/>
          </a:prstGeom>
          <a:ln w="76200">
            <a:solidFill>
              <a:srgbClr val="09CDA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Овал 40"/>
          <p:cNvSpPr/>
          <p:nvPr/>
        </p:nvSpPr>
        <p:spPr>
          <a:xfrm>
            <a:off x="0" y="2571744"/>
            <a:ext cx="3500430" cy="1500198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Очуметь, одуреть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42" name="Овал 41"/>
          <p:cNvSpPr/>
          <p:nvPr/>
        </p:nvSpPr>
        <p:spPr>
          <a:xfrm>
            <a:off x="285720" y="4643446"/>
            <a:ext cx="3929090" cy="1714512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Сварливый, корыстный человек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3" name="Овал 42"/>
          <p:cNvSpPr/>
          <p:nvPr/>
        </p:nvSpPr>
        <p:spPr>
          <a:xfrm>
            <a:off x="4929190" y="4643446"/>
            <a:ext cx="3786214" cy="1643074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 smtClean="0">
                <a:solidFill>
                  <a:schemeClr val="tx1"/>
                </a:solidFill>
              </a:rPr>
              <a:t>Пройдоха</a:t>
            </a:r>
            <a:r>
              <a:rPr lang="ru-RU" sz="3200" b="1" dirty="0" smtClean="0">
                <a:solidFill>
                  <a:schemeClr val="tx1"/>
                </a:solidFill>
              </a:rPr>
              <a:t>, плут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44" name="Овал 43"/>
          <p:cNvSpPr/>
          <p:nvPr/>
        </p:nvSpPr>
        <p:spPr>
          <a:xfrm>
            <a:off x="5286380" y="2428868"/>
            <a:ext cx="3857620" cy="1500198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>
                <a:solidFill>
                  <a:schemeClr val="tx1"/>
                </a:solidFill>
              </a:rPr>
              <a:t>Грязнуля</a:t>
            </a:r>
            <a:r>
              <a:rPr lang="ru-RU" sz="2400" b="1" dirty="0" smtClean="0">
                <a:solidFill>
                  <a:schemeClr val="tx1"/>
                </a:solidFill>
              </a:rPr>
              <a:t>, </a:t>
            </a:r>
            <a:r>
              <a:rPr lang="ru-RU" sz="2400" b="1" dirty="0" err="1" smtClean="0">
                <a:solidFill>
                  <a:schemeClr val="tx1"/>
                </a:solidFill>
              </a:rPr>
              <a:t>кричащй</a:t>
            </a:r>
            <a:r>
              <a:rPr lang="ru-RU" sz="2400" b="1" dirty="0" smtClean="0">
                <a:solidFill>
                  <a:schemeClr val="tx1"/>
                </a:solidFill>
              </a:rPr>
              <a:t> отрывисто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500398" y="6286520"/>
            <a:ext cx="56436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00B050"/>
                </a:solidFill>
              </a:rPr>
              <a:t>(Словарь В. И. Даля.)</a:t>
            </a:r>
            <a:endParaRPr lang="ru-RU" b="1" i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7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770" decel="100000"/>
                                        <p:tgtEl>
                                          <p:spTgt spid="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8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0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7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770" decel="100000"/>
                                        <p:tgtEl>
                                          <p:spTgt spid="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6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8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77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770" decel="100000"/>
                                        <p:tgtEl>
                                          <p:spTgt spid="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6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64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6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6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  <p:bldP spid="7" grpId="0"/>
      <p:bldP spid="41" grpId="0" animBg="1"/>
      <p:bldP spid="42" grpId="0" animBg="1"/>
      <p:bldP spid="43" grpId="0" animBg="1"/>
      <p:bldP spid="44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599</TotalTime>
  <Words>311</Words>
  <Application>Microsoft Office PowerPoint</Application>
  <PresentationFormat>Экран (4:3)</PresentationFormat>
  <Paragraphs>51</Paragraphs>
  <Slides>12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55</cp:revision>
  <dcterms:created xsi:type="dcterms:W3CDTF">2010-11-22T17:34:52Z</dcterms:created>
  <dcterms:modified xsi:type="dcterms:W3CDTF">2015-01-28T08:04:57Z</dcterms:modified>
</cp:coreProperties>
</file>