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942921"/>
      </p:ext>
    </p:extLst>
  </p:cSld>
  <p:clrMapOvr>
    <a:masterClrMapping/>
  </p:clrMapOvr>
  <p:transition spd="slow" advTm="10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3153138"/>
      </p:ext>
    </p:extLst>
  </p:cSld>
  <p:clrMapOvr>
    <a:masterClrMapping/>
  </p:clrMapOvr>
  <p:transition spd="slow" advTm="10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414556"/>
      </p:ext>
    </p:extLst>
  </p:cSld>
  <p:clrMapOvr>
    <a:masterClrMapping/>
  </p:clrMapOvr>
  <p:transition spd="slow" advTm="10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5433548"/>
      </p:ext>
    </p:extLst>
  </p:cSld>
  <p:clrMapOvr>
    <a:masterClrMapping/>
  </p:clrMapOvr>
  <p:transition spd="slow" advTm="10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6963189"/>
      </p:ext>
    </p:extLst>
  </p:cSld>
  <p:clrMapOvr>
    <a:masterClrMapping/>
  </p:clrMapOvr>
  <p:transition spd="slow" advTm="10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9173569"/>
      </p:ext>
    </p:extLst>
  </p:cSld>
  <p:clrMapOvr>
    <a:masterClrMapping/>
  </p:clrMapOvr>
  <p:transition spd="slow" advTm="10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8669102"/>
      </p:ext>
    </p:extLst>
  </p:cSld>
  <p:clrMapOvr>
    <a:masterClrMapping/>
  </p:clrMapOvr>
  <p:transition spd="slow" advTm="10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1879171"/>
      </p:ext>
    </p:extLst>
  </p:cSld>
  <p:clrMapOvr>
    <a:masterClrMapping/>
  </p:clrMapOvr>
  <p:transition spd="slow" advTm="10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309213"/>
      </p:ext>
    </p:extLst>
  </p:cSld>
  <p:clrMapOvr>
    <a:masterClrMapping/>
  </p:clrMapOvr>
  <p:transition spd="slow" advTm="10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291652"/>
      </p:ext>
    </p:extLst>
  </p:cSld>
  <p:clrMapOvr>
    <a:masterClrMapping/>
  </p:clrMapOvr>
  <p:transition spd="slow" advTm="10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5021711"/>
      </p:ext>
    </p:extLst>
  </p:cSld>
  <p:clrMapOvr>
    <a:masterClrMapping/>
  </p:clrMapOvr>
  <p:transition spd="slow" advTm="10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91EDB-F484-45AB-81E8-88E981E65F7C}" type="datetimeFigureOut">
              <a:rPr lang="ru-RU" smtClean="0"/>
              <a:pPr/>
              <a:t>13.05.2012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4CF96-60AC-4865-B83D-C5AA2C540C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451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0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microsoft.com/office/2007/relationships/media" Target="../media/media1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1449193">
            <a:off x="6994129" y="306514"/>
            <a:ext cx="1843605" cy="18436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427336">
            <a:off x="1490603" y="5032734"/>
            <a:ext cx="1570405" cy="150038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3789040"/>
            <a:ext cx="8424936" cy="1265272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>
                <a:gd name="adj" fmla="val 42980"/>
              </a:avLst>
            </a:prstTxWarp>
            <a:spAutoFit/>
          </a:bodyPr>
          <a:lstStyle/>
          <a:p>
            <a:r>
              <a:rPr lang="ru-RU" dirty="0" smtClean="0">
                <a:ln w="28575">
                  <a:solidFill>
                    <a:srgbClr val="FF0000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Бабочки</a:t>
            </a:r>
            <a:endParaRPr lang="ru-RU" dirty="0">
              <a:ln w="28575">
                <a:solidFill>
                  <a:srgbClr val="FF0000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551723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Составила воспитатель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МБДОУ ДСКВ №33 «Журавлик»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Г. Туапсе  Ларионова С. И.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Голубка\Рабочий стол\Документы\Рисунки\Gif (живые картинки)\1022_babochkiz.narod.ru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34570" y="1052736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абочк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3857620" y="0"/>
            <a:ext cx="2500330" cy="5000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Prezentacii.com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9058932"/>
      </p:ext>
    </p:extLst>
  </p:cSld>
  <p:clrMapOvr>
    <a:masterClrMapping/>
  </p:clrMapOvr>
  <p:transition spd="slow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Голубка\Рабочий стол\картинки-насекомые\бабочки\006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352" y="980728"/>
            <a:ext cx="5692454" cy="37890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691102" y="630306"/>
            <a:ext cx="3129370" cy="596704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7030A0"/>
                </a:solidFill>
              </a:rPr>
              <a:t>Крылья бабочек покрыты мелкими чешуйками, которые покрыты красящими веществами. Вот они то и придают бабочкам чудесную окраску крыльев. Но эти цветные чешуйки очень-очень хрупкие. Поэтому, если взять бабочку в руки, можно повредить эти чешуйки и тогда бабочка погибнет. Не берите бабочек в руки и другим не разрешайте этого делать. Сохраните красоту. </a:t>
            </a:r>
          </a:p>
        </p:txBody>
      </p:sp>
      <p:pic>
        <p:nvPicPr>
          <p:cNvPr id="1026" name="Picture 2" descr="C:\Documents and Settings\Голубка\Рабочий стол\Документы\Рисунки\Gif (живые картинки)\4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8366354">
            <a:off x="7503483" y="222571"/>
            <a:ext cx="1764530" cy="120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9745613">
            <a:off x="585163" y="172542"/>
            <a:ext cx="2259712" cy="192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7824" y="4769768"/>
            <a:ext cx="166687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621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5000">
        <p:circle/>
      </p:transition>
    </mc:Choice>
    <mc:Fallback>
      <p:transition spd="slow" advTm="1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Голубка\Рабочий стол\картинки-насекомые\бабочки\017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227" y="908720"/>
            <a:ext cx="5775850" cy="38445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6300192" y="3068960"/>
            <a:ext cx="2570584" cy="28803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Бабочки садятся на цветы и питаются их нектаром, доставая его хоботком. Усиками насекомые принюхиваются.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420113">
            <a:off x="6844663" y="347279"/>
            <a:ext cx="1843605" cy="1843605"/>
          </a:xfrm>
          <a:prstGeom prst="rect">
            <a:avLst/>
          </a:prstGeom>
        </p:spPr>
      </p:pic>
      <p:pic>
        <p:nvPicPr>
          <p:cNvPr id="5" name="Picture 2" descr="C:\Documents and Settings\Голубка\Рабочий стол\Документы\Рисунки\Gif (живые картинки)\44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914219">
            <a:off x="-64445" y="5069792"/>
            <a:ext cx="2181871" cy="1486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0516626"/>
      </p:ext>
    </p:extLst>
  </p:cSld>
  <p:clrMapOvr>
    <a:masterClrMapping/>
  </p:clrMapOvr>
  <p:transition spd="slow" advTm="1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Голубка\Рабочий стол\Документы\Рисунки\Бабочки, стрекозы\042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14512" y="-243408"/>
            <a:ext cx="6438007" cy="49211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12550" y="4005064"/>
            <a:ext cx="3384375" cy="20162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>
                <a:solidFill>
                  <a:srgbClr val="7030A0"/>
                </a:solidFill>
              </a:rPr>
              <a:t>Усики чувствуют запахи издалека. Бабочки бывают очень красивыми, </a:t>
            </a:r>
            <a:r>
              <a:rPr lang="ru-RU" b="1" i="1" dirty="0" smtClean="0">
                <a:solidFill>
                  <a:srgbClr val="7030A0"/>
                </a:solidFill>
              </a:rPr>
              <a:t>и доставляют удовольствие </a:t>
            </a:r>
            <a:r>
              <a:rPr lang="ru-RU" b="1" i="1" dirty="0">
                <a:solidFill>
                  <a:srgbClr val="7030A0"/>
                </a:solidFill>
              </a:rPr>
              <a:t>человеку любоваться ими.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759599">
            <a:off x="447834" y="374358"/>
            <a:ext cx="1497899" cy="1497899"/>
          </a:xfrm>
          <a:prstGeom prst="rect">
            <a:avLst/>
          </a:prstGeom>
        </p:spPr>
      </p:pic>
      <p:pic>
        <p:nvPicPr>
          <p:cNvPr id="2051" name="Picture 3" descr="C:\Documents and Settings\Голубка\Рабочий стол\Документы\Рисунки\Gif (живые картинки)\1055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221856">
            <a:off x="6368727" y="4069579"/>
            <a:ext cx="2628435" cy="256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089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10000">
        <p14:rippl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Голубка\Рабочий стол\Документы\Рисунки\Бабочки, стрекозы\013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529" y="132124"/>
            <a:ext cx="5256584" cy="3498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Овал 1"/>
          <p:cNvSpPr/>
          <p:nvPr/>
        </p:nvSpPr>
        <p:spPr>
          <a:xfrm>
            <a:off x="100529" y="4390714"/>
            <a:ext cx="6408712" cy="211771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b="1" i="1" dirty="0">
                <a:solidFill>
                  <a:srgbClr val="7030A0"/>
                </a:solidFill>
              </a:rPr>
              <a:t>Р</a:t>
            </a:r>
            <a:r>
              <a:rPr lang="ru-RU" b="1" i="1" dirty="0" smtClean="0">
                <a:solidFill>
                  <a:srgbClr val="7030A0"/>
                </a:solidFill>
              </a:rPr>
              <a:t>от </a:t>
            </a:r>
            <a:r>
              <a:rPr lang="ru-RU" b="1" i="1" dirty="0">
                <a:solidFill>
                  <a:srgbClr val="7030A0"/>
                </a:solidFill>
              </a:rPr>
              <a:t>бабочки – это длинный тонкий хоботок. Обычно он свернут в тугую пружинку, но стоит бабочке сесть на цветок, как хоботок разворачивается и опускается за нектаром на самое дно цветка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759599">
            <a:off x="5775814" y="3768717"/>
            <a:ext cx="1843605" cy="1843605"/>
          </a:xfrm>
          <a:prstGeom prst="rect">
            <a:avLst/>
          </a:prstGeom>
        </p:spPr>
      </p:pic>
      <p:pic>
        <p:nvPicPr>
          <p:cNvPr id="4098" name="Picture 2" descr="C:\Documents and Settings\Голубка\Рабочий стол\Документы\Рисунки\Gif (живые картинки)\1015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890972">
            <a:off x="5875840" y="546293"/>
            <a:ext cx="2837406" cy="259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5824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0">
        <p:dissolve/>
      </p:transition>
    </mc:Choice>
    <mc:Fallback>
      <p:transition spd="slow" advTm="10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347762" y="224966"/>
            <a:ext cx="896461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 dirty="0">
                <a:solidFill>
                  <a:schemeClr val="accent2"/>
                </a:solidFill>
                <a:latin typeface="Tahoma" pitchFamily="34" charset="0"/>
              </a:rPr>
              <a:t>  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Листву и хвою деревьев повреждают в основном</a:t>
            </a:r>
          </a:p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личинки </a:t>
            </a:r>
            <a:r>
              <a:rPr lang="ru-RU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бабочек (гусеницы).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940152" y="260648"/>
            <a:ext cx="3059832" cy="52565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i="1" dirty="0" smtClean="0">
              <a:solidFill>
                <a:srgbClr val="7030A0"/>
              </a:solidFill>
            </a:endParaRPr>
          </a:p>
          <a:p>
            <a:r>
              <a:rPr lang="ru-RU" b="1" i="1" dirty="0" smtClean="0">
                <a:solidFill>
                  <a:srgbClr val="7030A0"/>
                </a:solidFill>
              </a:rPr>
              <a:t>Давайте </a:t>
            </a:r>
            <a:r>
              <a:rPr lang="ru-RU" b="1" i="1" dirty="0">
                <a:solidFill>
                  <a:srgbClr val="7030A0"/>
                </a:solidFill>
              </a:rPr>
              <a:t>вспомним, как проходит детство насекомых на примере бабочек</a:t>
            </a:r>
            <a:r>
              <a:rPr lang="ru-RU" b="1" i="1" dirty="0" smtClean="0">
                <a:solidFill>
                  <a:srgbClr val="7030A0"/>
                </a:solidFill>
              </a:rPr>
              <a:t>. </a:t>
            </a:r>
          </a:p>
          <a:p>
            <a:r>
              <a:rPr lang="ru-RU" b="1" i="1" dirty="0" smtClean="0">
                <a:solidFill>
                  <a:srgbClr val="7030A0"/>
                </a:solidFill>
              </a:rPr>
              <a:t>Сначала </a:t>
            </a:r>
            <a:r>
              <a:rPr lang="ru-RU" b="1" i="1" dirty="0">
                <a:solidFill>
                  <a:srgbClr val="7030A0"/>
                </a:solidFill>
              </a:rPr>
              <a:t>бабочка откладывает яички</a:t>
            </a:r>
            <a:r>
              <a:rPr lang="ru-RU" b="1" i="1" dirty="0" smtClean="0">
                <a:solidFill>
                  <a:srgbClr val="7030A0"/>
                </a:solidFill>
              </a:rPr>
              <a:t>. </a:t>
            </a:r>
            <a:r>
              <a:rPr lang="ru-RU" b="1" i="1" dirty="0">
                <a:solidFill>
                  <a:srgbClr val="7030A0"/>
                </a:solidFill>
              </a:rPr>
              <a:t>Из яичек вылупляются личинки-гусеницы. Они в большом количестве поедают листву растений. Некоторые личинки настолько прожорливы, что могут съесть всю листву на каких-то растениях.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C:\Documents and Settings\Голубка\Рабочий стол\личинки гусениц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552" y="3501008"/>
            <a:ext cx="5055046" cy="324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156121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Picture 4" descr="златогуз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526" y="1079435"/>
            <a:ext cx="3816425" cy="28631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949" name="Picture 5" descr="златогузки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61306" y="188640"/>
            <a:ext cx="3960043" cy="29759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907704" y="332656"/>
            <a:ext cx="30739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усеницы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златогузки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067631" y="3942612"/>
            <a:ext cx="5832647" cy="27270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b="1" i="1" dirty="0">
                <a:solidFill>
                  <a:srgbClr val="7030A0"/>
                </a:solidFill>
              </a:rPr>
              <a:t>Н</a:t>
            </a:r>
            <a:r>
              <a:rPr lang="ru-RU" b="1" i="1" dirty="0" smtClean="0">
                <a:solidFill>
                  <a:srgbClr val="7030A0"/>
                </a:solidFill>
              </a:rPr>
              <a:t>аевшись</a:t>
            </a:r>
            <a:r>
              <a:rPr lang="ru-RU" b="1" i="1" dirty="0">
                <a:solidFill>
                  <a:srgbClr val="7030A0"/>
                </a:solidFill>
              </a:rPr>
              <a:t>, гусеница подрастает и из отверстия на брюшке начинает выделять тонкую нить. Этой нитью она обматывает себя, превращаясь в кокон или куколку. Куколка прикрепляется к коре дерева, прячется под листьями и замирает. Хотя куколка кажется совершенно неподвижной, внутри нее растет насекомое.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1720" y="42930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6382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188913"/>
            <a:ext cx="6606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7030A0"/>
                </a:solidFill>
              </a:rPr>
              <a:t>Наконец, из куколки вылупляется бабочка.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7984" y="3501008"/>
            <a:ext cx="39374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На большой цветной ковёр</a:t>
            </a: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Села эскадрилья.</a:t>
            </a: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То закроет, то откроет</a:t>
            </a:r>
          </a:p>
          <a:p>
            <a:r>
              <a:rPr lang="ru-RU" sz="2400" b="1" i="1" dirty="0" smtClean="0">
                <a:solidFill>
                  <a:srgbClr val="FFFF00"/>
                </a:solidFill>
              </a:rPr>
              <a:t>Расписные крылья.</a:t>
            </a:r>
            <a:endParaRPr lang="ru-RU" sz="2400" b="1" i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376" y="5085184"/>
            <a:ext cx="5681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/>
              <a:t>Используемая литература</a:t>
            </a:r>
            <a:r>
              <a:rPr lang="en-US" sz="1600" b="1" i="1" dirty="0"/>
              <a:t>:</a:t>
            </a:r>
          </a:p>
          <a:p>
            <a:r>
              <a:rPr lang="ru-RU" sz="1600" b="1" i="1" dirty="0"/>
              <a:t>П. Р. Ляхов, Г. Ю. Любарский. Энциклопедия «Я познаю мир». Насекомые. </a:t>
            </a:r>
            <a:r>
              <a:rPr lang="ru-RU" sz="1600" b="1" i="1" dirty="0" err="1"/>
              <a:t>Астрель</a:t>
            </a:r>
            <a:r>
              <a:rPr lang="ru-RU" sz="1600" b="1" i="1" dirty="0"/>
              <a:t>, </a:t>
            </a:r>
            <a:r>
              <a:rPr lang="ru-RU" sz="1600" b="1" i="1" dirty="0" err="1"/>
              <a:t>Транзиткнига</a:t>
            </a:r>
            <a:r>
              <a:rPr lang="ru-RU" sz="1600" b="1" i="1" dirty="0"/>
              <a:t>, Москва , 2006 г.</a:t>
            </a:r>
            <a:endParaRPr lang="en-US" sz="1600" b="1" i="1" dirty="0"/>
          </a:p>
          <a:p>
            <a:endParaRPr lang="ru-RU" sz="1600" b="1" i="1" dirty="0"/>
          </a:p>
          <a:p>
            <a:r>
              <a:rPr lang="ru-RU" sz="1600" b="1" i="1" dirty="0"/>
              <a:t>В презентации использованы материалы</a:t>
            </a:r>
            <a:r>
              <a:rPr lang="en-US" sz="1600" b="1" i="1" dirty="0"/>
              <a:t> </a:t>
            </a:r>
            <a:r>
              <a:rPr lang="ru-RU" sz="1600" b="1" i="1" dirty="0"/>
              <a:t>с сайтов</a:t>
            </a:r>
            <a:r>
              <a:rPr lang="en-US" sz="1600" b="1" i="1" dirty="0"/>
              <a:t>:</a:t>
            </a:r>
          </a:p>
          <a:p>
            <a:r>
              <a:rPr lang="en-US" sz="1600" b="1" i="1" dirty="0"/>
              <a:t>http://images.yandex.ru</a:t>
            </a:r>
            <a:r>
              <a:rPr lang="ru-RU" sz="1600" b="1" i="1" dirty="0"/>
              <a:t>, </a:t>
            </a:r>
            <a:r>
              <a:rPr lang="en-US" sz="1600" b="1" i="1" dirty="0"/>
              <a:t>http://vospitatel.com.ua/category/priroda.html</a:t>
            </a:r>
            <a:endParaRPr lang="ru-RU" sz="1600" b="1" i="1" dirty="0"/>
          </a:p>
        </p:txBody>
      </p:sp>
      <p:pic>
        <p:nvPicPr>
          <p:cNvPr id="2051" name="Picture 3" descr="C:\Documents and Settings\Голубка\Рабочий стол\Документы\Рисунки\Бабочки, стрекозы\083_babochkiz.narod.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8751" y="1143019"/>
            <a:ext cx="3977613" cy="2662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20759599">
            <a:off x="7035246" y="78022"/>
            <a:ext cx="1671320" cy="1671320"/>
          </a:xfrm>
          <a:prstGeom prst="rect">
            <a:avLst/>
          </a:prstGeom>
        </p:spPr>
      </p:pic>
      <p:pic>
        <p:nvPicPr>
          <p:cNvPr id="5122" name="Picture 2" descr="C:\Documents and Settings\Голубка\Рабочий стол\Документы\Рисунки\Gif (живые картинки)\1022_babochkiz.narod.ru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8701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20000">
        <p:diamond/>
      </p:transition>
    </mc:Choice>
    <mc:Fallback>
      <p:transition spd="slow" advTm="20000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324</Words>
  <Application>Microsoft Office PowerPoint</Application>
  <PresentationFormat>Экран (4:3)</PresentationFormat>
  <Paragraphs>26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123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Ларионова С. И.</dc:creator>
  <cp:lastModifiedBy>Admin</cp:lastModifiedBy>
  <cp:revision>121</cp:revision>
  <dcterms:created xsi:type="dcterms:W3CDTF">2012-04-02T09:19:30Z</dcterms:created>
  <dcterms:modified xsi:type="dcterms:W3CDTF">2012-05-13T14:44:36Z</dcterms:modified>
</cp:coreProperties>
</file>