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randomBar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2;&#1086;&#1080;%20&#1076;&#1086;&#1082;&#1091;&#1084;&#1077;&#1085;&#1090;&#1099;\&#1047;&#1072;&#1075;&#1088;&#1091;&#1079;&#1082;&#1080;\Saksofon-Muzyka-dlya-dushi(muzofon.co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1052735"/>
            <a:ext cx="8229600" cy="1008113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/>
              <a:t>Обработка и анализ эффективности теплоиспользования хлебопекарной печи БН – 25 для выработки подового хлеба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2780928"/>
            <a:ext cx="3761794" cy="1041648"/>
          </a:xfrm>
        </p:spPr>
        <p:txBody>
          <a:bodyPr>
            <a:normAutofit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r>
              <a:rPr lang="ru-RU" sz="2400" dirty="0" smtClean="0"/>
              <a:t>Выполнил Громов Ю.С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5076056" cy="2924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Saksofon-Muzyka-dlya-dushi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51520" y="1124744"/>
            <a:ext cx="853244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 печах 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электрообогревом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используются различные способы преобразования электрической энергии в тепловую: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элементы электрического сопротивления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трубчатые электрические нагреватели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ТЭНы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теплота от которых передается к изделиям тепловым излучением и конвекцией;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светлые излучатели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кварцевые лампы (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ИК-излучатели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основная доля теплоты от которых передается излучением;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генераторы высокой частоты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 различной длиной волны: энергия токов высокой частоты поглощается материалом, который необходимо нагреть, и преобразуется в тепловую энергию;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электроконтактное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устройство нагрева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, в котором тесто является электрическим сопротивлением и в нем электрический ток преобразуется в тепловую энергию.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3" y="4724400"/>
            <a:ext cx="5178979" cy="5048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Характеристика печи БН-25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619672" y="5013176"/>
            <a:ext cx="6907171" cy="1288015"/>
          </a:xfrm>
        </p:spPr>
        <p:txBody>
          <a:bodyPr>
            <a:noAutofit/>
          </a:bodyPr>
          <a:lstStyle/>
          <a:p>
            <a:r>
              <a:rPr lang="ru-RU" sz="1200" dirty="0" smtClean="0"/>
              <a:t>Печь тоннельного типа изготовляются из металлического каркаса, обшитого листами. Печь состоит из пекарной камеры, устройства для увлажнения среды пекарной камеры, приводной и натяжной станций, сетчатого конвейера, нагревательных элементов, вентиляционной системы для удаления паровоздушной смеси, системы контрольно-измерительных приборов и автоматики.</a:t>
            </a:r>
          </a:p>
          <a:p>
            <a:r>
              <a:rPr lang="ru-RU" sz="1200" dirty="0" smtClean="0"/>
              <a:t>Печь БН-25 включает в себя восемь секций длиной 1,5 м каждая. Пекарная камера печи разбита на четыре тепловые зоны. Изделия обогреваются при помощи трубчатых нагревателей. </a:t>
            </a:r>
          </a:p>
          <a:p>
            <a:endParaRPr lang="ru-RU" sz="1200" dirty="0"/>
          </a:p>
        </p:txBody>
      </p:sp>
      <p:sp>
        <p:nvSpPr>
          <p:cNvPr id="8" name="Рисунок 7"/>
          <p:cNvSpPr>
            <a:spLocks noGrp="1"/>
          </p:cNvSpPr>
          <p:nvPr>
            <p:ph type="pic" idx="1"/>
          </p:nvPr>
        </p:nvSpPr>
        <p:spPr/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488832" cy="3533907"/>
          </a:xfrm>
          <a:prstGeom prst="round2DiagRect">
            <a:avLst>
              <a:gd name="adj1" fmla="val 9660"/>
              <a:gd name="adj2" fmla="val 0"/>
            </a:avLst>
          </a:prstGeom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19672" y="1052736"/>
          <a:ext cx="5923543" cy="513078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207594"/>
                <a:gridCol w="1715949"/>
              </a:tblGrid>
              <a:tr h="288886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Производительность, кг/ч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450—650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577774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Площадь пода в пределах пекарной камеры,	м</a:t>
                      </a:r>
                      <a:r>
                        <a:rPr lang="ru-RU" sz="1200" baseline="30000" dirty="0"/>
                        <a:t>2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886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Ширина пода, м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2,1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886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Длина пекарной камеры, м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553512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Удельный расход электроэнергии, кВт-ч/кг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0,22—0,26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577774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Общая мощность нагревательных элементов,	кВ т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169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55351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/>
                        <a:t>Установленная мощность электродвигателей, кВт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886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привода конвейера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0,8; 1,0; 1,2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886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» щетки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1,0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886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» вентилятора отсоса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1,0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846010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Габаритные размеры, мм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14500 ×3200 ×2200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288886"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Масса металлоконструкции, т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26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057" marR="58057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23728" y="404664"/>
            <a:ext cx="52878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Технические характеристики печи БН-25</a:t>
            </a: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771800" y="476672"/>
            <a:ext cx="35693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Экспериментальная часть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</p:txBody>
      </p:sp>
      <p:pic>
        <p:nvPicPr>
          <p:cNvPr id="3" name="Рисунок 2" descr="http://vents.ua/images/image/ventsys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4248472" cy="2230760"/>
          </a:xfrm>
          <a:prstGeom prst="round2Diag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3140968"/>
            <a:ext cx="50405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Канальная вентиляционная система камеры печи</a:t>
            </a:r>
            <a:endParaRPr lang="ru-RU" sz="1600" dirty="0"/>
          </a:p>
        </p:txBody>
      </p:sp>
      <p:pic>
        <p:nvPicPr>
          <p:cNvPr id="5" name="Рисунок 4" descr="http://img2.board.com.ua/a/2000611695/wm/1-ventilyatsiya-aspiratsiya-konditsionirovanie.jpg"/>
          <p:cNvPicPr/>
          <p:nvPr/>
        </p:nvPicPr>
        <p:blipFill>
          <a:blip r:embed="rId3" cstate="print"/>
          <a:srcRect r="1220" b="8915"/>
          <a:stretch>
            <a:fillRect/>
          </a:stretch>
        </p:blipFill>
        <p:spPr bwMode="auto">
          <a:xfrm>
            <a:off x="3923928" y="3573016"/>
            <a:ext cx="4629150" cy="2238375"/>
          </a:xfrm>
          <a:prstGeom prst="round2Diag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99992" y="5949280"/>
            <a:ext cx="3528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Вентиляция хлебопекарного цеха</a:t>
            </a:r>
            <a:endParaRPr lang="ru-RU" sz="16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-D33D~1\AppData\Local\Temp\Rar$DI19.672\Scan0018.jpg"/>
          <p:cNvPicPr/>
          <p:nvPr/>
        </p:nvPicPr>
        <p:blipFill>
          <a:blip r:embed="rId2" cstate="print"/>
          <a:srcRect l="1831" t="2198" r="4348" b="9524"/>
          <a:stretch>
            <a:fillRect/>
          </a:stretch>
        </p:blipFill>
        <p:spPr bwMode="auto">
          <a:xfrm>
            <a:off x="611560" y="332656"/>
            <a:ext cx="3905250" cy="2295525"/>
          </a:xfrm>
          <a:prstGeom prst="round2Diag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87624" y="2852936"/>
            <a:ext cx="24008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Схема обогрева печи БН-25</a:t>
            </a:r>
            <a:endParaRPr lang="ru-RU" sz="1400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3164227"/>
            <a:ext cx="8712968" cy="69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Величина упека зависит от массы хлебобулочных изделий, от режима, от конструкции пекарной камеры и составляет 6…14 %.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pic>
        <p:nvPicPr>
          <p:cNvPr id="5" name="Рисунок 4" descr="C:\Users\-D33D~1\AppData\Local\Temp\Rar$DI88.672\Scan0019.jpg"/>
          <p:cNvPicPr/>
          <p:nvPr/>
        </p:nvPicPr>
        <p:blipFill>
          <a:blip r:embed="rId3" cstate="print">
            <a:lum contrast="20000"/>
          </a:blip>
          <a:srcRect t="4435" b="21774"/>
          <a:stretch>
            <a:fillRect/>
          </a:stretch>
        </p:blipFill>
        <p:spPr bwMode="auto">
          <a:xfrm>
            <a:off x="4644008" y="3789040"/>
            <a:ext cx="3895725" cy="1743075"/>
          </a:xfrm>
          <a:prstGeom prst="round2Diag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5076056" y="5630471"/>
            <a:ext cx="33843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Температурные кривые в печи БН-25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131840" y="6021288"/>
            <a:ext cx="5472608" cy="553998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 среды по показаниям приборов в печи; 2- среды записанные прибором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КТИППа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3 - поверхностных слоев теста-хлеба; 4- нижней корки;5 - центральных слоев теста-хлеба;6- мокрого термометра; 7 - относительной влажности </a:t>
            </a:r>
            <a:r>
              <a:rPr kumimoji="0" lang="ru-RU" sz="10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φ</a:t>
            </a:r>
            <a:r>
              <a:rPr kumimoji="0" lang="ru-RU" sz="1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8-точки росы.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Рисунок 7" descr="http://backerei.ru/images/stories/razdel_4/4.files/image0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836712"/>
            <a:ext cx="3947939" cy="1584176"/>
          </a:xfrm>
          <a:prstGeom prst="round2Diag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436096" y="2564904"/>
            <a:ext cx="20850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Кинематическая схема </a:t>
            </a:r>
            <a:endParaRPr lang="ru-RU" sz="14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644008" y="1268760"/>
            <a:ext cx="42484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Ф</a:t>
            </a:r>
            <a:r>
              <a:rPr kumimoji="0" lang="ru-RU" sz="1400" b="0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п.к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.=33679,92•3,75/3,6=35083,3Вт;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Q</a:t>
            </a:r>
            <a:r>
              <a:rPr kumimoji="0" lang="en-US" sz="1400" b="0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=35083,3/9(105-40)=59,97 Вт/(м2К)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Q</a:t>
            </a:r>
            <a:r>
              <a:rPr kumimoji="0" lang="ru-RU" sz="1400" b="0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Т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= 33679,92 /0,97= 34721,567кДж/кг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В=33679,92•375/36800(0,97-0,0058)=355,95кг/ч.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076056" y="559134"/>
            <a:ext cx="36724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spc="30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Рассчитанные величины</a:t>
            </a:r>
            <a:endParaRPr kumimoji="0" lang="ru-RU" sz="4000" b="0" i="0" u="none" strike="noStrike" cap="none" spc="300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23528" y="3552110"/>
            <a:ext cx="856895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В топках печей возможно сжигание твердого, жидкого и газообразного топлива. В печах старой конструкции топочные газы после обогрева пекарной камеры и в некоторых случаях - водогрейных котелков уходят в атмосферу. В новых печах типа ПХС предусмотрена рециркуляция отходящих газов, что экономит топливо и повышает КПД печи. Рециркуляция горячих газов осуществляется при помощи вентиляторов ЭВР-2.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</a:rPr>
              <a:t> Таким образом, предлагаемое техническое решения позволяет повысить точность регулирования подвода тепла в пекарную камеру и создать оптимальный температурный режим процесса выпечки хлеба и хлебобулочных изделий.</a:t>
            </a:r>
            <a:endParaRPr kumimoji="0" lang="ru-RU" sz="40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23528" y="1017604"/>
            <a:ext cx="838842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Выводы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Основными направлениями дальнейшего развития хлебопекарной отрасли является увеличение промышленного производства хлеба и булочных изделий путем реконструкции и перевооружения предприятий, расширения ассортимента, улучшения качества и повышения пищевой ценности хлеба и булочных изделий. Большое внимание уделяется совершенствованию и внедрению новой техники и новых прогрессивных технологий.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 научно - исследовательской работе рассмотрены виды печей, характеристики, их основные составляющие. Особое внимание уделено печи БН-25. Произведен анализ эффективности теплоиспользования данной печи, для чего произведены все необходимые расчеты и внесены предложения и изменения.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03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60648"/>
            <a:ext cx="9144000" cy="2664296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Целью моей работы является </a:t>
            </a:r>
            <a:r>
              <a:rPr lang="ru-RU" dirty="0" smtClean="0"/>
              <a:t>анализ эффективности </a:t>
            </a:r>
            <a:r>
              <a:rPr lang="ru-RU" dirty="0" err="1" smtClean="0"/>
              <a:t>теплоизолирования</a:t>
            </a:r>
            <a:r>
              <a:rPr lang="ru-RU" dirty="0" smtClean="0"/>
              <a:t>  хлебопекарной печи.</a:t>
            </a:r>
          </a:p>
          <a:p>
            <a:r>
              <a:rPr lang="ru-RU" dirty="0" smtClean="0"/>
              <a:t> Исходя из поставленной цели, перед собой я поставил следующие </a:t>
            </a:r>
            <a:r>
              <a:rPr lang="ru-RU" i="1" dirty="0" smtClean="0">
                <a:solidFill>
                  <a:srgbClr val="FF0000"/>
                </a:solidFill>
              </a:rPr>
              <a:t>задачи</a:t>
            </a:r>
            <a:r>
              <a:rPr lang="ru-RU" dirty="0" smtClean="0"/>
              <a:t>: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изучить современное оборудование для выпечки хлеба;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проанализировать сильные и слабые стороны хлебопекарных печей;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проанализировать теплоизоляцию печи;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выполнить необходимые расчеты.</a:t>
            </a:r>
          </a:p>
          <a:p>
            <a:endParaRPr lang="ru-RU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88640"/>
            <a:ext cx="3559663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93096"/>
            <a:ext cx="3641015" cy="2420888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39552" y="332656"/>
            <a:ext cx="3563888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1925 году был построен первый Московский хлебозавод. Всего на 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пять печей, он был оснащен некоторыми видами механического оборудования: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просеивательными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аппаратами, машинами тестоделительными и тестомесильными, металлическими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дежами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. 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4067944" y="4437112"/>
            <a:ext cx="468052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Уже 1931 году был сооружен в Москве хлебозавод производительностью 250 тонн хлеба в сутки, который по уровню производительности и технической оснащенности намного превосходил все ранее существовавшие заводы Америки и Европы.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1959807"/>
            <a:ext cx="860444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Конструкции печей, система обогрева и паровое увлажнение должны обеспечивать достаточный подвод теплоты и влаги для получения хлеба лучшего качества. Имеется большой спектр конструкций кондитерских и хлебопекарных печей. Основные признаки печи это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назначение печного агрегата,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способы генерации обогрева и теплоты пекарной камеры,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степень механизации печного оборудования,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тип и конфигурация пекар­ной камеры,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рабочая площадь пода.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1870375"/>
            <a:ext cx="863994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Хлебопекарные печи классифицируются  по нескольким признакам: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</a:rPr>
              <a:t>по технологическому назначению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: это печи универсальные, применяемые для выпечки широкого ассортимента и специализированные, применяемые для выпечки специальных сортов;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</a:rPr>
              <a:t>по производительности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: это печи очень малой производительности , применяемых для пекарен, малой производительности - площадью пода до 8м, печи средней производительности - до 25м и большой производительности - площадь свыше 25м;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</a:rPr>
              <a:t>по конструктивным особенностям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: печи тупиковые, печи туннельные и печи ротационные;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</a:rPr>
              <a:t>по способу обогрева пекарной камеры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: печи жаровые, печи с канальным обогревом, с рециркуляцией продуктов сгорания, печи с пароводяным обогревом, печи с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электрообогревом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, печи с комбинированным обогревом.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260648"/>
            <a:ext cx="9144000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Ротационные хлебопекарные печи</a:t>
            </a: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Обогрев пекарной камеры ротационных печей обеспечивают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ТЭНы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горячий воздух с которых сдувается вентилятором (конвекция). Пекарная камера печи рассчитана на загрузку одной или нескольких стеллажных тележек, которые могут располагаться либо на платформе (платформенное крепление), либо подвешиваться на крюк (крюковое крепление). В продолжение всего процесса выпечки тележка совершает вращательные движения — это ротация.</a:t>
            </a: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286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Calibri" pitchFamily="34" charset="0"/>
                <a:cs typeface="Times New Roman" pitchFamily="18" charset="0"/>
              </a:rPr>
              <a:t>Подовые печи</a:t>
            </a: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Подовые печи могут состоять из нескольких ярусов. Некоторые производители предлагают печи с самостоятельными ярусами, то есть имеющими независимые элементы управления, парогенератор,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ТЭНовые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группы.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95536" y="1320443"/>
            <a:ext cx="846043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Конвекционные или стеллажные печи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 небольших производствах находят применение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конвекционные печи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 (противни размещаются на направляющих) или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стеллажные печи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(противни загружаются на стеллажную тележку, которая затем закатывается в печь). Производители предлагают конвекционные печи с электромеханической или электронной программируемой панелью управления.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95536" y="1526015"/>
            <a:ext cx="8604448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Таким образом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 вырабатываемому ассортименту печи можно разделить на группы: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-универсальные, на которых может выпекаться практически весь ассортимент изделий;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-для широкого ассортимента изделий, на которых можно выпекать широкий ассортимент хлеба (подового, формового и булочных изделий);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-специализированные, на которых можно выпекать только определенный ограниченный ассортимент, например бараночные печи, кондитерские или печи для национальных сортов хлеба.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11560" y="958371"/>
            <a:ext cx="7884368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СПОСОБ ОБОГРЕВА ПЕКАРНОЙ КАМЕРЫ</a:t>
            </a: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печах с комбинированным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(радиационным и усиленным конвективным)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обогревом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применяют канальный обогрев и вынужденный конвективный с циркуляцией воздушной среды в пекарной камере. В печах с конвективным обогревом изделия выпекаются в камере, в которой циркулирует при помощи вентилятора нагретый в калорифере горячий воздух.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В печах с паровым обогревом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от котлов высокого давления (9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13 МПа)  паровой котел высокого давления размещен на первом этаже, а печь - на втором. Такое размещение необходимо для обеспечения естественной циркуляции в системе обогрева теплоноситель - водяной насыщенный пар высокого давления. В пекарной камере печи размещены трубчатые радиаторы, в которые поступает пар из котла, конденсируется, выделяя теплоту, передаваемую в пекарную камеру.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59</TotalTime>
  <Words>1094</Words>
  <Application>Microsoft Office PowerPoint</Application>
  <PresentationFormat>Экран (4:3)</PresentationFormat>
  <Paragraphs>94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Литейная</vt:lpstr>
      <vt:lpstr>Обработка и анализ эффективности теплоиспользования хлебопекарной печи БН – 25 для выработки подового хлеба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Характеристика печи БН-25 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Обработка и анализ эффективности теплоиспользования хлебопекарной печи БН – 25 для выработки подового хлеба</dc:title>
  <cp:lastModifiedBy>Admin</cp:lastModifiedBy>
  <cp:revision>12</cp:revision>
  <dcterms:modified xsi:type="dcterms:W3CDTF">2014-12-02T18:17:14Z</dcterms:modified>
</cp:coreProperties>
</file>